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5E1225-13D7-4F3E-B39F-C2E4FC7F6C0A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332118-6F2A-4E59-BDFA-6909FACC0C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95308" y="5620583"/>
            <a:ext cx="5726491" cy="11265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Царева Ольга Викторовна</a:t>
            </a:r>
          </a:p>
          <a:p>
            <a:r>
              <a:rPr lang="ru-RU" dirty="0" smtClean="0"/>
              <a:t>Учитель физкультуры</a:t>
            </a:r>
          </a:p>
          <a:p>
            <a:r>
              <a:rPr lang="ru-RU" dirty="0" smtClean="0"/>
              <a:t> МБОУ «Школа №47»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572936"/>
            <a:ext cx="8991600" cy="1645920"/>
          </a:xfrm>
        </p:spPr>
        <p:txBody>
          <a:bodyPr/>
          <a:lstStyle/>
          <a:p>
            <a:r>
              <a:rPr lang="ru-RU" dirty="0" smtClean="0"/>
              <a:t>ХОККЕЙ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038" y="1745528"/>
            <a:ext cx="6801612" cy="340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1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572" y="161129"/>
            <a:ext cx="7729728" cy="1188720"/>
          </a:xfrm>
        </p:spPr>
        <p:txBody>
          <a:bodyPr/>
          <a:lstStyle/>
          <a:p>
            <a:r>
              <a:rPr lang="ru-RU" dirty="0" smtClean="0"/>
              <a:t>ТАКТИКА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955963"/>
            <a:ext cx="7342909" cy="5223163"/>
          </a:xfrm>
        </p:spPr>
        <p:txBody>
          <a:bodyPr>
            <a:noAutofit/>
          </a:bodyPr>
          <a:lstStyle/>
          <a:p>
            <a:r>
              <a:rPr lang="ru-RU" sz="1400" dirty="0"/>
              <a:t>Центральный нападающий — главная фигура в команде. Диапазон его функций широк и универсален. Он выполняет организующую, конструирующую, диспетчерскую функции в атаке и обороне, являясь активным созидателем атак и разрушителем атакующих действий противника. Выполнение большого объема ответственных действий предъявляет к центральному нападающему ряд высоких требований: он должен быть хорошо физически развит, иметь высокий уровень развития физических и психических качеств, а также технико-тактической подготовленности, обладать отличным видением окружающей обстановки, оперативным мышлением. Выполняя оборонительную функцию, центральный на-падающий в зоне нападения или непосредственно сам атакует противника, владеющего шайбой, или участвует в спаренном отборе, или перекрывает возможные направления передачи шайбы противникам. В средней зоне опекает игрока, владеющего шайбой, а на рубеже красной и синей линии зоны защиты ведет активный отбор шайбы. В зоне защиты выполняет роль 3-го защитника, охраняя самые «горячие точки» перед своими воротами — ближний и средний «пятачки», страхует своих партнеров. Центральный нападающий принимает самое активное участие в организации, развитии и завершении атакующих действий. В фазах организации и развития атаки, умело маневрируя без шайбы и с шайбой, организует наступательные действия партнеров, обеспечивает четкий выход из своей зоны, быстрое прохождение средней, организованный вход в зону противника и атаку с хода. При атаке с хода центральный нападающий максимально нацелен на взятие ворот. После выполнения броска или бросков в ворота соперников партнеры активно участвуют в добивании и </a:t>
            </a:r>
            <a:r>
              <a:rPr lang="ru-RU" sz="1400" dirty="0" err="1"/>
              <a:t>подправлении</a:t>
            </a:r>
            <a:r>
              <a:rPr lang="ru-RU" sz="1400" dirty="0"/>
              <a:t> шайбы. В позиционной атаке выполняет ведущую роль, умело маневрируя и взаимодействуя с партнерами, постоянно выходит на ударную позицию (средний и ближний «пятачки») для завершающего броска.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H="1">
            <a:off x="10608562" y="2638044"/>
            <a:ext cx="45719" cy="1190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659" y="2493818"/>
            <a:ext cx="4045282" cy="303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02692"/>
            <a:ext cx="7729728" cy="1188720"/>
          </a:xfrm>
        </p:spPr>
        <p:txBody>
          <a:bodyPr/>
          <a:lstStyle/>
          <a:p>
            <a:r>
              <a:rPr lang="ru-RU" dirty="0" smtClean="0"/>
              <a:t>ТАКТИКА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8655" y="1551709"/>
            <a:ext cx="5708071" cy="507076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Крайний нападающий в современном хоккее — это игрок пере-дней линии, активно выполняющий атакующие и оборонительные функции. Он должен быть очень подвижен, высоко технически оснащен, уметь эффективно выполнять скоростной маневр как с шайбой, так и без нее. В фазе организации атаки крайний нападающий, отрываясь от своего опекуна, открывается для получения паса в своей зоне защиты или в средней </a:t>
            </a:r>
            <a:r>
              <a:rPr lang="ru-RU" dirty="0" smtClean="0"/>
              <a:t>зоне.</a:t>
            </a:r>
          </a:p>
          <a:p>
            <a:r>
              <a:rPr lang="ru-RU" dirty="0" smtClean="0"/>
              <a:t>В </a:t>
            </a:r>
            <a:r>
              <a:rPr lang="ru-RU" dirty="0"/>
              <a:t>средней зоне, участвуя в развитии атаки, он осуществляет скоростной маневр с шайбой или без шайбы с целью организационного входа в зону противника и проведения атаки с </a:t>
            </a:r>
            <a:r>
              <a:rPr lang="ru-RU" dirty="0" smtClean="0"/>
              <a:t>хода.</a:t>
            </a:r>
          </a:p>
          <a:p>
            <a:r>
              <a:rPr lang="ru-RU" dirty="0" smtClean="0"/>
              <a:t>Активную </a:t>
            </a:r>
            <a:r>
              <a:rPr lang="ru-RU" dirty="0"/>
              <a:t>роль играет крайний нападающий в завершающей фазе атаки. Он часто завершает атаку сам броском или обводкой, осуществляет </a:t>
            </a:r>
            <a:r>
              <a:rPr lang="ru-RU" dirty="0" err="1"/>
              <a:t>подправление</a:t>
            </a:r>
            <a:r>
              <a:rPr lang="ru-RU" dirty="0"/>
              <a:t> и добивание шайбы, брошенной партнерами. В позиционной атаке игрок этого амплуа много маневрирует, выкатываясь на ударную позицию, постоянно угрожая воротам </a:t>
            </a:r>
            <a:r>
              <a:rPr lang="ru-RU" dirty="0" smtClean="0"/>
              <a:t>противника.</a:t>
            </a:r>
          </a:p>
          <a:p>
            <a:r>
              <a:rPr lang="ru-RU" dirty="0" smtClean="0"/>
              <a:t>При </a:t>
            </a:r>
            <a:r>
              <a:rPr lang="ru-RU" dirty="0"/>
              <a:t>потере шайбы в зоне нападения крайние нападающие первыми начинают оборонительные действия, выражающиеся в опеке игрока, владеющего шайбой, или крайних нападающих противника, или в активном отборе шайбы, в том числе спаренном, с применением силовых </a:t>
            </a:r>
            <a:r>
              <a:rPr lang="ru-RU" dirty="0" smtClean="0"/>
              <a:t>единоборств.</a:t>
            </a:r>
          </a:p>
          <a:p>
            <a:r>
              <a:rPr lang="ru-RU" dirty="0" smtClean="0"/>
              <a:t>В </a:t>
            </a:r>
            <a:r>
              <a:rPr lang="ru-RU" dirty="0"/>
              <a:t>средней зоне крайний нападающий опекает игрока противни-ка, отвечая за борт. В зоне защиты он участвует в спаренном отборе шайбы вместе с защитником. В позиционной обороне в зоне за-щиты опекает защитника противника и закрывает борт.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636327" y="1911929"/>
            <a:ext cx="5224344" cy="351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71965"/>
            <a:ext cx="7729728" cy="1188720"/>
          </a:xfrm>
        </p:spPr>
        <p:txBody>
          <a:bodyPr/>
          <a:lstStyle/>
          <a:p>
            <a:r>
              <a:rPr lang="ru-RU" dirty="0" smtClean="0"/>
              <a:t>ТАКТИКА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6364" y="1579418"/>
            <a:ext cx="5507319" cy="507076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Защитник выполняет преимущественно оборонительные функции, хотя его роль в атакующих действиях заметно повысилась в современном хоккее! Успешное выполнение оборонительных действий требует от защитника умения хорошо «читать» игровые ситуации, обладать способностью прогнозировать возможное направление развития атаки противника, оперативно принимать решение в выборе позиции, средств и методов отбора шайбы и их реализации. Защитник должен уметь хорошо маневрировать на коньках, в том числе спиной вперед, осуществлять быстрый пере-ход из положения лицом вперед в положение спиной и наоборот. В оборонительных действиях в зоне нападения и средней зоне он Должен умело выбирать позицию, подстраховывать партнеров, осуществлять отбор шайбы на «перехвате», при передаче ее противником.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622472" y="2078183"/>
            <a:ext cx="5014495" cy="334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4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4154" y="258110"/>
            <a:ext cx="7729728" cy="1188720"/>
          </a:xfrm>
        </p:spPr>
        <p:txBody>
          <a:bodyPr/>
          <a:lstStyle/>
          <a:p>
            <a:r>
              <a:rPr lang="ru-RU" dirty="0" smtClean="0"/>
              <a:t>ХОККЕЙНАЯ ЭКИПИРОВКА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092" y="1446829"/>
            <a:ext cx="5576592" cy="528647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Экипировка для хоккея является важной составляющей, поскольку игра контактная и велик риск получения травм. В список игровой экипировки входит: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клюшка и шайба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коньки </a:t>
            </a:r>
            <a:r>
              <a:rPr lang="ru-RU" dirty="0"/>
              <a:t>с </a:t>
            </a:r>
            <a:r>
              <a:rPr lang="ru-RU" dirty="0" err="1"/>
              <a:t>травмобезопасными</a:t>
            </a:r>
            <a:r>
              <a:rPr lang="ru-RU" dirty="0"/>
              <a:t> лезвиями;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раковина </a:t>
            </a:r>
            <a:r>
              <a:rPr lang="ru-RU" dirty="0"/>
              <a:t>для паховой области;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338315" y="1551709"/>
            <a:ext cx="5632012" cy="5181599"/>
          </a:xfrm>
        </p:spPr>
        <p:txBody>
          <a:bodyPr/>
          <a:lstStyle/>
          <a:p>
            <a:r>
              <a:rPr lang="ru-RU" dirty="0"/>
              <a:t>игровой головной шлем;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защита колен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нагрудный щит;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защита локтей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762" y="2638044"/>
            <a:ext cx="1066801" cy="15994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746" y="3829171"/>
            <a:ext cx="1543569" cy="1543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563" y="5427759"/>
            <a:ext cx="1682636" cy="1430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5600" y="1551709"/>
            <a:ext cx="1454727" cy="14547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275" y="2359040"/>
            <a:ext cx="1846980" cy="16310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4939" y="3422073"/>
            <a:ext cx="1639801" cy="16398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3379" y="4942042"/>
            <a:ext cx="1541884" cy="154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327383"/>
            <a:ext cx="7729728" cy="1188720"/>
          </a:xfrm>
        </p:spPr>
        <p:txBody>
          <a:bodyPr/>
          <a:lstStyle/>
          <a:p>
            <a:r>
              <a:rPr lang="ru-RU" dirty="0" smtClean="0"/>
              <a:t>ХОККЕЙНАЯ ЭКИПИРОВКА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7818" y="1648691"/>
            <a:ext cx="5645865" cy="4932218"/>
          </a:xfrm>
        </p:spPr>
        <p:txBody>
          <a:bodyPr>
            <a:normAutofit/>
          </a:bodyPr>
          <a:lstStyle/>
          <a:p>
            <a:r>
              <a:rPr lang="ru-RU" dirty="0"/>
              <a:t>капа;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шорты;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футболка;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338315" y="1648691"/>
            <a:ext cx="5645867" cy="5029200"/>
          </a:xfrm>
        </p:spPr>
        <p:txBody>
          <a:bodyPr>
            <a:normAutofit/>
          </a:bodyPr>
          <a:lstStyle/>
          <a:p>
            <a:r>
              <a:rPr lang="ru-RU" dirty="0" smtClean="0"/>
              <a:t>защита </a:t>
            </a:r>
            <a:r>
              <a:rPr lang="ru-RU" dirty="0"/>
              <a:t>горла;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Сетка или </a:t>
            </a:r>
            <a:r>
              <a:rPr lang="ru-RU" dirty="0" err="1" smtClean="0"/>
              <a:t>визор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гамаши.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819" y="1648691"/>
            <a:ext cx="1302327" cy="1302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073" y="2951018"/>
            <a:ext cx="1717964" cy="17179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33" y="4668982"/>
            <a:ext cx="1729187" cy="17291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293" y="1759528"/>
            <a:ext cx="1745672" cy="13730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292" y="3221182"/>
            <a:ext cx="1447800" cy="14478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1476" y="3262312"/>
            <a:ext cx="1861133" cy="14066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073" y="4869872"/>
            <a:ext cx="1808019" cy="18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258110"/>
            <a:ext cx="7729728" cy="118872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06582" y="1676400"/>
            <a:ext cx="10931236" cy="495992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 </a:t>
            </a:r>
            <a:r>
              <a:rPr lang="ru-RU" dirty="0"/>
              <a:t>относительно короткий период своего развития в России хоккей  с шайбой стал  одной из самых популярных игр и  получил распространение по всей стране. Как средство физического воспитания хоккей нашел широкое применение в различных звеньях физкультурного движения.</a:t>
            </a:r>
          </a:p>
          <a:p>
            <a:endParaRPr lang="ru-RU" dirty="0"/>
          </a:p>
          <a:p>
            <a:r>
              <a:rPr lang="ru-RU" dirty="0"/>
              <a:t>Игровая деятельность комплексно воздействует на органы и системы хоккеиста, укрепляет их, повышая общий уровень функционирования, обеспечивает развитие физических качеств и формирование двигательных навыков. Постоянное и резкое изменение игровых ситуаций требует от игроков предельной собранности, повышенного внимания, умения мгновенно оценить обстановку и принять рациональное решение, действовать быстро, инициативно и находчиво. Только в этом случае можно рассчитывать на успех.</a:t>
            </a:r>
          </a:p>
        </p:txBody>
      </p:sp>
    </p:spTree>
    <p:extLst>
      <p:ext uri="{BB962C8B-B14F-4D97-AF65-F5344CB8AC3E}">
        <p14:creationId xmlns:p14="http://schemas.microsoft.com/office/powerpoint/2010/main" val="213182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145" y="639109"/>
            <a:ext cx="9143447" cy="266520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</a:t>
            </a:r>
            <a:r>
              <a:rPr lang="ru-RU" dirty="0" smtClean="0"/>
              <a:t>ЗА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</a:t>
            </a:r>
            <a:br>
              <a:rPr lang="ru-RU" dirty="0" smtClean="0"/>
            </a:br>
            <a:r>
              <a:rPr lang="ru-RU" dirty="0" smtClean="0"/>
              <a:t>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</a:t>
            </a:r>
            <a:r>
              <a:rPr lang="ru-RU" dirty="0" smtClean="0"/>
              <a:t>ВНИМАНИЕ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304310"/>
            <a:ext cx="5116036" cy="286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300" y="465929"/>
            <a:ext cx="7729728" cy="118872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0655" y="1634836"/>
            <a:ext cx="9531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Хоккей — один из наиболее любимых народом олимпийских видов спорта, широко культивируемый во многих странах мира. Его популярность и привлекательность связаны с большой зрелищностью, с динамизмом борьбы противоборствующих команд, быстрой сменой эмоционально насыщенных игровых эпизодов и ситуаций, обилием  контактных силовых единоборств, с демонстрацией хоккеистами большого арсенала сложных технико-тактических действий в атаке и обороне, в том числе в экстремальных условиях.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807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85819"/>
            <a:ext cx="7729728" cy="1188720"/>
          </a:xfrm>
        </p:spPr>
        <p:txBody>
          <a:bodyPr/>
          <a:lstStyle/>
          <a:p>
            <a:r>
              <a:rPr lang="ru-RU" dirty="0" smtClean="0"/>
              <a:t>ИСТОРИЯ ХОККЕЯ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3346" y="1607127"/>
            <a:ext cx="5167745" cy="505690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История хоккея является одной из самых оспариваемых среди всех видов спорта. Традиционно местом рождения хоккея считается Монреаль (Канада) </a:t>
            </a:r>
            <a:endParaRPr lang="ru-RU" dirty="0" smtClean="0"/>
          </a:p>
          <a:p>
            <a:r>
              <a:rPr lang="ru-RU" dirty="0"/>
              <a:t>Когда в 1763 году Великобритания отвоевала у Франции Канаду, солдаты привезли с собой на эту землю хоккей на траве. Поскольку канадские зимы очень суровые и длинные, то в этой местности всегда приветствовались зимние виды спорта. Прикрепляя резаки для сыра к своим ботинкам, англо- и франкоговорящие канадцы играли в эту игру на замёрзших реках, озёрах и прочих водоёмах</a:t>
            </a:r>
            <a:r>
              <a:rPr lang="ru-RU" dirty="0" smtClean="0"/>
              <a:t>.</a:t>
            </a:r>
          </a:p>
          <a:p>
            <a:r>
              <a:rPr lang="ru-RU" dirty="0"/>
              <a:t>3 марта 1875 года в Монреале на катке «Виктория» был проведён первый хоккейный матч</a:t>
            </a:r>
            <a:r>
              <a:rPr lang="ru-RU" dirty="0" smtClean="0"/>
              <a:t>, информация о котором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611091" y="1607127"/>
            <a:ext cx="5902036" cy="505690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была зафиксирована в </a:t>
            </a:r>
            <a:r>
              <a:rPr lang="ru-RU" dirty="0" err="1"/>
              <a:t>монреальской</a:t>
            </a:r>
            <a:r>
              <a:rPr lang="ru-RU" dirty="0"/>
              <a:t> газете «</a:t>
            </a:r>
            <a:r>
              <a:rPr lang="ru-RU" dirty="0" err="1"/>
              <a:t>Montreal</a:t>
            </a:r>
            <a:r>
              <a:rPr lang="ru-RU" dirty="0"/>
              <a:t> </a:t>
            </a:r>
            <a:r>
              <a:rPr lang="ru-RU" dirty="0" err="1"/>
              <a:t>Gazette</a:t>
            </a:r>
            <a:r>
              <a:rPr lang="ru-RU" dirty="0"/>
              <a:t>». Каждая из команд состояла из девяти человек. Играли деревянной шайбой («</a:t>
            </a:r>
            <a:r>
              <a:rPr lang="ru-RU" dirty="0" err="1"/>
              <a:t>шинни</a:t>
            </a:r>
            <a:r>
              <a:rPr lang="ru-RU" dirty="0"/>
              <a:t>»), а защитную экипировку позаимствовали из бейсбола. Впервые на льду поставили хоккейные ворота</a:t>
            </a:r>
            <a:r>
              <a:rPr lang="ru-RU" dirty="0" smtClean="0"/>
              <a:t>.</a:t>
            </a:r>
          </a:p>
          <a:p>
            <a:r>
              <a:rPr lang="ru-RU" dirty="0"/>
              <a:t>Правила игры в хоккей были усовершенствованы, упорядочены и напечатаны в 1886 году. Согласно им, количество полевых игроков уменьшилось с девяти до семи, на льду находились вратарь, передний и задний защитники, центральный и два нападающих, а впереди по всей ширине поля действовал </a:t>
            </a:r>
            <a:r>
              <a:rPr lang="ru-RU" dirty="0" err="1"/>
              <a:t>ровер</a:t>
            </a:r>
            <a:r>
              <a:rPr lang="ru-RU" dirty="0"/>
              <a:t> (англ. </a:t>
            </a:r>
            <a:r>
              <a:rPr lang="ru-RU" dirty="0" err="1"/>
              <a:t>rover</a:t>
            </a:r>
            <a:r>
              <a:rPr lang="ru-RU" dirty="0"/>
              <a:t> — бродяга) — сильнейший хоккеист, лучше всех забрасывающий шайбы. Весь матч команда проводила в одном составе, и к концу игры спортсмены буквально ползали по льду от усталости, ведь заменять разрешалось лишь того игрока, который получил травму (и то в последнем периоде и только с согласия соперников)</a:t>
            </a:r>
          </a:p>
        </p:txBody>
      </p:sp>
    </p:spTree>
    <p:extLst>
      <p:ext uri="{BB962C8B-B14F-4D97-AF65-F5344CB8AC3E}">
        <p14:creationId xmlns:p14="http://schemas.microsoft.com/office/powerpoint/2010/main" val="28835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30401"/>
            <a:ext cx="7729728" cy="1188720"/>
          </a:xfrm>
        </p:spPr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6254" y="1357745"/>
            <a:ext cx="8465128" cy="5029200"/>
          </a:xfrm>
        </p:spPr>
        <p:txBody>
          <a:bodyPr>
            <a:noAutofit/>
          </a:bodyPr>
          <a:lstStyle/>
          <a:p>
            <a:r>
              <a:rPr lang="ru-RU" sz="1600" dirty="0"/>
              <a:t>Хоккейная площадка представляет собой ровную, гладкую, чистую, прозрачную ледяную поверхность длиной 60-61 м и шириной 26-30 м со скругленными углами. Хоккейное поле обязательно ограждается сплошным ровным и гладким бортом высотой 1,07-1,22 м, выполненным из прочного белого </a:t>
            </a:r>
            <a:r>
              <a:rPr lang="ru-RU" sz="1600" dirty="0" smtClean="0"/>
              <a:t>пластика.</a:t>
            </a:r>
          </a:p>
          <a:p>
            <a:r>
              <a:rPr lang="ru-RU" sz="1600" dirty="0" smtClean="0"/>
              <a:t>Вся </a:t>
            </a:r>
            <a:r>
              <a:rPr lang="ru-RU" sz="1600" dirty="0"/>
              <a:t>ледяная поверхность для игры разделяется пятью линиями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красная линия ворот, наносится с двух сторон игрового поля на расстоянии 4   м от защитных ограждений; ее ширина составляет 50 мм; предназначена для взятия ворот и проброса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синяя линия, наносимая на 18,22 м от красной линии с двух сторон; позволяет определить положение шайбы в состоянии вне игры; зона между двумя данными линиями определена как центральная, а между линиями синего цвета и бортами – защитная или для нападения, зависит от команды, о которой идет речь и где ее половина поля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красная центральная линия разделяет поле на равные части; ее ширина составляет 0,3 м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площадки для вбрасывания позволяют игрокам определять позицию на поле во время </a:t>
            </a:r>
            <a:r>
              <a:rPr lang="ru-RU" sz="1600" dirty="0" err="1"/>
              <a:t>вброса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круг по центру поля диаметром 9 м и точка </a:t>
            </a:r>
            <a:r>
              <a:rPr lang="ru-RU" sz="1600" dirty="0" err="1"/>
              <a:t>вброса</a:t>
            </a:r>
            <a:r>
              <a:rPr lang="ru-RU" sz="1600" dirty="0"/>
              <a:t>; размечается синими линиями, шириной 50 мм.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H="1" flipV="1">
            <a:off x="11443854" y="6664035"/>
            <a:ext cx="59574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38953" y="2598801"/>
            <a:ext cx="5329475" cy="310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3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174983"/>
            <a:ext cx="7729728" cy="1188720"/>
          </a:xfrm>
        </p:spPr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4910" y="1523999"/>
            <a:ext cx="5368774" cy="520930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хоккее допускается вывод на поле от каждой команды не более 6 игроков. Однако тренер или менеджер до начала матча должен согласовать командный состав с секретарем или судьей. Вносить изменения можно только до начала матча, так как затем изменения станут </a:t>
            </a:r>
            <a:r>
              <a:rPr lang="ru-RU" dirty="0" smtClean="0"/>
              <a:t>недопустимы.</a:t>
            </a:r>
          </a:p>
          <a:p>
            <a:r>
              <a:rPr lang="ru-RU" dirty="0" smtClean="0"/>
              <a:t>Общее </a:t>
            </a:r>
            <a:r>
              <a:rPr lang="ru-RU" dirty="0"/>
              <a:t>количество игроков 20 + 2 вратарей. Для начала матча требуется, чтобы на поле было не менее 5 игроков и 1 вратаря. Если по ряду причин отсутствует возможность у участников играть, например, из-за травм во время матча, то минимум, требуемый для продолжения турнира, составляет 3 игрока + 1 </a:t>
            </a:r>
            <a:r>
              <a:rPr lang="ru-RU" dirty="0" smtClean="0"/>
              <a:t>вратарь.</a:t>
            </a:r>
          </a:p>
          <a:p>
            <a:r>
              <a:rPr lang="ru-RU" dirty="0" smtClean="0"/>
              <a:t>При </a:t>
            </a:r>
            <a:r>
              <a:rPr lang="ru-RU" dirty="0"/>
              <a:t>отсутствии минимума человек, требуемого для продолжения матча по хоккею, главный судья объявляет о его окончании. Вратаря может заменить любой игрок команды.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228052" y="2285999"/>
            <a:ext cx="5595731" cy="314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355092"/>
            <a:ext cx="7729728" cy="1188720"/>
          </a:xfrm>
        </p:spPr>
        <p:txBody>
          <a:bodyPr/>
          <a:lstStyle/>
          <a:p>
            <a:r>
              <a:rPr lang="ru-RU" dirty="0" smtClean="0"/>
              <a:t>ПРАВИЛА ИГРЫ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0218" y="1745673"/>
            <a:ext cx="5493465" cy="489065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Игра состоит из 3-х периодов. Время одного периода составляет 20 минут, отсчет начинается с момента заброса шайбы и заканчивается после свистка судьи. Перерывы в КХЛ до 17 минут, в МХЛ – до 15 минут. Сторона поля выбирается </a:t>
            </a:r>
            <a:r>
              <a:rPr lang="ru-RU" dirty="0" smtClean="0"/>
              <a:t>хозяевами.</a:t>
            </a:r>
          </a:p>
          <a:p>
            <a:r>
              <a:rPr lang="ru-RU" dirty="0" smtClean="0"/>
              <a:t>Начало </a:t>
            </a:r>
            <a:r>
              <a:rPr lang="ru-RU" dirty="0"/>
              <a:t>игры стартует на льду со </a:t>
            </a:r>
            <a:r>
              <a:rPr lang="ru-RU" dirty="0" err="1"/>
              <a:t>вброса</a:t>
            </a:r>
            <a:r>
              <a:rPr lang="ru-RU" dirty="0"/>
              <a:t> шайбы по центру поля, согласно расписанию. Затем команда гостей выходит на поле, после – хозяева. Цель команд – защищать свои ворота и стремиться забить шайбу максимальное количество раз в ворота </a:t>
            </a:r>
            <a:r>
              <a:rPr lang="ru-RU" dirty="0" smtClean="0"/>
              <a:t>противника.</a:t>
            </a:r>
          </a:p>
          <a:p>
            <a:r>
              <a:rPr lang="ru-RU" dirty="0" smtClean="0"/>
              <a:t>После </a:t>
            </a:r>
            <a:r>
              <a:rPr lang="ru-RU" dirty="0"/>
              <a:t>игрового периода проходит смена сторон поля, включая короткий, который проходит в дополнительное время.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971309" y="1745673"/>
            <a:ext cx="5818909" cy="489065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Если на вынужденную паузу тратится времени более 5 минут, то судья может объявить очередной перерыв. После возобновления периода, в такой ситуации смены ворот не </a:t>
            </a:r>
            <a:r>
              <a:rPr lang="ru-RU" dirty="0" smtClean="0"/>
              <a:t>происходит.</a:t>
            </a:r>
          </a:p>
          <a:p>
            <a:r>
              <a:rPr lang="ru-RU" dirty="0" smtClean="0"/>
              <a:t>В </a:t>
            </a:r>
            <a:r>
              <a:rPr lang="ru-RU" dirty="0"/>
              <a:t>хоккее для команд предусмотрена возможность брать не более 1 перерыва на 30 секунд. Это касается игрового основного или дополнительного времени. Просить о перерыве может только назначенный игрок при остановке матча. Игрокам допустимо пользование скамейками для </a:t>
            </a:r>
            <a:r>
              <a:rPr lang="ru-RU" dirty="0" smtClean="0"/>
              <a:t>отдыха.</a:t>
            </a:r>
          </a:p>
          <a:p>
            <a:r>
              <a:rPr lang="ru-RU" dirty="0" smtClean="0"/>
              <a:t>В </a:t>
            </a:r>
            <a:r>
              <a:rPr lang="ru-RU" dirty="0"/>
              <a:t>перерывы требуется, чтобы проводилась подготовка ледяной поверхности к игре. Для этого используются специальные машины, выравнивающие поверхность.</a:t>
            </a:r>
          </a:p>
        </p:txBody>
      </p:sp>
    </p:spTree>
    <p:extLst>
      <p:ext uri="{BB962C8B-B14F-4D97-AF65-F5344CB8AC3E}">
        <p14:creationId xmlns:p14="http://schemas.microsoft.com/office/powerpoint/2010/main" val="16032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44256"/>
            <a:ext cx="7729728" cy="1188720"/>
          </a:xfrm>
        </p:spPr>
        <p:txBody>
          <a:bodyPr/>
          <a:lstStyle/>
          <a:p>
            <a:r>
              <a:rPr lang="ru-RU" dirty="0" smtClean="0"/>
              <a:t>ТЕХНИКА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0218" y="1593273"/>
            <a:ext cx="5493465" cy="50292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хоккее под техникой обычно понимают совокупность специальных игровых приемов, эффективно выполняемых для успешного ведения игровой </a:t>
            </a:r>
            <a:r>
              <a:rPr lang="ru-RU" dirty="0" smtClean="0"/>
              <a:t>деятельности.</a:t>
            </a:r>
          </a:p>
          <a:p>
            <a:r>
              <a:rPr lang="ru-RU" dirty="0" smtClean="0"/>
              <a:t>При </a:t>
            </a:r>
            <a:r>
              <a:rPr lang="ru-RU" dirty="0"/>
              <a:t>анализе технического приема выделяют его основу, определяющее звено и </a:t>
            </a:r>
            <a:r>
              <a:rPr lang="ru-RU" dirty="0" smtClean="0"/>
              <a:t>детали.</a:t>
            </a:r>
          </a:p>
          <a:p>
            <a:r>
              <a:rPr lang="ru-RU" dirty="0" smtClean="0"/>
              <a:t>Основа </a:t>
            </a:r>
            <a:r>
              <a:rPr lang="ru-RU" dirty="0"/>
              <a:t>техники при игровых приемах — это необходимый состав движений, последовательность работы мышц в проявлении рабочих усилий, согласованность движений во времени и в </a:t>
            </a:r>
            <a:r>
              <a:rPr lang="ru-RU" dirty="0" smtClean="0"/>
              <a:t>пространстве.</a:t>
            </a:r>
          </a:p>
          <a:p>
            <a:r>
              <a:rPr lang="ru-RU" dirty="0" smtClean="0"/>
              <a:t>Определяющее </a:t>
            </a:r>
            <a:r>
              <a:rPr lang="ru-RU" dirty="0"/>
              <a:t>звено техники — это наиболее важная, решающая часть движения, обеспечивающая решение двигательной задачи.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09855" y="1704109"/>
            <a:ext cx="5597236" cy="5153891"/>
          </a:xfrm>
        </p:spPr>
        <p:txBody>
          <a:bodyPr>
            <a:normAutofit fontScale="92500"/>
          </a:bodyPr>
          <a:lstStyle/>
          <a:p>
            <a:r>
              <a:rPr lang="ru-RU" dirty="0"/>
              <a:t>Определяющим звеном техники броска будет заключительное финальное усилие кистями рук, совпадающее по времени с действиями упругих сил клюшки, освобожденной от </a:t>
            </a:r>
            <a:r>
              <a:rPr lang="ru-RU" dirty="0" smtClean="0"/>
              <a:t>деформации.</a:t>
            </a:r>
          </a:p>
          <a:p>
            <a:r>
              <a:rPr lang="ru-RU" dirty="0" smtClean="0"/>
              <a:t>В </a:t>
            </a:r>
            <a:r>
              <a:rPr lang="ru-RU" dirty="0"/>
              <a:t>игре используют следующие основные виды </a:t>
            </a:r>
            <a:r>
              <a:rPr lang="ru-RU" dirty="0" smtClean="0"/>
              <a:t>бросков: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бросок </a:t>
            </a:r>
            <a:r>
              <a:rPr lang="ru-RU" dirty="0"/>
              <a:t>длинным разгоном шайбы (заметающий</a:t>
            </a:r>
            <a:r>
              <a:rPr lang="ru-RU" dirty="0" smtClean="0"/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бросок </a:t>
            </a:r>
            <a:r>
              <a:rPr lang="ru-RU" dirty="0"/>
              <a:t>коротким разгоном шайбы (кистевой</a:t>
            </a:r>
            <a:r>
              <a:rPr lang="ru-RU" dirty="0" smtClean="0"/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удар шайбы;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удар-бросок;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подкидка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516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44256"/>
            <a:ext cx="7729728" cy="1188720"/>
          </a:xfrm>
        </p:spPr>
        <p:txBody>
          <a:bodyPr/>
          <a:lstStyle/>
          <a:p>
            <a:r>
              <a:rPr lang="ru-RU" dirty="0" smtClean="0"/>
              <a:t>ТЕХНИКА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091" y="1620981"/>
            <a:ext cx="5576593" cy="50707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Кроме этого, различают и их разновидности: броски и подкидка с неудобной стороны, в движении из различных исходных положений. Двигательный механизм основных видов бросков и ударов единый, различия связаны с изменением лишь некоторых кинематических и динамических характеристик </a:t>
            </a:r>
            <a:r>
              <a:rPr lang="ru-RU" dirty="0" smtClean="0"/>
              <a:t>движения.</a:t>
            </a:r>
          </a:p>
          <a:p>
            <a:r>
              <a:rPr lang="ru-RU" dirty="0" smtClean="0"/>
              <a:t>Удар </a:t>
            </a:r>
            <a:r>
              <a:rPr lang="ru-RU" dirty="0"/>
              <a:t>шайбы включает в себя следующие </a:t>
            </a:r>
            <a:r>
              <a:rPr lang="ru-RU" dirty="0" smtClean="0"/>
              <a:t>фазы: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замах </a:t>
            </a:r>
            <a:r>
              <a:rPr lang="ru-RU" dirty="0"/>
              <a:t>(подготовительная</a:t>
            </a:r>
            <a:r>
              <a:rPr lang="ru-RU" dirty="0" smtClean="0"/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ударного </a:t>
            </a:r>
            <a:r>
              <a:rPr lang="ru-RU" dirty="0"/>
              <a:t>воздействия крюка клюшки на шайбу (основная</a:t>
            </a:r>
            <a:r>
              <a:rPr lang="ru-RU" dirty="0" smtClean="0"/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послеударного </a:t>
            </a:r>
            <a:r>
              <a:rPr lang="ru-RU" dirty="0"/>
              <a:t>действия (заключительная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Удар </a:t>
            </a:r>
            <a:r>
              <a:rPr lang="ru-RU" dirty="0"/>
              <a:t>выполняется из исходного положения вполоборота к направлению полета шайбы, ноги слегка согнуты в коленях и расставлены несколько шире плеч, туловище немного наклонено вперед, ОЦМ распределяется в обе ноги. Шайба находится сбоку-спереди на уровне впереди расположенной ноги.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359235" y="1620981"/>
            <a:ext cx="5389419" cy="495992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Владение клюшкой и шайбой заключается в умении технически правильно выполнять и рационально использовать в игровой деятельности следующие приемы: ведение, броски и удары, передачи и остановки, обводки, финты и отбор шайбы. Для технически правильного выполнения хоккеист занимает определенное положение (стойку), из которого ему удобно выполнять игровые приемы и видеть окружающую обстановку. Существенное значение имеет способ держания клюшки (хват). Клюшку держат двумя руками: одной рукой («верхней») хватом сверху за конец рукоятки, другой («нижней») — хватом снизу примерно на расстоянии одной трети длины клюшки. Такое держание </a:t>
            </a:r>
            <a:r>
              <a:rPr lang="ru-RU" dirty="0" smtClean="0"/>
              <a:t>клюшки </a:t>
            </a:r>
            <a:r>
              <a:rPr lang="ru-RU" dirty="0"/>
              <a:t>является основным хватом</a:t>
            </a:r>
            <a:r>
              <a:rPr lang="ru-RU" dirty="0" smtClean="0"/>
              <a:t>.</a:t>
            </a:r>
          </a:p>
          <a:p>
            <a:r>
              <a:rPr lang="ru-RU" dirty="0"/>
              <a:t>Ведение шайбы — один из наиболее часто используемых приемов техники. Его основная суть заключается в целенаправленном перемещении шайбы клюшкой по льду. Обычно ведение органически сочетается с движением хоккеиста и направлено на решение какой-либо задачи в игровом эпизоде.</a:t>
            </a:r>
          </a:p>
        </p:txBody>
      </p:sp>
    </p:spTree>
    <p:extLst>
      <p:ext uri="{BB962C8B-B14F-4D97-AF65-F5344CB8AC3E}">
        <p14:creationId xmlns:p14="http://schemas.microsoft.com/office/powerpoint/2010/main" val="14530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8819" y="285820"/>
            <a:ext cx="7729728" cy="1188720"/>
          </a:xfrm>
        </p:spPr>
        <p:txBody>
          <a:bodyPr/>
          <a:lstStyle/>
          <a:p>
            <a:r>
              <a:rPr lang="ru-RU" dirty="0" smtClean="0"/>
              <a:t>ТЕХНИКА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4909" y="1704109"/>
            <a:ext cx="5368775" cy="497378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игровой деятельности применяются различные способы ведения: с переносом клюшки через шайбу, не отрывая крюка клюшки от шайбы, толканием шайбы клюшкой и </a:t>
            </a:r>
            <a:r>
              <a:rPr lang="ru-RU" dirty="0" smtClean="0"/>
              <a:t>коньками.</a:t>
            </a:r>
          </a:p>
          <a:p>
            <a:r>
              <a:rPr lang="ru-RU" dirty="0" smtClean="0"/>
              <a:t>Ведение </a:t>
            </a:r>
            <a:r>
              <a:rPr lang="ru-RU" dirty="0"/>
              <a:t>с переносом клюшки через шайбу является основным видом и подразделяется на широкое и короткое </a:t>
            </a:r>
            <a:r>
              <a:rPr lang="ru-RU" dirty="0" smtClean="0"/>
              <a:t>ведение.</a:t>
            </a:r>
          </a:p>
          <a:p>
            <a:r>
              <a:rPr lang="ru-RU" dirty="0" smtClean="0"/>
              <a:t>Передача </a:t>
            </a:r>
            <a:r>
              <a:rPr lang="ru-RU" dirty="0"/>
              <a:t>шайбы по технике выполнения идентична броскам и ударам, хотя и имеет более четкие пространственные, временные и силовые дифференцировки, лежащие в основе ее </a:t>
            </a:r>
            <a:r>
              <a:rPr lang="ru-RU" dirty="0" smtClean="0"/>
              <a:t>точности.</a:t>
            </a:r>
          </a:p>
          <a:p>
            <a:r>
              <a:rPr lang="ru-RU" dirty="0" smtClean="0"/>
              <a:t>Передача </a:t>
            </a:r>
            <a:r>
              <a:rPr lang="ru-RU" dirty="0"/>
              <a:t>может выполняться броском, ударом, подкидкой, оставлением и подпуском. Лишь последние два способа специфичны по  технике выполнения и не относятся к броскам</a:t>
            </a:r>
            <a:r>
              <a:rPr lang="ru-RU" dirty="0" smtClean="0"/>
              <a:t>.</a:t>
            </a:r>
          </a:p>
          <a:p>
            <a:r>
              <a:rPr lang="ru-RU" dirty="0"/>
              <a:t>В хоккее используются следующие виды приема и остановки шайбы: клюшкой (крюком, рукояткой), рукой, ногой, коньком и туловищем.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338315" y="1704109"/>
            <a:ext cx="5590449" cy="497378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Когда </a:t>
            </a:r>
            <a:r>
              <a:rPr lang="ru-RU" dirty="0"/>
              <a:t>останавливается шайба, переданная партнерам в каком-либо игровом эпизоде, в этом случае остановку шайбы целесообразно называть приемом, так как в приеме шайбы органически взаимосвязаны две ее составляющие: остановка шайбы и ее подработка к последующим </a:t>
            </a:r>
            <a:r>
              <a:rPr lang="ru-RU" dirty="0" smtClean="0"/>
              <a:t>действиям.</a:t>
            </a:r>
          </a:p>
          <a:p>
            <a:r>
              <a:rPr lang="ru-RU" dirty="0" smtClean="0"/>
              <a:t>Прием </a:t>
            </a:r>
            <a:r>
              <a:rPr lang="ru-RU" dirty="0"/>
              <a:t>и остановка шайбы клюшкой наиболее часто используются в игровой деятельности и имеют более важное значение</a:t>
            </a:r>
            <a:r>
              <a:rPr lang="ru-RU" dirty="0" smtClean="0"/>
              <a:t>.</a:t>
            </a:r>
          </a:p>
          <a:p>
            <a:r>
              <a:rPr lang="ru-RU" dirty="0"/>
              <a:t>При выполнении приема или остановки шайбы крюком клюшки, скользящей по льду с умеренной скоростью, следует в момент касания шайбы серединой крюка сделать мягкое уступающее движение клюшкой в сторону движения шайбы, несколько накрывая крюком. Вследствие уравнивания скорости уступающего движения крюка клюшки и скорости скольжений шайбы осуществляются гашение последней и легкая остановка шайбы.</a:t>
            </a:r>
          </a:p>
        </p:txBody>
      </p:sp>
    </p:spTree>
    <p:extLst>
      <p:ext uri="{BB962C8B-B14F-4D97-AF65-F5344CB8AC3E}">
        <p14:creationId xmlns:p14="http://schemas.microsoft.com/office/powerpoint/2010/main" val="97806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175</TotalTime>
  <Words>2058</Words>
  <Application>Microsoft Office PowerPoint</Application>
  <PresentationFormat>Произвольный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ХОККЕЙ</vt:lpstr>
      <vt:lpstr>ВВЕДЕНИЕ</vt:lpstr>
      <vt:lpstr>ИСТОРИЯ ХОККЕЯ</vt:lpstr>
      <vt:lpstr>ПРАВИЛА ИГРЫ</vt:lpstr>
      <vt:lpstr>ПРАВИЛА ИГРЫ</vt:lpstr>
      <vt:lpstr>ПРАВИЛА ИГРЫ </vt:lpstr>
      <vt:lpstr>ТЕХНИКА ИГРЫ</vt:lpstr>
      <vt:lpstr>ТЕХНИКА ИГРЫ</vt:lpstr>
      <vt:lpstr>ТЕХНИКА ИГРЫ</vt:lpstr>
      <vt:lpstr>ТАКТИКА</vt:lpstr>
      <vt:lpstr>ТАКТИКА</vt:lpstr>
      <vt:lpstr>ТАКТИКА</vt:lpstr>
      <vt:lpstr>ХОККЕЙНАЯ ЭКИПИРОВКА </vt:lpstr>
      <vt:lpstr>ХОККЕЙНАЯ ЭКИПИРОВКА </vt:lpstr>
      <vt:lpstr>ЗАКЛЮЧЕНИЕ</vt:lpstr>
      <vt:lpstr>СПАСИБО                          ЗА                                                                                        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20</cp:revision>
  <dcterms:created xsi:type="dcterms:W3CDTF">2023-01-25T18:26:07Z</dcterms:created>
  <dcterms:modified xsi:type="dcterms:W3CDTF">2023-02-12T17:56:47Z</dcterms:modified>
</cp:coreProperties>
</file>