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9" r:id="rId13"/>
    <p:sldId id="270" r:id="rId14"/>
    <p:sldId id="272" r:id="rId15"/>
    <p:sldId id="271" r:id="rId16"/>
    <p:sldId id="275" r:id="rId17"/>
    <p:sldId id="274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2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29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7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64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9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04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88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78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02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70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99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42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4B7A00-277C-44E0-8DDB-AC5B4934A1E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5A2F70-D778-47FD-A2CE-D4EBF4180B1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04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hyperlink" Target="https://ru.wikipedia.org/wiki/ASCII" TargetMode="External"/><Relationship Id="rId18" Type="http://schemas.openxmlformats.org/officeDocument/2006/relationships/hyperlink" Target="https://ru.wikipedia.org/wiki/Remote_Procedure_Call" TargetMode="External"/><Relationship Id="rId26" Type="http://schemas.openxmlformats.org/officeDocument/2006/relationships/hyperlink" Target="https://ru.wikipedia.org/wiki/User_Datagram_Protocol" TargetMode="External"/><Relationship Id="rId39" Type="http://schemas.openxmlformats.org/officeDocument/2006/relationships/hyperlink" Target="https://ru.wikipedia.org/wiki/%D0%9A%D0%B0%D0%B4%D1%80_(%D1%82%D0%B5%D0%BB%D0%B5%D0%BA%D0%BE%D0%BC%D0%BC%D1%83%D0%BD%D0%B8%D0%BA%D0%B0%D1%86%D0%B8%D0%B8)" TargetMode="External"/><Relationship Id="rId3" Type="http://schemas.openxmlformats.org/officeDocument/2006/relationships/hyperlink" Target="https://ru.wikipedia.org/wiki/%D0%9F%D1%80%D0%B8%D0%BA%D0%BB%D0%B0%D0%B4%D0%BD%D0%BE%D0%B9_%D1%83%D1%80%D0%BE%D0%B2%D0%B5%D0%BD%D1%8C" TargetMode="External"/><Relationship Id="rId21" Type="http://schemas.openxmlformats.org/officeDocument/2006/relationships/hyperlink" Target="https://ru.wikipedia.org/wiki/GRPC" TargetMode="External"/><Relationship Id="rId34" Type="http://schemas.openxmlformats.org/officeDocument/2006/relationships/hyperlink" Target="https://ru.wikipedia.org/wiki/IPsec" TargetMode="External"/><Relationship Id="rId42" Type="http://schemas.openxmlformats.org/officeDocument/2006/relationships/hyperlink" Target="https://ru.wikipedia.org/wiki/Ethernet" TargetMode="External"/><Relationship Id="rId47" Type="http://schemas.openxmlformats.org/officeDocument/2006/relationships/hyperlink" Target="https://ru.wikipedia.org/wiki/%D0%9A%D0%BE%D0%BC%D0%BC%D1%83%D1%82%D0%B0%D1%82%D0%BE%D1%80_Ethernet" TargetMode="External"/><Relationship Id="rId50" Type="http://schemas.openxmlformats.org/officeDocument/2006/relationships/hyperlink" Target="https://ru.wikipedia.org/wiki/%D0%91%D0%B8%D1%82" TargetMode="External"/><Relationship Id="rId7" Type="http://schemas.openxmlformats.org/officeDocument/2006/relationships/hyperlink" Target="https://ru.wikipedia.org/wiki/SMTP" TargetMode="External"/><Relationship Id="rId12" Type="http://schemas.openxmlformats.org/officeDocument/2006/relationships/hyperlink" Target="https://ru.wikipedia.org/wiki/%D0%A8%D0%B8%D1%84%D1%80%D0%BE%D0%B2%D0%B0%D0%BD%D0%B8%D0%B5" TargetMode="External"/><Relationship Id="rId17" Type="http://schemas.openxmlformats.org/officeDocument/2006/relationships/hyperlink" Target="https://ru.wikipedia.org/wiki/%D0%A1%D0%B5%D0%B0%D0%BD%D1%81%D0%BE%D0%B2%D1%8B%D0%B9_%D1%83%D1%80%D0%BE%D0%B2%D0%B5%D0%BD%D1%8C" TargetMode="External"/><Relationship Id="rId25" Type="http://schemas.openxmlformats.org/officeDocument/2006/relationships/hyperlink" Target="https://ru.wikipedia.org/wiki/Transmission_Control_Protocol" TargetMode="External"/><Relationship Id="rId33" Type="http://schemas.openxmlformats.org/officeDocument/2006/relationships/hyperlink" Target="https://ru.wikipedia.org/wiki/IPv6" TargetMode="External"/><Relationship Id="rId38" Type="http://schemas.openxmlformats.org/officeDocument/2006/relationships/hyperlink" Target="https://ru.wikipedia.org/wiki/%D0%A1%D0%B5%D1%82%D0%B5%D0%B2%D0%BE%D0%B9_%D1%88%D0%BB%D1%8E%D0%B7" TargetMode="External"/><Relationship Id="rId46" Type="http://schemas.openxmlformats.org/officeDocument/2006/relationships/hyperlink" Target="https://ru.wikipedia.org/wiki/%D0%A1%D0%B5%D1%82%D0%B5%D0%B2%D0%BE%D0%B9_%D0%BC%D0%BE%D1%81%D1%82" TargetMode="External"/><Relationship Id="rId2" Type="http://schemas.openxmlformats.org/officeDocument/2006/relationships/hyperlink" Target="https://ru.wikipedia.org/wiki/%D0%A1%D0%B5%D1%82%D0%B5%D0%B2%D0%B0%D1%8F_%D0%BC%D0%BE%D0%B4%D0%B5%D0%BB%D1%8C_OSI#cite_note-15" TargetMode="External"/><Relationship Id="rId16" Type="http://schemas.openxmlformats.org/officeDocument/2006/relationships/hyperlink" Target="https://ru.wikipedia.org/wiki/MIDI" TargetMode="External"/><Relationship Id="rId20" Type="http://schemas.openxmlformats.org/officeDocument/2006/relationships/hyperlink" Target="https://ru.wikipedia.org/wiki/L2TP" TargetMode="External"/><Relationship Id="rId29" Type="http://schemas.openxmlformats.org/officeDocument/2006/relationships/hyperlink" Target="https://ru.wikipedia.org/wiki/%D0%A1%D0%B5%D1%82%D0%B5%D0%B2%D0%B0%D1%8F_%D0%BC%D0%BE%D0%B4%D0%B5%D0%BB%D1%8C_OSI#cite_note-16" TargetMode="External"/><Relationship Id="rId41" Type="http://schemas.openxmlformats.org/officeDocument/2006/relationships/hyperlink" Target="https://ru.wikipedia.org/wiki/IEEE_802.22" TargetMode="External"/><Relationship Id="rId54" Type="http://schemas.openxmlformats.org/officeDocument/2006/relationships/hyperlink" Target="https://ru.wikipedia.org/wiki/%D0%9F%D0%BE%D0%B2%D1%82%D0%BE%D1%80%D0%B8%D1%82%D0%B5%D0%BB%D1%8C_(%D1%81%D0%B5%D1%82%D0%B5%D0%B2%D0%BE%D0%B5_%D0%BE%D0%B1%D0%BE%D1%80%D1%83%D0%B4%D0%BE%D0%B2%D0%B0%D0%BD%D0%B8%D0%B5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POP3" TargetMode="External"/><Relationship Id="rId11" Type="http://schemas.openxmlformats.org/officeDocument/2006/relationships/hyperlink" Target="https://ru.wikipedia.org/wiki/%D0%9F%D1%80%D0%B5%D0%B4%D1%81%D1%82%D0%B0%D0%B2%D0%B8%D1%82%D0%B5%D0%BB%D1%8C%D1%81%D0%BA%D0%B8%D0%B9_%D1%83%D1%80%D0%BE%D0%B2%D0%B5%D0%BD%D1%8C" TargetMode="External"/><Relationship Id="rId24" Type="http://schemas.openxmlformats.org/officeDocument/2006/relationships/hyperlink" Target="https://ru.wikipedia.org/wiki/%D0%94%D0%B0%D1%82%D0%B0%D0%B3%D1%80%D0%B0%D0%BC%D0%BC%D0%B0" TargetMode="External"/><Relationship Id="rId32" Type="http://schemas.openxmlformats.org/officeDocument/2006/relationships/hyperlink" Target="https://ru.wikipedia.org/wiki/IPv4" TargetMode="External"/><Relationship Id="rId37" Type="http://schemas.openxmlformats.org/officeDocument/2006/relationships/hyperlink" Target="https://ru.wikipedia.org/wiki/%D0%9C%D0%B0%D1%80%D1%88%D1%80%D1%83%D1%82%D0%B8%D0%B7%D0%B0%D1%82%D0%BE%D1%80" TargetMode="External"/><Relationship Id="rId40" Type="http://schemas.openxmlformats.org/officeDocument/2006/relationships/hyperlink" Target="https://ru.wikipedia.org/wiki/Point-to-Point_Protocol" TargetMode="External"/><Relationship Id="rId45" Type="http://schemas.openxmlformats.org/officeDocument/2006/relationships/hyperlink" Target="https://ru.wikipedia.org/wiki/%D0%A1%D0%B5%D1%82%D0%B5%D0%B2%D0%B0%D1%8F_%D0%BA%D0%B0%D1%80%D1%82%D0%B0" TargetMode="External"/><Relationship Id="rId53" Type="http://schemas.openxmlformats.org/officeDocument/2006/relationships/hyperlink" Target="https://ru.wikipedia.org/wiki/%D0%A1%D0%B5%D1%82%D0%B5%D0%B2%D0%BE%D0%B9_%D0%BA%D0%BE%D0%BD%D1%86%D0%B5%D0%BD%D1%82%D1%80%D0%B0%D1%82%D0%BE%D1%80" TargetMode="External"/><Relationship Id="rId5" Type="http://schemas.openxmlformats.org/officeDocument/2006/relationships/hyperlink" Target="https://ru.wikipedia.org/wiki/FTP" TargetMode="External"/><Relationship Id="rId15" Type="http://schemas.openxmlformats.org/officeDocument/2006/relationships/hyperlink" Target="https://ru.wikipedia.org/wiki/JPEG" TargetMode="External"/><Relationship Id="rId23" Type="http://schemas.openxmlformats.org/officeDocument/2006/relationships/hyperlink" Target="https://ru.wikipedia.org/wiki/%D0%A1%D0%B5%D0%B3%D0%BC%D0%B5%D0%BD%D1%82%D0%B0%D1%86%D0%B8%D1%8F_%D0%BF%D0%B0%D0%BA%D0%B5%D1%82%D0%BE%D0%B2" TargetMode="External"/><Relationship Id="rId28" Type="http://schemas.openxmlformats.org/officeDocument/2006/relationships/hyperlink" Target="https://ru.wikipedia.org/wiki/%D0%9F%D0%BE%D1%80%D1%82_(%D0%BA%D0%BE%D0%BC%D0%BF%D1%8C%D1%8E%D1%82%D0%B5%D1%80%D0%BD%D1%8B%D0%B5_%D1%81%D0%B5%D1%82%D0%B8)" TargetMode="External"/><Relationship Id="rId36" Type="http://schemas.openxmlformats.org/officeDocument/2006/relationships/hyperlink" Target="https://ru.wikipedia.org/wiki/ICMP" TargetMode="External"/><Relationship Id="rId49" Type="http://schemas.openxmlformats.org/officeDocument/2006/relationships/hyperlink" Target="https://ru.wikipedia.org/wiki/%D0%A4%D0%B8%D0%B7%D0%B8%D1%87%D0%B5%D1%81%D0%BA%D0%B8%D0%B9_%D1%81%D0%BB%D0%BE%D0%B9" TargetMode="External"/><Relationship Id="rId10" Type="http://schemas.openxmlformats.org/officeDocument/2006/relationships/hyperlink" Target="https://ru.wikipedia.org/wiki/%D0%9C%D0%B5%D0%B6%D1%81%D0%B5%D1%82%D0%B5%D0%B2%D0%BE%D0%B9_%D1%8D%D0%BA%D1%80%D0%B0%D0%BD" TargetMode="External"/><Relationship Id="rId19" Type="http://schemas.openxmlformats.org/officeDocument/2006/relationships/hyperlink" Target="https://ru.wikipedia.org/wiki/Password_Authentication_Protocol" TargetMode="External"/><Relationship Id="rId31" Type="http://schemas.openxmlformats.org/officeDocument/2006/relationships/hyperlink" Target="https://ru.wikipedia.org/wiki/%D0%9F%D0%B0%D0%BA%D0%B5%D1%82_(%D1%81%D0%B5%D1%82%D0%B5%D0%B2%D1%8B%D0%B5_%D1%82%D0%B5%D1%85%D0%BD%D0%BE%D0%BB%D0%BE%D0%B3%D0%B8%D0%B8)" TargetMode="External"/><Relationship Id="rId44" Type="http://schemas.openxmlformats.org/officeDocument/2006/relationships/hyperlink" Target="https://ru.wikipedia.org/wiki/ARP" TargetMode="External"/><Relationship Id="rId52" Type="http://schemas.openxmlformats.org/officeDocument/2006/relationships/hyperlink" Target="https://ru.wikipedia.org/wiki/Registered_Jack" TargetMode="External"/><Relationship Id="rId4" Type="http://schemas.openxmlformats.org/officeDocument/2006/relationships/hyperlink" Target="https://ru.wikipedia.org/wiki/HTTP" TargetMode="External"/><Relationship Id="rId9" Type="http://schemas.openxmlformats.org/officeDocument/2006/relationships/hyperlink" Target="https://ru.wikipedia.org/wiki/%D0%A5%D0%BE%D1%81%D1%82" TargetMode="External"/><Relationship Id="rId14" Type="http://schemas.openxmlformats.org/officeDocument/2006/relationships/hyperlink" Target="https://ru.wikipedia.org/wiki/EBCDIC" TargetMode="External"/><Relationship Id="rId22" Type="http://schemas.openxmlformats.org/officeDocument/2006/relationships/hyperlink" Target="https://ru.wikipedia.org/wiki/%D0%A2%D1%80%D0%B0%D0%BD%D1%81%D0%BF%D0%BE%D1%80%D1%82%D0%BD%D1%8B%D0%B9_%D1%83%D1%80%D0%BE%D0%B2%D0%B5%D0%BD%D1%8C" TargetMode="External"/><Relationship Id="rId27" Type="http://schemas.openxmlformats.org/officeDocument/2006/relationships/hyperlink" Target="https://ru.wikipedia.org/wiki/SCTP" TargetMode="External"/><Relationship Id="rId30" Type="http://schemas.openxmlformats.org/officeDocument/2006/relationships/hyperlink" Target="https://ru.wikipedia.org/wiki/%D0%A1%D0%B5%D1%82%D0%B5%D0%B2%D0%BE%D0%B9_%D1%83%D1%80%D0%BE%D0%B2%D0%B5%D0%BD%D1%8C" TargetMode="External"/><Relationship Id="rId35" Type="http://schemas.openxmlformats.org/officeDocument/2006/relationships/hyperlink" Target="https://ru.wikipedia.org/wiki/AppleTalk" TargetMode="External"/><Relationship Id="rId43" Type="http://schemas.openxmlformats.org/officeDocument/2006/relationships/hyperlink" Target="https://ru.wikipedia.org/wiki/XDSL" TargetMode="External"/><Relationship Id="rId48" Type="http://schemas.openxmlformats.org/officeDocument/2006/relationships/hyperlink" Target="https://ru.wikipedia.org/wiki/%D0%91%D0%B5%D1%81%D0%BF%D1%80%D0%BE%D0%B2%D0%BE%D0%B4%D0%BD%D0%B0%D1%8F_%D1%82%D0%BE%D1%87%D0%BA%D0%B0_%D0%B4%D0%BE%D1%81%D1%82%D1%83%D0%BF%D0%B0" TargetMode="External"/><Relationship Id="rId8" Type="http://schemas.openxmlformats.org/officeDocument/2006/relationships/hyperlink" Target="https://ru.wikipedia.org/wiki/WebSocket" TargetMode="External"/><Relationship Id="rId51" Type="http://schemas.openxmlformats.org/officeDocument/2006/relationships/hyperlink" Target="https://ru.wikipedia.org/wiki/USB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6325" y="431322"/>
            <a:ext cx="10058400" cy="1606513"/>
          </a:xfrm>
        </p:spPr>
        <p:txBody>
          <a:bodyPr>
            <a:noAutofit/>
          </a:bodyPr>
          <a:lstStyle/>
          <a:p>
            <a:r>
              <a:rPr lang="ru-RU" sz="6000" b="1" dirty="0"/>
              <a:t>Тема. 2.3. Коммуникационное оборудование сетей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6325" y="2037835"/>
            <a:ext cx="10058400" cy="1143000"/>
          </a:xfrm>
        </p:spPr>
        <p:txBody>
          <a:bodyPr/>
          <a:lstStyle/>
          <a:p>
            <a:r>
              <a:rPr lang="ru-RU" sz="3200" b="1" dirty="0"/>
              <a:t>Сетевые модели OSI 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69675" y="2609334"/>
            <a:ext cx="101187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Цель занятия:</a:t>
            </a:r>
            <a:r>
              <a:rPr lang="en-US" b="1" dirty="0"/>
              <a:t> </a:t>
            </a:r>
            <a:r>
              <a:rPr lang="ru-RU" dirty="0"/>
              <a:t>Изучение</a:t>
            </a:r>
            <a:r>
              <a:rPr lang="en-US" dirty="0"/>
              <a:t> </a:t>
            </a:r>
            <a:r>
              <a:rPr lang="ru-RU" dirty="0"/>
              <a:t>сетевых моделей и коммуникационного оборудования сетей</a:t>
            </a:r>
          </a:p>
          <a:p>
            <a:r>
              <a:rPr lang="ru-RU" dirty="0"/>
              <a:t>Ход занятия:</a:t>
            </a:r>
          </a:p>
          <a:p>
            <a:pPr marL="342900" indent="-342900">
              <a:buAutoNum type="arabicPeriod"/>
            </a:pPr>
            <a:r>
              <a:rPr lang="ru-RU" dirty="0"/>
              <a:t>Отметить отсутствующих</a:t>
            </a:r>
          </a:p>
          <a:p>
            <a:pPr marL="342900" indent="-342900">
              <a:buAutoNum type="arabicPeriod"/>
            </a:pPr>
            <a:r>
              <a:rPr lang="ru-RU" dirty="0"/>
              <a:t>Повторение  пройденной темы (ответы на вопросы: </a:t>
            </a:r>
          </a:p>
          <a:p>
            <a:r>
              <a:rPr lang="ru-RU" dirty="0"/>
              <a:t>- Когда появилась необходимость передачи данных на удаленные расстояния(1965 год – 1991</a:t>
            </a:r>
            <a:r>
              <a:rPr lang="en-US" dirty="0"/>
              <a:t> </a:t>
            </a:r>
            <a:r>
              <a:rPr lang="ru-RU" dirty="0"/>
              <a:t>г. появление </a:t>
            </a:r>
            <a:r>
              <a:rPr lang="en-US" dirty="0"/>
              <a:t>WWW</a:t>
            </a:r>
            <a:r>
              <a:rPr lang="ru-RU" dirty="0"/>
              <a:t>) </a:t>
            </a:r>
          </a:p>
          <a:p>
            <a:r>
              <a:rPr lang="ru-RU" dirty="0"/>
              <a:t>- Типы проводов (телефонный, коаксиальный, витая пара, оптоволокно) </a:t>
            </a:r>
          </a:p>
          <a:p>
            <a:r>
              <a:rPr lang="ru-RU" dirty="0"/>
              <a:t>- Топологии сети (базовые Шина, Звезда, Кольцо гибридные Ячеистая, древовидная и т.д. </a:t>
            </a:r>
          </a:p>
        </p:txBody>
      </p:sp>
    </p:spTree>
    <p:extLst>
      <p:ext uri="{BB962C8B-B14F-4D97-AF65-F5344CB8AC3E}">
        <p14:creationId xmlns:p14="http://schemas.microsoft.com/office/powerpoint/2010/main" val="2991453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A9685253-CFFD-47A4-B5B4-9D3EF5632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1" b="12954"/>
          <a:stretch/>
        </p:blipFill>
        <p:spPr bwMode="auto">
          <a:xfrm>
            <a:off x="1889185" y="983411"/>
            <a:ext cx="7435970" cy="443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568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6D708D8-7741-4F4E-AB4C-DF618B1448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4" b="13095"/>
          <a:stretch/>
        </p:blipFill>
        <p:spPr bwMode="auto">
          <a:xfrm>
            <a:off x="2458528" y="422692"/>
            <a:ext cx="7461849" cy="557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474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на практическую работу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Практическая работа к ПР 3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Тема: </a:t>
            </a:r>
            <a:r>
              <a:rPr lang="ru-RU" dirty="0"/>
              <a:t>Построение карты и план местности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Задание 1: </a:t>
            </a:r>
            <a:r>
              <a:rPr lang="ru-RU" dirty="0"/>
              <a:t>Постройте карту местности.</a:t>
            </a:r>
          </a:p>
          <a:p>
            <a:r>
              <a:rPr lang="ru-RU" dirty="0"/>
              <a:t> </a:t>
            </a:r>
          </a:p>
          <a:p>
            <a:r>
              <a:rPr lang="ru-RU" u="sng" dirty="0"/>
              <a:t>Технология работы:</a:t>
            </a:r>
            <a:endParaRPr lang="ru-RU" dirty="0"/>
          </a:p>
          <a:p>
            <a:pPr lvl="0"/>
            <a:r>
              <a:rPr lang="ru-RU" dirty="0"/>
              <a:t>Зайдите в программу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Office</a:t>
            </a:r>
            <a:r>
              <a:rPr lang="ru-RU" dirty="0"/>
              <a:t> </a:t>
            </a:r>
            <a:r>
              <a:rPr lang="ru-RU" dirty="0" err="1"/>
              <a:t>Visio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Выберите </a:t>
            </a:r>
            <a:r>
              <a:rPr lang="ru-RU" b="1" u="sng" dirty="0"/>
              <a:t>Категория шаблонов</a:t>
            </a:r>
            <a:r>
              <a:rPr lang="ru-RU" dirty="0"/>
              <a:t>-</a:t>
            </a:r>
            <a:r>
              <a:rPr lang="ru-RU" b="1" u="sng" dirty="0"/>
              <a:t>Карты и планы этажей (</a:t>
            </a:r>
            <a:r>
              <a:rPr lang="ru-RU" b="1" u="sng" dirty="0" err="1"/>
              <a:t>Maps</a:t>
            </a:r>
            <a:r>
              <a:rPr lang="ru-RU" b="1" u="sng" dirty="0"/>
              <a:t> </a:t>
            </a:r>
            <a:r>
              <a:rPr lang="ru-RU" b="1" u="sng" dirty="0" err="1"/>
              <a:t>and</a:t>
            </a:r>
            <a:r>
              <a:rPr lang="ru-RU" b="1" u="sng" dirty="0"/>
              <a:t> </a:t>
            </a:r>
            <a:r>
              <a:rPr lang="ru-RU" b="1" u="sng" dirty="0" err="1"/>
              <a:t>Floor</a:t>
            </a:r>
            <a:r>
              <a:rPr lang="ru-RU" b="1" u="sng" dirty="0"/>
              <a:t> </a:t>
            </a:r>
            <a:r>
              <a:rPr lang="ru-RU" b="1" u="sng" dirty="0" err="1"/>
              <a:t>Plans</a:t>
            </a:r>
            <a:r>
              <a:rPr lang="ru-RU" b="1" u="sng" dirty="0"/>
              <a:t>);</a:t>
            </a:r>
            <a:endParaRPr lang="ru-RU" dirty="0"/>
          </a:p>
          <a:p>
            <a:pPr lvl="0"/>
            <a:r>
              <a:rPr lang="ru-RU" dirty="0"/>
              <a:t>Выберите</a:t>
            </a:r>
            <a:r>
              <a:rPr lang="ru-RU" b="1" u="sng" dirty="0"/>
              <a:t> Маршрутная карта (</a:t>
            </a:r>
            <a:r>
              <a:rPr lang="ru-RU" b="1" u="sng" dirty="0" err="1"/>
              <a:t>Directional</a:t>
            </a:r>
            <a:r>
              <a:rPr lang="ru-RU" b="1" u="sng" dirty="0"/>
              <a:t> </a:t>
            </a:r>
            <a:r>
              <a:rPr lang="ru-RU" b="1" u="sng" dirty="0" err="1"/>
              <a:t>Map</a:t>
            </a:r>
            <a:r>
              <a:rPr lang="ru-RU" b="1" u="sng" dirty="0"/>
              <a:t>);</a:t>
            </a:r>
            <a:endParaRPr lang="ru-RU" dirty="0"/>
          </a:p>
          <a:p>
            <a:pPr lvl="0"/>
            <a:r>
              <a:rPr lang="ru-RU" dirty="0"/>
              <a:t>Необходимые объекты в меню</a:t>
            </a:r>
            <a:r>
              <a:rPr lang="ru-RU" b="1" u="sng" dirty="0"/>
              <a:t> Ориентиры (</a:t>
            </a:r>
            <a:r>
              <a:rPr lang="ru-RU" b="1" u="sng" dirty="0" err="1"/>
              <a:t>Landmark</a:t>
            </a:r>
            <a:r>
              <a:rPr lang="ru-RU" b="1" u="sng" dirty="0"/>
              <a:t> </a:t>
            </a:r>
            <a:r>
              <a:rPr lang="ru-RU" b="1" u="sng" dirty="0" err="1"/>
              <a:t>Shapes</a:t>
            </a:r>
            <a:r>
              <a:rPr lang="ru-RU" b="1" u="sng" dirty="0"/>
              <a:t>)</a:t>
            </a:r>
            <a:r>
              <a:rPr lang="ru-RU" dirty="0"/>
              <a:t> и </a:t>
            </a:r>
            <a:r>
              <a:rPr lang="ru-RU" b="1" u="sng" dirty="0"/>
              <a:t>Дороги(</a:t>
            </a:r>
            <a:r>
              <a:rPr lang="ru-RU" b="1" u="sng" dirty="0" err="1"/>
              <a:t>Road</a:t>
            </a:r>
            <a:r>
              <a:rPr lang="ru-RU" b="1" u="sng" dirty="0"/>
              <a:t> </a:t>
            </a:r>
            <a:r>
              <a:rPr lang="ru-RU" b="1" u="sng" dirty="0" err="1"/>
              <a:t>Shapes</a:t>
            </a:r>
            <a:r>
              <a:rPr lang="ru-RU" b="1" u="sng" dirty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590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kopilkaurokov.ru/uploads/user_file_5467732c201ba/praktichieskiie-raboty-v-proghrammie-microsoft-visio-2007_2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27" y="474452"/>
            <a:ext cx="9420047" cy="5598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2064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6603"/>
            <a:ext cx="10241280" cy="1450757"/>
          </a:xfrm>
        </p:spPr>
        <p:txBody>
          <a:bodyPr>
            <a:normAutofit/>
          </a:bodyPr>
          <a:lstStyle/>
          <a:p>
            <a:r>
              <a:rPr lang="ru-RU" b="1" dirty="0"/>
              <a:t>Задание 2:</a:t>
            </a:r>
            <a:r>
              <a:rPr lang="ru-RU" dirty="0"/>
              <a:t> Постройте карту своего микрорайона.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18249" y="2001328"/>
            <a:ext cx="934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Домашнее задание </a:t>
            </a:r>
          </a:p>
          <a:p>
            <a:r>
              <a:rPr lang="ru-RU" dirty="0"/>
              <a:t>Проанализировать предприятия Вашего микрорайона и подготовить карту местности</a:t>
            </a:r>
          </a:p>
        </p:txBody>
      </p:sp>
    </p:spTree>
    <p:extLst>
      <p:ext uri="{BB962C8B-B14F-4D97-AF65-F5344CB8AC3E}">
        <p14:creationId xmlns:p14="http://schemas.microsoft.com/office/powerpoint/2010/main" val="1453255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Рисунок 2" descr="https://fsd.kopilkaurokov.ru/uploads/user_file_5467732c201ba/praktichieskiie-raboty-v-proghrammie-microsoft-visio-2007_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94" y="2057839"/>
            <a:ext cx="4621079" cy="339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529532" y="1930009"/>
            <a:ext cx="5779698" cy="34163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sng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Технология работы: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1. Щёлкнем на вкладке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Файл (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File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 и выберем вкладку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Создать (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New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. В разделе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Категории шаблонов (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Template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Categories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 щелкнем на категории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 Сеть (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Network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),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 затем дважды на миниатюре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Подробная схема сети (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Detailed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Network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Diagram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, чтобы создать новую схему.</a:t>
            </a:r>
            <a:endParaRPr kumimoji="0" lang="ru-RU" altLang="ru-RU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8906" y="673185"/>
            <a:ext cx="10360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Задание 3.</a:t>
            </a:r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 Создайте стилизованное представление оборудования, подключенного к сети Центр данных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866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d.kopilkaurokov.ru/uploads/user_file_5467732c201ba/praktichieskiie-raboty-v-proghrammie-microsoft-visio-2007_3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56" y="1026543"/>
            <a:ext cx="10425239" cy="4511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2184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2. Перетащим фигуру </a:t>
            </a:r>
            <a:r>
              <a:rPr lang="ru-RU" b="1" dirty="0" err="1"/>
              <a:t>Ethernet</a:t>
            </a:r>
            <a:r>
              <a:rPr lang="ru-RU" dirty="0"/>
              <a:t> из набора элементов </a:t>
            </a:r>
            <a:r>
              <a:rPr lang="ru-RU" b="1" dirty="0"/>
              <a:t>Сетевые и периферийные устройства (</a:t>
            </a:r>
            <a:r>
              <a:rPr lang="ru-RU" b="1" dirty="0" err="1"/>
              <a:t>Network</a:t>
            </a:r>
            <a:r>
              <a:rPr lang="ru-RU" b="1" dirty="0"/>
              <a:t> </a:t>
            </a:r>
            <a:r>
              <a:rPr lang="ru-RU" b="1" dirty="0" err="1"/>
              <a:t>and</a:t>
            </a:r>
            <a:r>
              <a:rPr lang="ru-RU" b="1" dirty="0"/>
              <a:t> </a:t>
            </a:r>
            <a:r>
              <a:rPr lang="ru-RU" b="1" dirty="0" err="1"/>
              <a:t>Peripherals</a:t>
            </a:r>
            <a:r>
              <a:rPr lang="ru-RU" b="1" dirty="0"/>
              <a:t>)</a:t>
            </a:r>
            <a:r>
              <a:rPr lang="ru-RU" dirty="0"/>
              <a:t> на страницу документа и разместим ее в нижнем правом углу страницы.</a:t>
            </a:r>
          </a:p>
          <a:p>
            <a:r>
              <a:rPr lang="ru-RU" dirty="0"/>
              <a:t>3. Перетащим левый маркер изменения размера сегмента </a:t>
            </a:r>
            <a:r>
              <a:rPr lang="ru-RU" b="1" dirty="0" err="1"/>
              <a:t>Ethernet</a:t>
            </a:r>
            <a:r>
              <a:rPr lang="ru-RU" dirty="0"/>
              <a:t> влево, задав ширину фигуры примерно в 100 мм, а затем в качестве подписи для фигуры введем </a:t>
            </a:r>
            <a:r>
              <a:rPr lang="ru-RU" i="1" dirty="0"/>
              <a:t>Центр данных</a:t>
            </a:r>
            <a:r>
              <a:rPr lang="ru-RU" dirty="0"/>
              <a:t>.</a:t>
            </a:r>
          </a:p>
          <a:p>
            <a:r>
              <a:rPr lang="ru-RU" dirty="0"/>
              <a:t>4. Перетащим желтый управляющий маркер из сети </a:t>
            </a:r>
            <a:r>
              <a:rPr lang="ru-RU" i="1" dirty="0"/>
              <a:t>Центр данных</a:t>
            </a:r>
            <a:r>
              <a:rPr lang="ru-RU" dirty="0"/>
              <a:t> к маршрутизатору по центру страницы.</a:t>
            </a:r>
          </a:p>
          <a:p>
            <a:r>
              <a:rPr lang="ru-RU" dirty="0"/>
              <a:t>5. Перетащим фигуру </a:t>
            </a:r>
            <a:r>
              <a:rPr lang="ru-RU" b="1" dirty="0"/>
              <a:t>Файловый сервер (</a:t>
            </a:r>
            <a:r>
              <a:rPr lang="ru-RU" b="1" dirty="0" err="1"/>
              <a:t>File</a:t>
            </a:r>
            <a:r>
              <a:rPr lang="ru-RU" b="1" dirty="0"/>
              <a:t> </a:t>
            </a:r>
            <a:r>
              <a:rPr lang="ru-RU" b="1" dirty="0" err="1"/>
              <a:t>server</a:t>
            </a:r>
            <a:r>
              <a:rPr lang="ru-RU" b="1" dirty="0"/>
              <a:t>)</a:t>
            </a:r>
            <a:r>
              <a:rPr lang="ru-RU" dirty="0"/>
              <a:t> из набора элементов </a:t>
            </a:r>
            <a:r>
              <a:rPr lang="ru-RU" b="1" dirty="0"/>
              <a:t>Серверы (</a:t>
            </a:r>
            <a:r>
              <a:rPr lang="ru-RU" b="1" dirty="0" err="1"/>
              <a:t>Servers</a:t>
            </a:r>
            <a:r>
              <a:rPr lang="ru-RU" b="1" dirty="0"/>
              <a:t>)</a:t>
            </a:r>
            <a:r>
              <a:rPr lang="ru-RU" dirty="0"/>
              <a:t> на страницу и разместим ее над левым краем сегмента сети </a:t>
            </a:r>
            <a:r>
              <a:rPr lang="ru-RU" i="1" dirty="0"/>
              <a:t>Центр данных.</a:t>
            </a:r>
            <a:endParaRPr lang="ru-RU" dirty="0"/>
          </a:p>
          <a:p>
            <a:r>
              <a:rPr lang="ru-RU" dirty="0"/>
              <a:t>6. Перетащим на страницу фигуры следующих серверов из набора элементов </a:t>
            </a:r>
            <a:r>
              <a:rPr lang="ru-RU" b="1" dirty="0"/>
              <a:t>Серверы (</a:t>
            </a:r>
            <a:r>
              <a:rPr lang="ru-RU" b="1" dirty="0" err="1"/>
              <a:t>Servers</a:t>
            </a:r>
            <a:r>
              <a:rPr lang="ru-RU" b="1" dirty="0"/>
              <a:t>)</a:t>
            </a:r>
            <a:r>
              <a:rPr lang="ru-RU" dirty="0"/>
              <a:t>:</a:t>
            </a:r>
            <a:r>
              <a:rPr lang="ru-RU" b="1" dirty="0"/>
              <a:t>Файловый сервер (</a:t>
            </a:r>
            <a:r>
              <a:rPr lang="ru-RU" b="1" dirty="0" err="1"/>
              <a:t>File</a:t>
            </a:r>
            <a:r>
              <a:rPr lang="ru-RU" b="1" dirty="0"/>
              <a:t> </a:t>
            </a:r>
            <a:r>
              <a:rPr lang="ru-RU" b="1" dirty="0" err="1"/>
              <a:t>Server</a:t>
            </a:r>
            <a:r>
              <a:rPr lang="ru-RU" b="1" dirty="0"/>
              <a:t>), Веб-сервер (</a:t>
            </a:r>
            <a:r>
              <a:rPr lang="ru-RU" b="1" dirty="0" err="1"/>
              <a:t>Web</a:t>
            </a:r>
            <a:r>
              <a:rPr lang="ru-RU" b="1" dirty="0"/>
              <a:t> </a:t>
            </a:r>
            <a:r>
              <a:rPr lang="ru-RU" b="1" dirty="0" err="1"/>
              <a:t>server</a:t>
            </a:r>
            <a:r>
              <a:rPr lang="ru-RU" b="1" dirty="0"/>
              <a:t>), Сервер баз данных (</a:t>
            </a:r>
            <a:r>
              <a:rPr lang="ru-RU" b="1" dirty="0" err="1"/>
              <a:t>Database</a:t>
            </a:r>
            <a:r>
              <a:rPr lang="ru-RU" b="1" dirty="0"/>
              <a:t> </a:t>
            </a:r>
            <a:r>
              <a:rPr lang="ru-RU" b="1" dirty="0" err="1"/>
              <a:t>Sever</a:t>
            </a:r>
            <a:r>
              <a:rPr lang="ru-RU" b="1" dirty="0"/>
              <a:t>), Сервер печати (</a:t>
            </a:r>
            <a:r>
              <a:rPr lang="ru-RU" b="1" dirty="0" err="1"/>
              <a:t>Print</a:t>
            </a:r>
            <a:r>
              <a:rPr lang="ru-RU" b="1" dirty="0"/>
              <a:t> </a:t>
            </a:r>
            <a:r>
              <a:rPr lang="ru-RU" b="1" dirty="0" err="1"/>
              <a:t>Server</a:t>
            </a:r>
            <a:r>
              <a:rPr lang="ru-RU" b="1" dirty="0"/>
              <a:t>)</a:t>
            </a:r>
            <a:r>
              <a:rPr lang="ru-RU" dirty="0"/>
              <a:t> и </a:t>
            </a:r>
            <a:r>
              <a:rPr lang="ru-RU" b="1" dirty="0"/>
              <a:t>Сервер каталогов (</a:t>
            </a:r>
            <a:r>
              <a:rPr lang="ru-RU" b="1" dirty="0" err="1"/>
              <a:t>Directory</a:t>
            </a:r>
            <a:r>
              <a:rPr lang="ru-RU" b="1" dirty="0"/>
              <a:t> </a:t>
            </a:r>
            <a:r>
              <a:rPr lang="ru-RU" b="1" dirty="0" err="1"/>
              <a:t>Server</a:t>
            </a:r>
            <a:r>
              <a:rPr lang="ru-RU" b="1" dirty="0"/>
              <a:t>).</a:t>
            </a:r>
            <a:r>
              <a:rPr lang="ru-RU" dirty="0"/>
              <a:t> Разместим каждый следующий сервер сразу же справа от предыдущего.</a:t>
            </a:r>
          </a:p>
          <a:p>
            <a:r>
              <a:rPr lang="ru-RU" dirty="0"/>
              <a:t>7. Перетащим желтый управляющий маркер из фигуры </a:t>
            </a:r>
            <a:r>
              <a:rPr lang="ru-RU" i="1" dirty="0"/>
              <a:t>Центр данных</a:t>
            </a:r>
            <a:r>
              <a:rPr lang="ru-RU" dirty="0"/>
              <a:t> к центру фигуры каждого сервера.</a:t>
            </a:r>
          </a:p>
          <a:p>
            <a:r>
              <a:rPr lang="ru-RU" dirty="0"/>
              <a:t>8. Перетащим фигуру </a:t>
            </a:r>
            <a:r>
              <a:rPr lang="ru-RU" b="1" dirty="0"/>
              <a:t>ПК (PC)</a:t>
            </a:r>
            <a:r>
              <a:rPr lang="ru-RU" dirty="0"/>
              <a:t> из набора элементов Компьютеры и мониторы; и разместим ее под сегментом сети </a:t>
            </a:r>
            <a:r>
              <a:rPr lang="ru-RU" i="1" dirty="0"/>
              <a:t>Центр данных</a:t>
            </a:r>
            <a:r>
              <a:rPr lang="ru-RU" dirty="0"/>
              <a:t> и подключим ее к нему. Наш новый сегмент сети представлен на рисунке.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929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906" y="412758"/>
            <a:ext cx="10058400" cy="1450757"/>
          </a:xfrm>
        </p:spPr>
        <p:txBody>
          <a:bodyPr>
            <a:noAutofit/>
          </a:bodyPr>
          <a:lstStyle/>
          <a:p>
            <a:r>
              <a:rPr lang="ru-RU" sz="4000" b="1" dirty="0"/>
              <a:t>Задание 4. С</a:t>
            </a:r>
            <a:r>
              <a:rPr lang="ru-RU" sz="4000" dirty="0"/>
              <a:t>амостоятельно создайте схему подключений Вашего </a:t>
            </a:r>
            <a:r>
              <a:rPr lang="ru-RU" sz="4000"/>
              <a:t>района и укажите </a:t>
            </a:r>
            <a:r>
              <a:rPr lang="ru-RU" sz="4000" dirty="0"/>
              <a:t>адресацию компьютеров</a:t>
            </a:r>
          </a:p>
        </p:txBody>
      </p:sp>
      <p:pic>
        <p:nvPicPr>
          <p:cNvPr id="4" name="Объект 3" descr="https://fsd.kopilkaurokov.ru/uploads/user_file_5467732c201ba/praktichieskiie-raboty-v-proghrammie-microsoft-visio-2007_3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011" y="1846263"/>
            <a:ext cx="6989332" cy="4382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208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102" y="759125"/>
            <a:ext cx="10732698" cy="5417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Изучение нового материала:</a:t>
            </a:r>
          </a:p>
          <a:p>
            <a:pPr marL="0" indent="0">
              <a:buNone/>
            </a:pPr>
            <a:r>
              <a:rPr lang="ru-RU" b="1" dirty="0"/>
              <a:t>В чем заключается работа сети и при помощи какого оборудования</a:t>
            </a:r>
          </a:p>
          <a:p>
            <a:pPr marL="0" indent="0">
              <a:buNone/>
            </a:pPr>
            <a:r>
              <a:rPr lang="ru-RU" dirty="0"/>
              <a:t>Работа сети заключается в передаче данных от одного компьютера к другому. В этом процессе можно выделить несколько отдельных задач:</a:t>
            </a:r>
          </a:p>
          <a:p>
            <a:pPr lvl="0"/>
            <a:r>
              <a:rPr lang="ru-RU" dirty="0"/>
              <a:t>распознать данные;</a:t>
            </a:r>
          </a:p>
          <a:p>
            <a:pPr lvl="0"/>
            <a:r>
              <a:rPr lang="ru-RU" dirty="0"/>
              <a:t>разбить данные на управляемые блоки;</a:t>
            </a:r>
          </a:p>
          <a:p>
            <a:pPr lvl="0"/>
            <a:r>
              <a:rPr lang="ru-RU" dirty="0"/>
              <a:t>добавить информацию к каждому блоку, чтобы:</a:t>
            </a:r>
          </a:p>
          <a:p>
            <a:pPr lvl="0"/>
            <a:r>
              <a:rPr lang="ru-RU" dirty="0"/>
              <a:t>указать местонахождение данных;</a:t>
            </a:r>
          </a:p>
          <a:p>
            <a:pPr lvl="0"/>
            <a:r>
              <a:rPr lang="ru-RU" dirty="0"/>
              <a:t>указать получателя;</a:t>
            </a:r>
          </a:p>
          <a:p>
            <a:pPr lvl="0"/>
            <a:r>
              <a:rPr lang="ru-RU" dirty="0"/>
              <a:t>добавить информацию синхронизации и информацию для проверки ошибок;</a:t>
            </a:r>
          </a:p>
          <a:p>
            <a:pPr lvl="0"/>
            <a:r>
              <a:rPr lang="ru-RU" dirty="0"/>
              <a:t>поместить данные в сеть и отправить их по заданному адресу.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000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938513"/>
              </p:ext>
            </p:extLst>
          </p:nvPr>
        </p:nvGraphicFramePr>
        <p:xfrm>
          <a:off x="474452" y="681486"/>
          <a:ext cx="9178506" cy="5520907"/>
        </p:xfrm>
        <a:graphic>
          <a:graphicData uri="http://schemas.openxmlformats.org/drawingml/2006/table">
            <a:tbl>
              <a:tblPr/>
              <a:tblGrid>
                <a:gridCol w="1529751">
                  <a:extLst>
                    <a:ext uri="{9D8B030D-6E8A-4147-A177-3AD203B41FA5}">
                      <a16:colId xmlns:a16="http://schemas.microsoft.com/office/drawing/2014/main" val="4023527758"/>
                    </a:ext>
                  </a:extLst>
                </a:gridCol>
                <a:gridCol w="1529751">
                  <a:extLst>
                    <a:ext uri="{9D8B030D-6E8A-4147-A177-3AD203B41FA5}">
                      <a16:colId xmlns:a16="http://schemas.microsoft.com/office/drawing/2014/main" val="3233737472"/>
                    </a:ext>
                  </a:extLst>
                </a:gridCol>
                <a:gridCol w="1529751">
                  <a:extLst>
                    <a:ext uri="{9D8B030D-6E8A-4147-A177-3AD203B41FA5}">
                      <a16:colId xmlns:a16="http://schemas.microsoft.com/office/drawing/2014/main" val="3380816739"/>
                    </a:ext>
                  </a:extLst>
                </a:gridCol>
                <a:gridCol w="1529751">
                  <a:extLst>
                    <a:ext uri="{9D8B030D-6E8A-4147-A177-3AD203B41FA5}">
                      <a16:colId xmlns:a16="http://schemas.microsoft.com/office/drawing/2014/main" val="825450023"/>
                    </a:ext>
                  </a:extLst>
                </a:gridCol>
                <a:gridCol w="1529751">
                  <a:extLst>
                    <a:ext uri="{9D8B030D-6E8A-4147-A177-3AD203B41FA5}">
                      <a16:colId xmlns:a16="http://schemas.microsoft.com/office/drawing/2014/main" val="753845851"/>
                    </a:ext>
                  </a:extLst>
                </a:gridCol>
                <a:gridCol w="1529751">
                  <a:extLst>
                    <a:ext uri="{9D8B030D-6E8A-4147-A177-3AD203B41FA5}">
                      <a16:colId xmlns:a16="http://schemas.microsoft.com/office/drawing/2014/main" val="640973595"/>
                    </a:ext>
                  </a:extLst>
                </a:gridCol>
              </a:tblGrid>
              <a:tr h="221690">
                <a:tc gridSpan="6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</a:rPr>
                        <a:t>Модель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264073"/>
                  </a:ext>
                </a:extLst>
              </a:tr>
              <a:tr h="3895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Уровень (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layer)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Тип данных (</a:t>
                      </a:r>
                      <a:r>
                        <a:rPr lang="en-US" sz="900">
                          <a:effectLst/>
                        </a:rPr>
                        <a:t>PDU</a:t>
                      </a:r>
                      <a:r>
                        <a:rPr lang="en-US" sz="900" b="0" i="0" u="none" strike="noStrike" baseline="30000">
                          <a:solidFill>
                            <a:srgbClr val="0645AD"/>
                          </a:solidFill>
                          <a:effectLst/>
                          <a:hlinkClick r:id="rId2"/>
                        </a:rPr>
                        <a:t>[15]</a:t>
                      </a:r>
                      <a:r>
                        <a:rPr lang="en-US" sz="900">
                          <a:effectLst/>
                        </a:rPr>
                        <a:t>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Функции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Примеры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Оборудование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038478"/>
                  </a:ext>
                </a:extLst>
              </a:tr>
              <a:tr h="557471">
                <a:tc rowSpan="4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Host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layers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7. 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  <a:hlinkClick r:id="rId3" tooltip="Прикладной уровень"/>
                        </a:rPr>
                        <a:t>Прикладной (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  <a:hlinkClick r:id="rId3" tooltip="Прикладной уровень"/>
                        </a:rPr>
                        <a:t>application)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B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</a:rPr>
                        <a:t>Данные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Доступ к сетевым службам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4" tooltip="HTTP"/>
                        </a:rPr>
                        <a:t>HTTP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5" tooltip="FTP"/>
                        </a:rPr>
                        <a:t>FTP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6" tooltip="POP3"/>
                        </a:rPr>
                        <a:t>POP3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7" tooltip="SMTP"/>
                        </a:rPr>
                        <a:t>SMTP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8" tooltip="WebSocket"/>
                        </a:rPr>
                        <a:t>WebSocket</a:t>
                      </a:r>
                      <a:endParaRPr lang="en-US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9" tooltip="Хост"/>
                        </a:rPr>
                        <a:t>Хосты</a:t>
                      </a:r>
                      <a:r>
                        <a:rPr lang="ru-RU" sz="900">
                          <a:effectLst/>
                        </a:rPr>
                        <a:t> (клиенты сети),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10" tooltip="Межсетевой экран"/>
                        </a:rPr>
                        <a:t>Межсетевой экран</a:t>
                      </a:r>
                      <a:endParaRPr lang="ru-RU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338623"/>
                  </a:ext>
                </a:extLst>
              </a:tr>
              <a:tr h="557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6. 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  <a:hlinkClick r:id="rId11" tooltip="Представительский уровень"/>
                        </a:rPr>
                        <a:t>Представления (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  <a:hlinkClick r:id="rId11" tooltip="Представительский уровень"/>
                        </a:rPr>
                        <a:t>presentation)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Представление и 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12" tooltip="Шифрование"/>
                        </a:rPr>
                        <a:t>шифрование</a:t>
                      </a:r>
                      <a:r>
                        <a:rPr lang="ru-RU" sz="900">
                          <a:effectLst/>
                        </a:rPr>
                        <a:t> данных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13" tooltip="ASCII"/>
                        </a:rPr>
                        <a:t>ASCII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14" tooltip="EBCDIC"/>
                        </a:rPr>
                        <a:t>EBCDIC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15" tooltip="JPEG"/>
                        </a:rPr>
                        <a:t>JPEG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16" tooltip="MIDI"/>
                        </a:rPr>
                        <a:t>MIDI</a:t>
                      </a:r>
                      <a:endParaRPr lang="en-US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838365"/>
                  </a:ext>
                </a:extLst>
              </a:tr>
              <a:tr h="389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5. 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  <a:hlinkClick r:id="rId17" tooltip="Сеансовый уровень"/>
                        </a:rPr>
                        <a:t>Сеансовый (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  <a:hlinkClick r:id="rId17" tooltip="Сеансовый уровень"/>
                        </a:rPr>
                        <a:t>session)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</a:rPr>
                        <a:t>Управление сеансом связи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9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18" tooltip="Remote Procedure Call"/>
                        </a:rPr>
                        <a:t>RPC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19" tooltip="Password Authentication Protocol"/>
                        </a:rPr>
                        <a:t>PAP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20" tooltip="L2TP"/>
                        </a:rPr>
                        <a:t>L2TP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21" tooltip="GRPC"/>
                        </a:rPr>
                        <a:t>gRPC</a:t>
                      </a:r>
                      <a:endParaRPr lang="en-US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368816"/>
                  </a:ext>
                </a:extLst>
              </a:tr>
              <a:tr h="893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4. 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  <a:hlinkClick r:id="rId22" tooltip="Транспортный уровень"/>
                        </a:rPr>
                        <a:t>Транспортный (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  <a:hlinkClick r:id="rId22" tooltip="Транспортный уровень"/>
                        </a:rPr>
                        <a:t>transport)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23" tooltip="Сегментация пакетов"/>
                        </a:rPr>
                        <a:t>Сегменты</a:t>
                      </a:r>
                      <a:r>
                        <a:rPr lang="ru-RU" sz="900">
                          <a:effectLst/>
                        </a:rPr>
                        <a:t>(</a:t>
                      </a:r>
                      <a:r>
                        <a:rPr lang="en-US" sz="900">
                          <a:effectLst/>
                        </a:rPr>
                        <a:t>segment) /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24" tooltip="Датаграмма"/>
                        </a:rPr>
                        <a:t>Датаграммы</a:t>
                      </a:r>
                      <a:r>
                        <a:rPr lang="ru-RU" sz="900">
                          <a:effectLst/>
                        </a:rPr>
                        <a:t> (</a:t>
                      </a:r>
                      <a:r>
                        <a:rPr lang="en-US" sz="900">
                          <a:effectLst/>
                        </a:rPr>
                        <a:t>datagram)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Прямая связь между конечными пунктами и надёжность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D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25" tooltip="Transmission Control Protocol"/>
                        </a:rPr>
                        <a:t>TCP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26" tooltip="User Datagram Protocol"/>
                        </a:rPr>
                        <a:t>UDP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27" tooltip="SCTP"/>
                        </a:rPr>
                        <a:t>SCTP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28" tooltip="Порт (компьютерные сети)"/>
                        </a:rPr>
                        <a:t>Порты</a:t>
                      </a:r>
                      <a:endParaRPr lang="ru-RU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851719"/>
                  </a:ext>
                </a:extLst>
              </a:tr>
              <a:tr h="725361"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Media</a:t>
                      </a:r>
                      <a:r>
                        <a:rPr lang="en-US" sz="900" b="0" i="0" u="none" strike="noStrike" baseline="30000" dirty="0">
                          <a:solidFill>
                            <a:srgbClr val="0645AD"/>
                          </a:solidFill>
                          <a:effectLst/>
                          <a:hlinkClick r:id="rId29"/>
                        </a:rPr>
                        <a:t>[16]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layers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3. 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  <a:hlinkClick r:id="rId30" tooltip="Сетевой уровень"/>
                        </a:rPr>
                        <a:t>Сетевой (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  <a:hlinkClick r:id="rId30" tooltip="Сетевой уровень"/>
                        </a:rPr>
                        <a:t>network)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C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31" tooltip="Пакет (сетевые технологии)"/>
                        </a:rPr>
                        <a:t>Пакеты</a:t>
                      </a:r>
                      <a:r>
                        <a:rPr lang="ru-RU" sz="900">
                          <a:effectLst/>
                        </a:rPr>
                        <a:t> (</a:t>
                      </a:r>
                      <a:r>
                        <a:rPr lang="en-US" sz="900">
                          <a:effectLst/>
                        </a:rPr>
                        <a:t>packet)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C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Определение маршрута и логическая адресация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C9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32" tooltip="IPv4"/>
                        </a:rPr>
                        <a:t>IPv4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33" tooltip="IPv6"/>
                        </a:rPr>
                        <a:t>IPv6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34" tooltip="IPsec"/>
                        </a:rPr>
                        <a:t>IPsec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35" tooltip="AppleTalk"/>
                        </a:rPr>
                        <a:t>AppleTalk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36" tooltip="ICMP"/>
                        </a:rPr>
                        <a:t>ICMP</a:t>
                      </a:r>
                      <a:endParaRPr lang="en-US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37" tooltip="Маршрутизатор"/>
                        </a:rPr>
                        <a:t>Маршрутизатор</a:t>
                      </a:r>
                      <a:r>
                        <a:rPr lang="ru-RU" sz="900">
                          <a:effectLst/>
                        </a:rPr>
                        <a:t>, 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38" tooltip="Сетевой шлюз"/>
                        </a:rPr>
                        <a:t>Сетевой шлюз</a:t>
                      </a:r>
                      <a:r>
                        <a:rPr lang="ru-RU" sz="900">
                          <a:effectLst/>
                        </a:rPr>
                        <a:t>,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10" tooltip="Межсетевой экран"/>
                        </a:rPr>
                        <a:t>Межсетевой экран</a:t>
                      </a:r>
                      <a:endParaRPr lang="ru-RU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713042"/>
                  </a:ext>
                </a:extLst>
              </a:tr>
              <a:tr h="7253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2. </a:t>
                      </a:r>
                      <a:r>
                        <a:rPr lang="ru-RU" sz="90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Канальный (</a:t>
                      </a:r>
                      <a:r>
                        <a:rPr lang="ru-RU" sz="900" kern="1200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ru-RU" sz="90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18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Биты (</a:t>
                      </a:r>
                      <a:r>
                        <a:rPr lang="en-US" sz="900">
                          <a:effectLst/>
                        </a:rPr>
                        <a:t>bit)/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39" tooltip="Кадр (телекоммуникации)"/>
                        </a:rPr>
                        <a:t>Кадры</a:t>
                      </a:r>
                      <a:r>
                        <a:rPr lang="ru-RU" sz="900">
                          <a:effectLst/>
                        </a:rPr>
                        <a:t> (</a:t>
                      </a:r>
                      <a:r>
                        <a:rPr lang="en-US" sz="900">
                          <a:effectLst/>
                        </a:rPr>
                        <a:t>frame)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18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Физическая адресация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C18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40" tooltip="Point-to-Point Protocol"/>
                        </a:rPr>
                        <a:t>PPP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41" tooltip="IEEE 802.22"/>
                        </a:rPr>
                        <a:t>IEEE 802.22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42" tooltip="Ethernet"/>
                        </a:rPr>
                        <a:t>Ethernet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43" tooltip="XDSL"/>
                        </a:rPr>
                        <a:t>DSL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en-US" sz="900" u="none" strike="noStrike">
                          <a:solidFill>
                            <a:srgbClr val="0645AD"/>
                          </a:solidFill>
                          <a:effectLst/>
                          <a:hlinkClick r:id="rId44" tooltip="ARP"/>
                        </a:rPr>
                        <a:t>ARP</a:t>
                      </a:r>
                      <a:r>
                        <a:rPr lang="en-US" sz="900">
                          <a:effectLst/>
                        </a:rPr>
                        <a:t>, 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45" tooltip="Сетевая карта"/>
                        </a:rPr>
                        <a:t>сетевая карта</a:t>
                      </a:r>
                      <a:r>
                        <a:rPr lang="ru-RU" sz="900">
                          <a:effectLst/>
                        </a:rPr>
                        <a:t>.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46" tooltip="Сетевой мост"/>
                        </a:rPr>
                        <a:t>Сетевой мост</a:t>
                      </a:r>
                      <a:r>
                        <a:rPr lang="ru-RU" sz="900">
                          <a:effectLst/>
                        </a:rPr>
                        <a:t>, 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47" tooltip="Коммутатор Ethernet"/>
                        </a:rPr>
                        <a:t>Коммутатор</a:t>
                      </a:r>
                      <a:r>
                        <a:rPr lang="ru-RU" sz="900">
                          <a:effectLst/>
                        </a:rPr>
                        <a:t>,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48" tooltip="Беспроводная точка доступа"/>
                        </a:rPr>
                        <a:t>точка доступа</a:t>
                      </a:r>
                      <a:endParaRPr lang="ru-RU" sz="90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050456"/>
                  </a:ext>
                </a:extLst>
              </a:tr>
              <a:tr h="1061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1. 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  <a:hlinkClick r:id="rId49" tooltip="Физический слой"/>
                        </a:rPr>
                        <a:t>Физический (</a:t>
                      </a:r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  <a:hlinkClick r:id="rId49" tooltip="Физический слой"/>
                        </a:rPr>
                        <a:t>physical)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8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50" tooltip="Бит"/>
                        </a:rPr>
                        <a:t>Биты</a:t>
                      </a:r>
                      <a:r>
                        <a:rPr lang="ru-RU" sz="900">
                          <a:effectLst/>
                        </a:rPr>
                        <a:t> (</a:t>
                      </a:r>
                      <a:r>
                        <a:rPr lang="en-US" sz="900">
                          <a:effectLst/>
                        </a:rPr>
                        <a:t>bit)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8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</a:rPr>
                        <a:t>Работа со средой передачи, сигналами и двоичными данными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988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51" tooltip="USB"/>
                        </a:rPr>
                        <a:t>USB</a:t>
                      </a:r>
                      <a:r>
                        <a:rPr lang="ru-RU" sz="900">
                          <a:effectLst/>
                        </a:rPr>
                        <a:t>, </a:t>
                      </a:r>
                      <a:r>
                        <a:rPr lang="ru-RU" sz="900" u="none" strike="noStrike">
                          <a:solidFill>
                            <a:srgbClr val="0645AD"/>
                          </a:solidFill>
                          <a:effectLst/>
                          <a:hlinkClick r:id="rId52" tooltip="Registered Jack"/>
                        </a:rPr>
                        <a:t>RJ</a:t>
                      </a:r>
                      <a:r>
                        <a:rPr lang="ru-RU" sz="900">
                          <a:effectLst/>
                        </a:rPr>
                        <a:t> («витая пара», коаксиальный, оптоволоконный), радиоканал</a:t>
                      </a: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strike="noStrike" dirty="0" err="1">
                          <a:solidFill>
                            <a:srgbClr val="0645AD"/>
                          </a:solidFill>
                          <a:effectLst/>
                          <a:hlinkClick r:id="rId53" tooltip="Сетевой концентратор"/>
                        </a:rPr>
                        <a:t>Концентратор</a:t>
                      </a:r>
                      <a:r>
                        <a:rPr lang="ru-RU" sz="900" dirty="0" err="1">
                          <a:effectLst/>
                        </a:rPr>
                        <a:t>,</a:t>
                      </a:r>
                      <a:r>
                        <a:rPr lang="ru-RU" sz="900" u="none" strike="noStrike" dirty="0" err="1">
                          <a:solidFill>
                            <a:srgbClr val="0645AD"/>
                          </a:solidFill>
                          <a:effectLst/>
                          <a:hlinkClick r:id="rId54" tooltip="Повторитель (сетевое оборудование)"/>
                        </a:rPr>
                        <a:t>Повторитель</a:t>
                      </a:r>
                      <a:r>
                        <a:rPr lang="ru-RU" sz="900" u="none" strike="noStrike" dirty="0">
                          <a:solidFill>
                            <a:srgbClr val="0645AD"/>
                          </a:solidFill>
                          <a:effectLst/>
                          <a:hlinkClick r:id="rId54" tooltip="Повторитель (сетевое оборудование)"/>
                        </a:rPr>
                        <a:t> (сетевое оборудование)</a:t>
                      </a:r>
                      <a:endParaRPr lang="ru-RU" sz="900" dirty="0">
                        <a:effectLst/>
                      </a:endParaRPr>
                    </a:p>
                  </a:txBody>
                  <a:tcPr marL="43953" marR="43953" marT="21976" marB="2197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327893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303253" y="0"/>
            <a:ext cx="4780429" cy="60207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Уровни модели OSI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0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51016A7-37AB-4654-85AE-B8EEF78A4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 t="8538" r="-1" b="13816"/>
          <a:stretch/>
        </p:blipFill>
        <p:spPr bwMode="auto">
          <a:xfrm>
            <a:off x="948905" y="733246"/>
            <a:ext cx="9471803" cy="552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0279" y="715992"/>
            <a:ext cx="1112808" cy="992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40279" y="5900468"/>
            <a:ext cx="1112808" cy="345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74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E37363E-B545-4809-98FF-133BE3E854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7" b="9593"/>
          <a:stretch/>
        </p:blipFill>
        <p:spPr bwMode="auto">
          <a:xfrm>
            <a:off x="810883" y="571500"/>
            <a:ext cx="9708655" cy="56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65271F-491A-4DA4-BEAF-71ECA2AFB3FF}"/>
              </a:ext>
            </a:extLst>
          </p:cNvPr>
          <p:cNvSpPr/>
          <p:nvPr/>
        </p:nvSpPr>
        <p:spPr>
          <a:xfrm>
            <a:off x="2967487" y="4209691"/>
            <a:ext cx="4252822" cy="405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93630" y="560717"/>
            <a:ext cx="1190445" cy="14578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301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FAE394B7-A591-4C38-A6BB-BBF7DC5051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1" b="18450"/>
          <a:stretch/>
        </p:blipFill>
        <p:spPr bwMode="auto">
          <a:xfrm>
            <a:off x="1086931" y="536994"/>
            <a:ext cx="10025427" cy="548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96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13FC43B4-DC41-4F6F-894B-B4CD8E96BC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r="1107" b="4401"/>
          <a:stretch/>
        </p:blipFill>
        <p:spPr bwMode="auto">
          <a:xfrm>
            <a:off x="1233578" y="69011"/>
            <a:ext cx="9066363" cy="597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33578" y="69011"/>
            <a:ext cx="439947" cy="1509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057072" y="5745191"/>
            <a:ext cx="1984076" cy="374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85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6EF45C9F-B96C-4FE0-B01C-FA688FCA25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5" b="11132"/>
          <a:stretch/>
        </p:blipFill>
        <p:spPr bwMode="auto">
          <a:xfrm>
            <a:off x="2182483" y="310551"/>
            <a:ext cx="7624572" cy="57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059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A4C6010-9F9F-493F-8F1B-8E53860C3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3" t="-126" r="-378" b="15032"/>
          <a:stretch/>
        </p:blipFill>
        <p:spPr bwMode="auto">
          <a:xfrm>
            <a:off x="2389517" y="316811"/>
            <a:ext cx="8066380" cy="582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82804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470</TotalTime>
  <Words>765</Words>
  <Application>Microsoft Office PowerPoint</Application>
  <PresentationFormat>Широкоэкранный</PresentationFormat>
  <Paragraphs>85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Times New Roman</vt:lpstr>
      <vt:lpstr>Ретро</vt:lpstr>
      <vt:lpstr>Тема. 2.3. Коммуникационное оборудование сетей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на практическую работу</vt:lpstr>
      <vt:lpstr>Презентация PowerPoint</vt:lpstr>
      <vt:lpstr>Задание 2: Постройте карту своего микрорайона.</vt:lpstr>
      <vt:lpstr>Презентация PowerPoint</vt:lpstr>
      <vt:lpstr>Презентация PowerPoint</vt:lpstr>
      <vt:lpstr>Презентация PowerPoint</vt:lpstr>
      <vt:lpstr>Задание 4. Самостоятельно создайте схему подключений Вашего района и укажите адресацию компьютеров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Сетевые модели OSI</dc:title>
  <dc:creator>Ирина В. Сниховская</dc:creator>
  <cp:lastModifiedBy>User</cp:lastModifiedBy>
  <cp:revision>14</cp:revision>
  <dcterms:created xsi:type="dcterms:W3CDTF">2023-02-07T10:01:25Z</dcterms:created>
  <dcterms:modified xsi:type="dcterms:W3CDTF">2023-02-12T13:44:05Z</dcterms:modified>
</cp:coreProperties>
</file>