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8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0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458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73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96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545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62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72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54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5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46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5BC1D-29E5-41AB-8EF8-EE801DC5F9B4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6423F-4C5F-4ADC-872A-CED72C315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70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1755" y="727587"/>
            <a:ext cx="74135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Контрольная работа по обществознанию 8 класс за 2 четверть (формат ВПР)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167716" y="5378245"/>
            <a:ext cx="50242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 Ширяева Ирина Викторовна, МБОУ СОШ №15 гор. Усолье-Сибирское Иркутская обл.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09349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47" y="252443"/>
            <a:ext cx="1106833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9. Установите </a:t>
            </a:r>
            <a:r>
              <a:rPr lang="ru-RU" sz="1400" dirty="0">
                <a:solidFill>
                  <a:srgbClr val="000000"/>
                </a:solidFill>
                <a:latin typeface="Verdana" panose="020B0604030504040204" pitchFamily="34" charset="0"/>
              </a:rPr>
              <a:t>соответствие между характеристиками и функциями образования: к каждому элементу, данному в первом столбце, подберите элемент из второго столбца.</a:t>
            </a:r>
          </a:p>
          <a:p>
            <a:pPr algn="ctr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ХАРАКТЕРИСТИКИ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А)  формирование интеллектуального и нравственного потенциала общества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Б)  воспроизводство профессиональных кадров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В)  развитие умений, способностей, интересов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Г)  освоение научных знаний, приобретение опыта и навыков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Д)  трансляция и распространение культуры в обществе</a:t>
            </a:r>
          </a:p>
          <a:p>
            <a:pPr algn="ctr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ФУНКЦИИ ОБРАЗОВАНИЯ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1)  социальные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2)  личностные</a:t>
            </a:r>
            <a:endParaRPr lang="ru-RU" sz="28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831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785" y="272955"/>
            <a:ext cx="114504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10. Установите 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соответствие между действиями и областями (формами) культуры: к каждому элементу, данному в первом столбце, подберите соответствующий элемент из второго столбца.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ДЕЙСТВИЯ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А)  Инженер Николай Н. занимается на курсах английского языка.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Б)  Ученик Марат Р. готовится к контрольной работе по истории.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В)  Физик Рустам Ж. провёл серию опытов в рамках исследования.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Г)  Школьники посмотрели спектакль по пьесе А. С. Грибоедова «Горе от ума» в областном драматическом театре.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Д)  Студенты медицинского вуза слушали оперу П. И. Чайковского «Евгений Онегин».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ОБЛАСТИ (ФОРМЫ) КУЛЬТУРЫ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1)  образование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2)  искусство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3)  наука</a:t>
            </a:r>
            <a:endParaRPr lang="ru-RU" sz="24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330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338" y="378441"/>
            <a:ext cx="10037928" cy="517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918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137" y="245661"/>
            <a:ext cx="1065890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11.  Какое </a:t>
            </a:r>
            <a:r>
              <a:rPr lang="ru-RU" sz="2800" dirty="0"/>
              <a:t>качество личности объединяет людей, изображённых на фотографиях?</a:t>
            </a:r>
          </a:p>
          <a:p>
            <a:endParaRPr lang="ru-RU" sz="2800" dirty="0"/>
          </a:p>
          <a:p>
            <a:r>
              <a:rPr lang="ru-RU" sz="2800" dirty="0"/>
              <a:t> </a:t>
            </a:r>
            <a:r>
              <a:rPr lang="ru-RU" sz="2800" dirty="0" smtClean="0"/>
              <a:t>Объясните</a:t>
            </a:r>
            <a:r>
              <a:rPr lang="ru-RU" sz="2800" dirty="0"/>
              <a:t>:</a:t>
            </a:r>
          </a:p>
          <a:p>
            <a:endParaRPr lang="ru-RU" sz="2800" dirty="0"/>
          </a:p>
          <a:p>
            <a:r>
              <a:rPr lang="ru-RU" sz="2800" dirty="0"/>
              <a:t>а)  какие средства каждый из них выбирает для проявления данного качества?</a:t>
            </a:r>
          </a:p>
          <a:p>
            <a:endParaRPr lang="ru-RU" sz="2800" dirty="0"/>
          </a:p>
          <a:p>
            <a:r>
              <a:rPr lang="ru-RU" sz="2800" dirty="0"/>
              <a:t>б)  какое значение для общества имеет воспитание данного качества?</a:t>
            </a:r>
          </a:p>
        </p:txBody>
      </p:sp>
    </p:spTree>
    <p:extLst>
      <p:ext uri="{BB962C8B-B14F-4D97-AF65-F5344CB8AC3E}">
        <p14:creationId xmlns:p14="http://schemas.microsoft.com/office/powerpoint/2010/main" val="2240544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10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7131" y="1211476"/>
            <a:ext cx="5181600" cy="4351338"/>
          </a:xfrm>
        </p:spPr>
        <p:txBody>
          <a:bodyPr>
            <a:normAutofit/>
          </a:bodyPr>
          <a:lstStyle/>
          <a:p>
            <a:r>
              <a:rPr lang="ru-RU" sz="2400" dirty="0"/>
              <a:t>Привлекая обществоведческие знания, составьте краткое (не более 5 предложений) сообщение духовной сфере жизни общества, используя все приведённые ниже понятия.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sz="3200" dirty="0" smtClean="0"/>
              <a:t>Религия</a:t>
            </a:r>
            <a:r>
              <a:rPr lang="ru-RU" sz="3200" dirty="0"/>
              <a:t>, вера, моральные нормы, церковь.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4197" y="1211476"/>
            <a:ext cx="5239603" cy="4965487"/>
          </a:xfrm>
        </p:spPr>
        <p:txBody>
          <a:bodyPr>
            <a:normAutofit/>
          </a:bodyPr>
          <a:lstStyle/>
          <a:p>
            <a:r>
              <a:rPr lang="ru-RU" sz="2400" dirty="0"/>
              <a:t>Привлекая обществоведческие знания, составьте краткое (не более 5 предложений) сообщение о патриотизме, используя все приведённые ниже понятия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dirty="0"/>
          </a:p>
          <a:p>
            <a:r>
              <a:rPr lang="ru-RU" sz="3200" dirty="0"/>
              <a:t>Патриотизм, родина, культура, традиции.</a:t>
            </a:r>
          </a:p>
        </p:txBody>
      </p:sp>
    </p:spTree>
    <p:extLst>
      <p:ext uri="{BB962C8B-B14F-4D97-AF65-F5344CB8AC3E}">
        <p14:creationId xmlns:p14="http://schemas.microsoft.com/office/powerpoint/2010/main" val="1458601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3457" y="641445"/>
            <a:ext cx="1046783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13. </a:t>
            </a:r>
            <a:r>
              <a:rPr lang="ru-RU" sz="3200" dirty="0" smtClean="0"/>
              <a:t>Матвей </a:t>
            </a:r>
            <a:r>
              <a:rPr lang="ru-RU" sz="3200" dirty="0"/>
              <a:t>увлекается альпинизмом и игрой на скрипке. Он стал призером заключительного этапа Всероссийской олимпиады школьников по обществознанию и поступил вне конкурса на юридический факультет СПбГУ (Санкт-Петербургский государственный университет), где обучается в данный момент. К какому уровню образования относится организация, в которой он обучается в данный момент времени?</a:t>
            </a:r>
          </a:p>
        </p:txBody>
      </p:sp>
    </p:spTree>
    <p:extLst>
      <p:ext uri="{BB962C8B-B14F-4D97-AF65-F5344CB8AC3E}">
        <p14:creationId xmlns:p14="http://schemas.microsoft.com/office/powerpoint/2010/main" val="1779684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0059" y="818866"/>
            <a:ext cx="1019487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14. Ученице </a:t>
            </a:r>
            <a:r>
              <a:rPr lang="ru-RU" sz="3600" dirty="0"/>
              <a:t>8 класса Екатерине пришло SMS-сообщение от неизвестного абонента о необходимости перевести 200 рублей на указанный номер телефона. Какое действие следует предпринять Екатерине в данном случае? Поясните свой ответ.</a:t>
            </a:r>
          </a:p>
        </p:txBody>
      </p:sp>
    </p:spTree>
    <p:extLst>
      <p:ext uri="{BB962C8B-B14F-4D97-AF65-F5344CB8AC3E}">
        <p14:creationId xmlns:p14="http://schemas.microsoft.com/office/powerpoint/2010/main" val="1514115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59307"/>
            <a:ext cx="1149141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1. Выберите </a:t>
            </a:r>
            <a:r>
              <a:rPr lang="ru-RU" sz="1600" dirty="0">
                <a:solidFill>
                  <a:srgbClr val="000000"/>
                </a:solidFill>
                <a:latin typeface="Verdana" panose="020B0604030504040204" pitchFamily="34" charset="0"/>
              </a:rPr>
              <a:t>верные суждения о формах (областях) духовной культуры и запишите цифры, под которыми они указаны.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1)  Мораль, в отличие от других форм (областей) духовной культуры, объясняет события и явления окружающего мира.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2)  Наука, в отличие от других форм (областей) духовной культуры, воздействует на эмоциональную сферу человека.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3)  Искусство помогает привлечь внимание общества к социальным и нравственным проблемам.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4)  Один из признаков религиозного сознания  — убеждение в реальном существовании сверхъестественного, его влиянии на жизнь человека и общества.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5)  Наука призвана познать и объяснить устройство мира и законы его развития.</a:t>
            </a:r>
            <a:endParaRPr lang="ru-RU" sz="28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6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899" y="751344"/>
            <a:ext cx="113412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2. </a:t>
            </a:r>
            <a:r>
              <a:rPr lang="ru-RU" sz="16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Выберите </a:t>
            </a:r>
            <a:r>
              <a:rPr lang="ru-RU" sz="1600" dirty="0">
                <a:solidFill>
                  <a:srgbClr val="000000"/>
                </a:solidFill>
                <a:latin typeface="Verdana" panose="020B0604030504040204" pitchFamily="34" charset="0"/>
              </a:rPr>
              <a:t>верные суждения об образовании и запишите цифры, под которыми они указаны.</a:t>
            </a:r>
          </a:p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1)  Образование от других форм (областей) духовной культуры отличается тем, что оно способно оказывать</a:t>
            </a:r>
          </a:p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эмоциональное воздействие на человека.</a:t>
            </a:r>
          </a:p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2)  </a:t>
            </a:r>
            <a:r>
              <a:rPr lang="ru-RU" sz="2400" dirty="0" err="1">
                <a:solidFill>
                  <a:srgbClr val="000000"/>
                </a:solidFill>
                <a:latin typeface="Verdana" panose="020B0604030504040204" pitchFamily="34" charset="0"/>
              </a:rPr>
              <a:t>Гуманитаризация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 образования проявляется в сокращении количества уроков по предметам обществоведческого</a:t>
            </a:r>
          </a:p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цикла.</a:t>
            </a:r>
          </a:p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3)  </a:t>
            </a:r>
            <a:r>
              <a:rPr lang="ru-RU" sz="2400" dirty="0" err="1">
                <a:solidFill>
                  <a:srgbClr val="000000"/>
                </a:solidFill>
                <a:latin typeface="Verdana" panose="020B0604030504040204" pitchFamily="34" charset="0"/>
              </a:rPr>
              <a:t>Гуманизация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 образования предполагает учёт индивидуальных особенностей школьников.</a:t>
            </a:r>
          </a:p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4)  Образование в большинстве стран мира представляет собой целостную систему, включающую ряд взаимосвязанных ступеней и уровней подготовки.</a:t>
            </a:r>
          </a:p>
          <a:p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5)  Система образования реализует определённый общественный и государственный заказ.</a:t>
            </a:r>
            <a:endParaRPr lang="ru-RU" sz="24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366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899" y="368490"/>
            <a:ext cx="116415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3. </a:t>
            </a:r>
            <a:r>
              <a:rPr 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Выберите </a:t>
            </a: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</a:rPr>
              <a:t>верные суждения и запишите цифры, под которыми они указаны.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1)  Мораль регулирует общественные отношения, основываясь на представлениях людей о добре и зле.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2)  Образование  — это целенаправленный и единый процесс воспитания и обучения человека.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3)  Непрерывное образование составляет конституционную обязанность гражданина.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4)  Образование выполняет в обществе функции контроля и регулирования общественных отношений.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5)  Гражданственность и патриотизм относятся к высшим моральным ценностям.</a:t>
            </a:r>
            <a:endParaRPr lang="ru-RU" sz="28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94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967" y="327546"/>
            <a:ext cx="1136858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4. </a:t>
            </a:r>
            <a:r>
              <a:rPr lang="ru-RU" sz="16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Выберите </a:t>
            </a:r>
            <a:r>
              <a:rPr lang="ru-RU" sz="1600" dirty="0">
                <a:solidFill>
                  <a:srgbClr val="000000"/>
                </a:solidFill>
                <a:latin typeface="Verdana" panose="020B0604030504040204" pitchFamily="34" charset="0"/>
              </a:rPr>
              <a:t>верные суждения и запишите цифры, под которыми они указаны.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1)  Религия, в отличие от других форм (областей) культуры, направлена на выработку объективных, системно организованных и обоснованных знаний о мире.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2)  Религии, как и науке, свойственны логичность и доказательность выводов, критический анализ результатов познания.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3)  Религия предполагает веру в Бога и возможность общения с ним.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4)  Религия регулирует поведение верующих в обществе.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5)  В религии объединяется нравственный опыт поколений людей.</a:t>
            </a:r>
            <a:endParaRPr lang="ru-RU" sz="28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197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967" y="327546"/>
            <a:ext cx="1094550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5. </a:t>
            </a:r>
            <a:r>
              <a:rPr lang="ru-RU" sz="16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Выберите </a:t>
            </a:r>
            <a:r>
              <a:rPr lang="ru-RU" sz="1600" dirty="0">
                <a:solidFill>
                  <a:srgbClr val="000000"/>
                </a:solidFill>
                <a:latin typeface="Verdana" panose="020B0604030504040204" pitchFamily="34" charset="0"/>
              </a:rPr>
              <a:t>верные суждения и запишите цифры, под которыми они указаны.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1)  Гуманизм предполагает отношение к человеку как к высшей ценности.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2)  Мораль регулирует поведение человека с позиций добра и зла, справедливости и несправедливости.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3)  Бескорыстное служение другим людям, готовность жертвовать ради них своими интересами называют эгоизмом.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4)  Нравственный долг  — это сознательное и свободное подчинение человека моральному требованию.</a:t>
            </a:r>
          </a:p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5)  Моральные нормы, как и правовые нормы, устанавливаются государством.</a:t>
            </a:r>
            <a:endParaRPr lang="ru-RU" sz="28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94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47" y="255700"/>
            <a:ext cx="1115022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6. </a:t>
            </a:r>
            <a:r>
              <a:rPr lang="ru-RU" sz="1400" dirty="0" smtClean="0"/>
              <a:t>Установите </a:t>
            </a:r>
            <a:r>
              <a:rPr lang="ru-RU" sz="1400" dirty="0"/>
              <a:t>соответствие между конкретными проявлениями и тенденциями образования, которые они иллюстрируют: к каждой позиции, данной в первом столбце, подберите соответствующую позицию из второго столбца.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ПРОЯВЛЕНИЕ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А)  повышение юридической и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экономической грамотности учащихся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Б)  широкое использование </a:t>
            </a:r>
            <a:r>
              <a:rPr lang="ru-RU" sz="2400" dirty="0" err="1">
                <a:solidFill>
                  <a:srgbClr val="000000"/>
                </a:solidFill>
                <a:latin typeface="Verdana" panose="020B0604030504040204" pitchFamily="34" charset="0"/>
              </a:rPr>
              <a:t>медийных</a:t>
            </a:r>
            <a:endParaRPr lang="ru-RU" sz="24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ресурсов на уроках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В)  </a:t>
            </a:r>
            <a:r>
              <a:rPr lang="ru-RU" sz="2400" dirty="0" err="1">
                <a:solidFill>
                  <a:srgbClr val="000000"/>
                </a:solidFill>
                <a:latin typeface="Verdana" panose="020B0604030504040204" pitchFamily="34" charset="0"/>
              </a:rPr>
              <a:t>уделение</a:t>
            </a:r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 особого внимания изучению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истории и литературы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Г)  организация кружковой и проектной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деятельности учащихся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Д)  ориентация на развитие творческих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способностей учащихся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ТЕНДЕНЦИЯОБРАЗОВАНИЯ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1)  компьютеризация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2)  </a:t>
            </a:r>
            <a:r>
              <a:rPr lang="ru-RU" sz="2400" dirty="0" err="1">
                <a:solidFill>
                  <a:srgbClr val="000000"/>
                </a:solidFill>
                <a:latin typeface="Verdana" panose="020B0604030504040204" pitchFamily="34" charset="0"/>
              </a:rPr>
              <a:t>гуманизация</a:t>
            </a:r>
            <a:endParaRPr lang="ru-RU" sz="24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3)  </a:t>
            </a:r>
            <a:r>
              <a:rPr lang="ru-RU" sz="2400" dirty="0" err="1" smtClean="0">
                <a:solidFill>
                  <a:srgbClr val="000000"/>
                </a:solidFill>
                <a:latin typeface="Verdana" panose="020B0604030504040204" pitchFamily="34" charset="0"/>
              </a:rPr>
              <a:t>гуманитаризация</a:t>
            </a:r>
            <a:r>
              <a:rPr lang="ru-RU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   </a:t>
            </a:r>
            <a:endParaRPr lang="ru-RU" sz="24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265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491" y="150126"/>
            <a:ext cx="1145047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7. </a:t>
            </a:r>
            <a:r>
              <a:rPr lang="ru-RU" sz="1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Установите </a:t>
            </a:r>
            <a:r>
              <a:rPr lang="ru-RU" sz="1400" dirty="0">
                <a:solidFill>
                  <a:srgbClr val="000000"/>
                </a:solidFill>
                <a:latin typeface="Verdana" panose="020B0604030504040204" pitchFamily="34" charset="0"/>
              </a:rPr>
              <a:t>соответствие между отличительными признаками и формами познания: к каждой позиции, данной в первом столбце, подберите соответствующую позицию из второго столбца.</a:t>
            </a:r>
          </a:p>
          <a:p>
            <a:pPr algn="ctr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ПРИЗНАК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А)  доказательность результатов познания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Б)  отражение мира в художественных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образах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В)  достоверность результатов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Г)  эмоционально-чувствительное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постижение действительности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Д)  высокий уровень объективности</a:t>
            </a:r>
          </a:p>
          <a:p>
            <a:pPr algn="ctr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ФОРМА ПОЗНАНИЯ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1)  искусство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2)  наука</a:t>
            </a:r>
            <a:endParaRPr lang="ru-RU" sz="28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351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728" y="177421"/>
            <a:ext cx="11573301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8. </a:t>
            </a:r>
            <a:r>
              <a:rPr lang="ru-RU" sz="1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Установите </a:t>
            </a:r>
            <a:r>
              <a:rPr lang="ru-RU" sz="1400" dirty="0">
                <a:solidFill>
                  <a:srgbClr val="000000"/>
                </a:solidFill>
                <a:latin typeface="Verdana" panose="020B0604030504040204" pitchFamily="34" charset="0"/>
              </a:rPr>
              <a:t>соответствие между действиями и элементами статуса обучающегося: к каждому элементу, данному в первом столбце, подберите соответствующий элемент из второго столбца.</a:t>
            </a:r>
          </a:p>
          <a:p>
            <a:pPr algn="ctr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ДЕЙСТВИЯ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А)  не создавать препятствий для получения образования другими обучающимися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Б)  выполнять индивидуальный учебный план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В)  получить отсрочку от призыва на военную службу, предоставляемую в соответствии с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федеральным законодательством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Г)  получать социально-педагогическую и психологическую помощь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Д)  соблюдать чистоту в здании и на прилегающей территории</a:t>
            </a:r>
          </a:p>
          <a:p>
            <a:pPr algn="ctr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ЭЛЕМЕНТЫ СТАТУСА ОБУЧАЮЩЕГОСЯ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1)  права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</a:rPr>
              <a:t>2)  обязанности</a:t>
            </a:r>
            <a:endParaRPr lang="ru-RU" sz="28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5830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290</TotalTime>
  <Words>1252</Words>
  <Application>Microsoft Office PowerPoint</Application>
  <PresentationFormat>Широкоэкранный</PresentationFormat>
  <Paragraphs>113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12.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Нельсон Мандела</dc:title>
  <dc:creator>Windows User</dc:creator>
  <cp:lastModifiedBy>User</cp:lastModifiedBy>
  <cp:revision>38</cp:revision>
  <dcterms:created xsi:type="dcterms:W3CDTF">2019-11-19T12:45:24Z</dcterms:created>
  <dcterms:modified xsi:type="dcterms:W3CDTF">2023-02-12T09:09:47Z</dcterms:modified>
</cp:coreProperties>
</file>