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4" r:id="rId4"/>
    <p:sldId id="267" r:id="rId5"/>
    <p:sldId id="268" r:id="rId6"/>
    <p:sldId id="271" r:id="rId7"/>
    <p:sldId id="266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00FF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4" d="100"/>
          <a:sy n="64" d="100"/>
        </p:scale>
        <p:origin x="15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00667" y="990600"/>
            <a:ext cx="7742664" cy="4525328"/>
            <a:chOff x="1146700" y="1630269"/>
            <a:chExt cx="7165477" cy="476718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46700" y="1630269"/>
              <a:ext cx="7165477" cy="30152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Употребление трудных глаголов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( особенности формирования глагольного словаря у детей подготовительной группы)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79176" y="4841170"/>
              <a:ext cx="6333001" cy="1556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: Абдуллаева Л. Т,  </a:t>
              </a: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Аблаева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Д.А., </a:t>
              </a: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Трибрат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- </a:t>
              </a: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Климак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Е.В.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воспитатели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МБДОУ «Детский сад №1 «Ляле»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г. Саки , Республики Крым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2022 г.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40">
        <p:fade/>
      </p:transition>
    </mc:Choice>
    <mc:Fallback xmlns="">
      <p:transition spd="med" advTm="454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65425EB-386C-4AF0-896C-542D8B56BD3F}"/>
              </a:ext>
            </a:extLst>
          </p:cNvPr>
          <p:cNvSpPr/>
          <p:nvPr/>
        </p:nvSpPr>
        <p:spPr>
          <a:xfrm>
            <a:off x="1981200" y="1295400"/>
            <a:ext cx="4572000" cy="77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глаголов и глагольных форм на практике.</a:t>
            </a:r>
            <a:endParaRPr lang="ru-RU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8E22A90-5AB4-42E0-A204-50B1DC2B19CE}"/>
              </a:ext>
            </a:extLst>
          </p:cNvPr>
          <p:cNvSpPr/>
          <p:nvPr/>
        </p:nvSpPr>
        <p:spPr>
          <a:xfrm>
            <a:off x="838200" y="2073177"/>
            <a:ext cx="7467600" cy="70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образовательной деятельности по развитию связной речи дошкольников  мы педагоги используют следующие формы, методы и приемы: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2632C9E-B81C-44F1-BF16-6B88FAD70C81}"/>
              </a:ext>
            </a:extLst>
          </p:cNvPr>
          <p:cNvSpPr/>
          <p:nvPr/>
        </p:nvSpPr>
        <p:spPr>
          <a:xfrm>
            <a:off x="1066800" y="2850954"/>
            <a:ext cx="7239000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Рассматривание картин. В процессе рассматривания картины обращаем внимание детей на детальное, более внимательное рассматривание картины. Сначала рассматриваем главное в картине, затем детали.</a:t>
            </a:r>
            <a:endParaRPr lang="ru-RU" sz="1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783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8540">
        <p15:prstTrans prst="airplane"/>
      </p:transition>
    </mc:Choice>
    <mc:Fallback xmlns="">
      <p:transition spd="slow" advTm="854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B2F318-74B5-4624-B9A2-A9C63EB6CA6C}"/>
              </a:ext>
            </a:extLst>
          </p:cNvPr>
          <p:cNvSpPr/>
          <p:nvPr/>
        </p:nvSpPr>
        <p:spPr>
          <a:xfrm>
            <a:off x="1295400" y="1066800"/>
            <a:ext cx="5105400" cy="409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Составление рассказа по предметной картине. Расскажи, что изображено на картинке.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Кошка с котятами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Обрати внимание на то, кто и что делает.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3.Составить рассказ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малоэпизодной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сюжетной картине.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9548B1-928B-4C42-872B-8AB8CD39E7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564630"/>
            <a:ext cx="2209800" cy="27432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8553F81-2941-467D-9B56-88F8BF8A55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60" y="3810000"/>
            <a:ext cx="2514600" cy="2339470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1FEBA8C0-EB06-4723-B020-2C7F920FE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50414"/>
            <a:ext cx="3211286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84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634">
        <p14:switch dir="r"/>
      </p:transition>
    </mc:Choice>
    <mc:Fallback xmlns="">
      <p:transition spd="slow" advTm="3634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F386436-1637-4C3E-83C3-F2567F05E416}"/>
              </a:ext>
            </a:extLst>
          </p:cNvPr>
          <p:cNvSpPr/>
          <p:nvPr/>
        </p:nvSpPr>
        <p:spPr>
          <a:xfrm>
            <a:off x="884069" y="533400"/>
            <a:ext cx="7616602" cy="5233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Составление описательного рассказа по образной игрушке.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Чтение художественной литературы, последующий пересказ произведения.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Пример. Картинки по сказке «Курочка Ряба)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Этот метод способствует развитию монологической речи. Например, русские народные сказки раскрывают перед детьми меткость и выразительность языка, показывают, как богата родная речь юмором, живыми и образными выражениями.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052C164-B05A-48D6-9FF9-07107E0D8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3019129" cy="195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CBD3591-31AB-49A8-AAAD-D074A8A3E0A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0" y="1568631"/>
            <a:ext cx="2983175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11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1645">
        <p14:switch dir="r"/>
      </p:transition>
    </mc:Choice>
    <mc:Fallback xmlns="">
      <p:transition spd="slow" advTm="11645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7DC98C8-0493-4688-A0AF-C828933BCFFA}"/>
              </a:ext>
            </a:extLst>
          </p:cNvPr>
          <p:cNvSpPr/>
          <p:nvPr/>
        </p:nvSpPr>
        <p:spPr>
          <a:xfrm>
            <a:off x="556260" y="990600"/>
            <a:ext cx="7901940" cy="3642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Проведение дидактических игр, которые требовали от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ответов  и развивали их монологическую речь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Добавлялки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«Придумай слово»). В подготовительной группе дидактические игры усложняются.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пример такой словесной дидактической игры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«Кто он такой?»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учатся образовывать существительное от глагола.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проводит игру с мячом. Задает вопрос и бросает ребенку мяч: «если он за всех заступается, то он кто? он заступник. Он много работает. Он… (работник). А когда часто дерется. Он (драчун). Много-много говорит. Он… (говорун). И т.д.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8F08F1F-F31B-4A48-BB59-24ED79D8F2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52750" y="4268449"/>
            <a:ext cx="1619250" cy="236095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410C82-82A3-46F0-9BA6-A77F30E8DA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268449"/>
            <a:ext cx="2540000" cy="1905000"/>
          </a:xfrm>
          <a:prstGeom prst="rect">
            <a:avLst/>
          </a:prstGeom>
        </p:spPr>
      </p:pic>
      <p:pic>
        <p:nvPicPr>
          <p:cNvPr id="2052" name="Picture 4" descr="Игра Кто Я примеры слов. ">
            <a:extLst>
              <a:ext uri="{FF2B5EF4-FFF2-40B4-BE49-F238E27FC236}">
                <a16:creationId xmlns:a16="http://schemas.microsoft.com/office/drawing/2014/main" id="{2C7E7ACA-11E8-4FF1-B28F-E9756E4A2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71" y="2396767"/>
            <a:ext cx="2369029" cy="99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92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3182">
        <p14:switch dir="r"/>
      </p:transition>
    </mc:Choice>
    <mc:Fallback xmlns="">
      <p:transition spd="slow" advTm="13182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AFBD897-FA4D-469F-B49B-9A41AC70BE06}"/>
              </a:ext>
            </a:extLst>
          </p:cNvPr>
          <p:cNvSpPr/>
          <p:nvPr/>
        </p:nvSpPr>
        <p:spPr>
          <a:xfrm>
            <a:off x="3810000" y="810977"/>
            <a:ext cx="4168264" cy="3323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Загадывание загадок детям с последующим их отгадыванием и рассказом ребенка об отгадке.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Картинки – отгадки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Рассказывание стихотворений.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Речевые упражнения и творческие задания: - активизация глаголов («Кто что делает?»; «Кто, как передвигается?»; «Кто как голос подает?»).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B0548AB-82E5-4E6D-82FE-8E6FA68EB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736" y="1360341"/>
            <a:ext cx="2641600" cy="237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A64305-E229-4D0E-BE43-24EB4A07BD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111" y="4103543"/>
            <a:ext cx="2641600" cy="176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31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979">
        <p14:switch dir="r"/>
      </p:transition>
    </mc:Choice>
    <mc:Fallback xmlns="">
      <p:transition spd="slow" advTm="6979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A1818E-CE79-42C0-8B7B-194D792B7024}"/>
              </a:ext>
            </a:extLst>
          </p:cNvPr>
          <p:cNvSpPr/>
          <p:nvPr/>
        </p:nvSpPr>
        <p:spPr>
          <a:xfrm>
            <a:off x="1066800" y="1417520"/>
            <a:ext cx="7315200" cy="2748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Речевые игры: «Кто больше вспомнит» (обогащает глаголами, обозначающими действия, процессы); «Помоги выбрать слово» (дети выбирают наиболее точное слово из 2—3 синонимов); «Как сказать по-другому?» (называние одного из синонимов) и т.д.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Прием - поручение: показать товарищу, который был болен, книгу, прочитанную во время его отсутствия, и рассказать о ней; показать высаженные растения или поделки и рассказать по порядку, как их выполняли.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Скажите по другому. ">
            <a:extLst>
              <a:ext uri="{FF2B5EF4-FFF2-40B4-BE49-F238E27FC236}">
                <a16:creationId xmlns:a16="http://schemas.microsoft.com/office/drawing/2014/main" id="{ADF838C1-3E29-4CF4-BC9C-21B84D8AE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1" y="3888520"/>
            <a:ext cx="2819400" cy="211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38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374">
        <p14:switch dir="r"/>
      </p:transition>
    </mc:Choice>
    <mc:Fallback xmlns="">
      <p:transition spd="slow" advTm="12374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EC63163-34E3-4A7D-A30D-E7D1C1E69473}"/>
              </a:ext>
            </a:extLst>
          </p:cNvPr>
          <p:cNvSpPr/>
          <p:nvPr/>
        </p:nvSpPr>
        <p:spPr>
          <a:xfrm>
            <a:off x="1428750" y="1219200"/>
            <a:ext cx="6286500" cy="3576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ctr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ctr">
              <a:lnSpc>
                <a:spcPct val="115000"/>
              </a:lnSpc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можно сделать вывод, что формирование грамматического строя проходит успешно при условии правильной организации предметной деятельности, повседневного общения детей с взрослыми, специальных речевых занятий и упражнений. </a:t>
            </a: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заданий должно вызывать у детей положительные эмоции, происходить интересно и живо.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8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903">
        <p14:prism isInverted="1"/>
      </p:transition>
    </mc:Choice>
    <mc:Fallback xmlns="">
      <p:transition spd="slow" advTm="10903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2C9EDB-946A-4674-AA7D-F643C9ABC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F7702F-08AE-4964-BF18-2D82C62B9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945369"/>
            <a:ext cx="7772400" cy="1500187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0349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570">
        <p14:gallery dir="l"/>
      </p:transition>
    </mc:Choice>
    <mc:Fallback xmlns="">
      <p:transition spd="slow" advTm="157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12761B-7554-428D-B30D-B6CEB5AA4AF6}"/>
              </a:ext>
            </a:extLst>
          </p:cNvPr>
          <p:cNvSpPr/>
          <p:nvPr/>
        </p:nvSpPr>
        <p:spPr>
          <a:xfrm>
            <a:off x="1600200" y="1120676"/>
            <a:ext cx="6553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 marL="342900" indent="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становится актуальной проблемой в современном обществе. </a:t>
            </a:r>
          </a:p>
          <a:p>
            <a:pPr marL="342900" indent="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значительно возросли требования к речевому развитию детей дошкольного возраста. </a:t>
            </a:r>
          </a:p>
          <a:p>
            <a:pPr marL="342900" indent="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родным языком, развитие речи является одним из самых важных приобретений ребенка в дошкольном детстве и рассматривается как основа воспитания и обучения детей.</a:t>
            </a:r>
          </a:p>
          <a:p>
            <a:pPr marL="342900" indent="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не получившие соответствующее речевое развитие, с большим трудом наверстывают упущенное, в будущем этот пробел в развитии влияет на дальнейшее общее развитие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184105861"/>
      </p:ext>
    </p:extLst>
  </p:cSld>
  <p:clrMapOvr>
    <a:masterClrMapping/>
  </p:clrMapOvr>
  <p:transition spd="slow" advTm="15448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5D50148-2388-426E-843D-D1CF63E04A53}"/>
              </a:ext>
            </a:extLst>
          </p:cNvPr>
          <p:cNvSpPr/>
          <p:nvPr/>
        </p:nvSpPr>
        <p:spPr>
          <a:xfrm>
            <a:off x="685800" y="990600"/>
            <a:ext cx="7372350" cy="3444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Общеизвестно, что глагол является </a:t>
            </a:r>
          </a:p>
          <a:p>
            <a:pPr indent="457200" algn="ctr"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основой любой фразы, любого высказывания. </a:t>
            </a:r>
          </a:p>
          <a:p>
            <a:pPr indent="457200" algn="ctr"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полноценного овладения ребенком связной речью, прежде всего, необходимо сформировать у него достаточно богатый глагольный словарь, поскольку  действие является доминирующим звеном в раскрытии последовательности любого сюжета.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846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852">
        <p15:prstTrans prst="drape"/>
      </p:transition>
    </mc:Choice>
    <mc:Fallback xmlns="">
      <p:transition spd="slow" advTm="10852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A6084-28DA-4EE5-8258-E0D315CF9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914400"/>
            <a:ext cx="6858000" cy="1143000"/>
          </a:xfrm>
        </p:spPr>
        <p:txBody>
          <a:bodyPr/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 в употреблении глаголов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89CD5FA-F991-4DC9-8758-E4E85A10F2A9}"/>
              </a:ext>
            </a:extLst>
          </p:cNvPr>
          <p:cNvSpPr/>
          <p:nvPr/>
        </p:nvSpPr>
        <p:spPr>
          <a:xfrm>
            <a:off x="685800" y="1752600"/>
            <a:ext cx="7620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1.Дети понимают значение очень многих глаголов, однако в их речи преобладают слова,  обозначающие ежедневные бытовые действия ( спать, ходить, ехать, купить, рисовать, носить). 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 эти употребляются неточно, в более широком или более узком понимании значений. </a:t>
            </a:r>
          </a:p>
          <a:p>
            <a:pPr algn="just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83D5CCF-7F6F-4413-A96D-752162648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429000"/>
            <a:ext cx="419837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012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520">
        <p15:prstTrans prst="drape"/>
      </p:transition>
    </mc:Choice>
    <mc:Fallback xmlns="">
      <p:transition spd="slow" advTm="952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A9169-EBAE-4AB4-8925-C683132F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3B73DD0-68AD-4E15-B7D7-A1856171198B}"/>
              </a:ext>
            </a:extLst>
          </p:cNvPr>
          <p:cNvSpPr/>
          <p:nvPr/>
        </p:nvSpPr>
        <p:spPr>
          <a:xfrm>
            <a:off x="914400" y="1066800"/>
            <a:ext cx="708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 часто заменяют глаголы, используя похожие по значению, не понимая точного смысла, которое приобретает слово с приставкой (прийти – зайти, подойти)  либо вместо глагола – антонима  используют этот же глагол с приставкой «не»:  брать – не брать (давать), говорить – не говорить (молчать).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16F32C8-B80E-440F-8F3F-9529052DA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943" y="3005792"/>
            <a:ext cx="536665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160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415">
        <p15:prstTrans prst="drape"/>
      </p:transition>
    </mc:Choice>
    <mc:Fallback xmlns="">
      <p:transition spd="slow" advTm="10415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77AFEA6-6658-4A1F-8263-E1DEC6A893C5}"/>
              </a:ext>
            </a:extLst>
          </p:cNvPr>
          <p:cNvSpPr/>
          <p:nvPr/>
        </p:nvSpPr>
        <p:spPr>
          <a:xfrm>
            <a:off x="1409700" y="990600"/>
            <a:ext cx="6324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3.Особенно стойкими являются замены глаголов: заменяют названия действий близкими по ситуации и внешним признакам: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шьёт -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(вместо)  вяжет, вышивает;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готовит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варит, жарит, печёт; 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гладит утюгом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проводит утюгом ,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купает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моет.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837F2F7-8DB0-41BD-BD9B-9A063FD2B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24200"/>
            <a:ext cx="4419600" cy="255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671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542">
        <p15:prstTrans prst="drape"/>
      </p:transition>
    </mc:Choice>
    <mc:Fallback xmlns="">
      <p:transition spd="slow" advTm="5542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17623-CF4A-41C0-AEAB-FF8240B27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89DE74-D644-4473-9684-3021864CC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14638"/>
            <a:ext cx="4040188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7B9EC0-7B07-4108-8C0F-A0273622DE1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1468DD6-1E69-4449-952D-400C859D2A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10">
            <a:extLst>
              <a:ext uri="{FF2B5EF4-FFF2-40B4-BE49-F238E27FC236}">
                <a16:creationId xmlns:a16="http://schemas.microsoft.com/office/drawing/2014/main" id="{935D1E68-DAFB-4E31-A653-3C6A1E3FE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238004"/>
              </p:ext>
            </p:extLst>
          </p:nvPr>
        </p:nvGraphicFramePr>
        <p:xfrm>
          <a:off x="9982200" y="2514600"/>
          <a:ext cx="2590800" cy="2220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582">
                  <a:extLst>
                    <a:ext uri="{9D8B030D-6E8A-4147-A177-3AD203B41FA5}">
                      <a16:colId xmlns:a16="http://schemas.microsoft.com/office/drawing/2014/main" val="318179394"/>
                    </a:ext>
                  </a:extLst>
                </a:gridCol>
                <a:gridCol w="988218">
                  <a:extLst>
                    <a:ext uri="{9D8B030D-6E8A-4147-A177-3AD203B41FA5}">
                      <a16:colId xmlns:a16="http://schemas.microsoft.com/office/drawing/2014/main" val="509105994"/>
                    </a:ext>
                  </a:extLst>
                </a:gridCol>
              </a:tblGrid>
              <a:tr h="440609">
                <a:tc>
                  <a:txBody>
                    <a:bodyPr/>
                    <a:lstStyle/>
                    <a:p>
                      <a:r>
                        <a:rPr lang="ru-RU" sz="1600" dirty="0"/>
                        <a:t> Детское слово</a:t>
                      </a:r>
                    </a:p>
                  </a:txBody>
                  <a:tcPr marL="46843" marR="46843" marT="23421" marB="23421" anchor="ctr"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Языковой образец</a:t>
                      </a:r>
                    </a:p>
                  </a:txBody>
                  <a:tcPr marL="46843" marR="46843" marT="23421" marB="23421" anchor="ctr"/>
                </a:tc>
                <a:extLst>
                  <a:ext uri="{0D108BD9-81ED-4DB2-BD59-A6C34878D82A}">
                    <a16:rowId xmlns:a16="http://schemas.microsoft.com/office/drawing/2014/main" val="2706017951"/>
                  </a:ext>
                </a:extLst>
              </a:tr>
              <a:tr h="562110">
                <a:tc>
                  <a:txBody>
                    <a:bodyPr/>
                    <a:lstStyle/>
                    <a:p>
                      <a:r>
                        <a:rPr lang="ru-RU" sz="1600" i="1" dirty="0" err="1"/>
                        <a:t>вставаю</a:t>
                      </a:r>
                      <a:endParaRPr lang="ru-RU" sz="1600" dirty="0"/>
                    </a:p>
                  </a:txBody>
                  <a:tcPr marL="46843" marR="46843" marT="23421" marB="23421" anchor="ctr"/>
                </a:tc>
                <a:tc>
                  <a:txBody>
                    <a:bodyPr/>
                    <a:lstStyle/>
                    <a:p>
                      <a:r>
                        <a:rPr lang="ru-RU" sz="1600" i="1" dirty="0"/>
                        <a:t>ломаю</a:t>
                      </a:r>
                      <a:endParaRPr lang="ru-RU" sz="1600" dirty="0"/>
                    </a:p>
                  </a:txBody>
                  <a:tcPr marL="46843" marR="46843" marT="23421" marB="23421" anchor="ctr"/>
                </a:tc>
                <a:extLst>
                  <a:ext uri="{0D108BD9-81ED-4DB2-BD59-A6C34878D82A}">
                    <a16:rowId xmlns:a16="http://schemas.microsoft.com/office/drawing/2014/main" val="3571432053"/>
                  </a:ext>
                </a:extLst>
              </a:tr>
              <a:tr h="562110">
                <a:tc>
                  <a:txBody>
                    <a:bodyPr/>
                    <a:lstStyle/>
                    <a:p>
                      <a:r>
                        <a:rPr lang="ru-RU" sz="1600" i="1"/>
                        <a:t>лизаю</a:t>
                      </a:r>
                      <a:endParaRPr lang="ru-RU" sz="1600" dirty="0"/>
                    </a:p>
                  </a:txBody>
                  <a:tcPr marL="46843" marR="46843" marT="23421" marB="23421" anchor="ctr"/>
                </a:tc>
                <a:tc>
                  <a:txBody>
                    <a:bodyPr/>
                    <a:lstStyle/>
                    <a:p>
                      <a:r>
                        <a:rPr lang="ru-RU" sz="1600" i="1" dirty="0"/>
                        <a:t>засыпаю</a:t>
                      </a:r>
                      <a:endParaRPr lang="ru-RU" sz="1600" dirty="0"/>
                    </a:p>
                  </a:txBody>
                  <a:tcPr marL="46843" marR="46843" marT="23421" marB="23421" anchor="ctr"/>
                </a:tc>
                <a:extLst>
                  <a:ext uri="{0D108BD9-81ED-4DB2-BD59-A6C34878D82A}">
                    <a16:rowId xmlns:a16="http://schemas.microsoft.com/office/drawing/2014/main" val="3841266389"/>
                  </a:ext>
                </a:extLst>
              </a:tr>
              <a:tr h="562110">
                <a:tc>
                  <a:txBody>
                    <a:bodyPr/>
                    <a:lstStyle/>
                    <a:p>
                      <a:r>
                        <a:rPr lang="ru-RU" sz="1600" i="1" dirty="0" err="1"/>
                        <a:t>жеваю</a:t>
                      </a:r>
                      <a:endParaRPr lang="ru-RU" sz="1600" dirty="0"/>
                    </a:p>
                  </a:txBody>
                  <a:tcPr marL="46843" marR="46843" marT="23421" marB="23421" anchor="ctr"/>
                </a:tc>
                <a:tc>
                  <a:txBody>
                    <a:bodyPr/>
                    <a:lstStyle/>
                    <a:p>
                      <a:r>
                        <a:rPr lang="ru-RU" sz="1600" i="1" dirty="0"/>
                        <a:t>хватаю</a:t>
                      </a:r>
                      <a:endParaRPr lang="ru-RU" sz="1600" dirty="0"/>
                    </a:p>
                  </a:txBody>
                  <a:tcPr marL="46843" marR="46843" marT="23421" marB="23421" anchor="ctr"/>
                </a:tc>
                <a:extLst>
                  <a:ext uri="{0D108BD9-81ED-4DB2-BD59-A6C34878D82A}">
                    <a16:rowId xmlns:a16="http://schemas.microsoft.com/office/drawing/2014/main" val="4163469489"/>
                  </a:ext>
                </a:extLst>
              </a:tr>
            </a:tbl>
          </a:graphicData>
        </a:graphic>
      </p:graphicFrame>
      <p:sp>
        <p:nvSpPr>
          <p:cNvPr id="9" name="Объект 8">
            <a:extLst>
              <a:ext uri="{FF2B5EF4-FFF2-40B4-BE49-F238E27FC236}">
                <a16:creationId xmlns:a16="http://schemas.microsoft.com/office/drawing/2014/main" id="{D597A772-1912-45AF-B57E-3C3AFE48C8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09206" y="1233206"/>
            <a:ext cx="4572000" cy="4391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4.Дети не владеют близкими по смыслу глаголами. Название действий заменяет словами близкими по ситуации и внешним признакам, например, (лакает, лижет, грызет, жует - все выражается словом «ест»).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Испытывают трудности при назывании действий животных, заменяя  слова - действия на слова близкие по звучанию («пищит» - «пикает»; «чирикает» - «</a:t>
            </a:r>
            <a:r>
              <a:rPr lang="ru-RU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поѐт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«лает» - «гавкает», «кудахчет» - «</a:t>
            </a:r>
            <a:r>
              <a:rPr lang="ru-RU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кудакает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кудкудакает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«кукарекает»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6DD88BC-0EA6-428E-8205-BA9153391A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2"/>
          <a:stretch/>
        </p:blipFill>
        <p:spPr bwMode="auto">
          <a:xfrm>
            <a:off x="954088" y="2254400"/>
            <a:ext cx="3046412" cy="322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068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6800">
        <p15:prstTrans prst="drape"/>
      </p:transition>
    </mc:Choice>
    <mc:Fallback xmlns="">
      <p:transition spd="slow" advTm="168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CABB0-F4E8-4FEC-ABD7-A4D70669C7FB}"/>
              </a:ext>
            </a:extLst>
          </p:cNvPr>
          <p:cNvSpPr/>
          <p:nvPr/>
        </p:nvSpPr>
        <p:spPr>
          <a:xfrm>
            <a:off x="914400" y="1219200"/>
            <a:ext cx="6553200" cy="2111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6.Дети испытывают трудности в названии различных действий, свойственных одному объекту, например: крадется, охотится, нападает, ласкается (о кошке); грустит, расстраивается, радуется (о человеке).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 Употребление глагола в переносном значении затруднено (Человек идет. Дождь идет. Часы идут).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22. Топает - идет, передвигается. ">
            <a:extLst>
              <a:ext uri="{FF2B5EF4-FFF2-40B4-BE49-F238E27FC236}">
                <a16:creationId xmlns:a16="http://schemas.microsoft.com/office/drawing/2014/main" id="{D25E9181-6491-42BF-BDC8-E6FAE211C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76600"/>
            <a:ext cx="4280097" cy="216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477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535">
        <p15:prstTrans prst="drape"/>
      </p:transition>
    </mc:Choice>
    <mc:Fallback xmlns="">
      <p:transition spd="slow" advTm="9535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F1D3934-467B-400E-A868-820499D6BDA3}"/>
              </a:ext>
            </a:extLst>
          </p:cNvPr>
          <p:cNvSpPr/>
          <p:nvPr/>
        </p:nvSpPr>
        <p:spPr>
          <a:xfrm>
            <a:off x="800100" y="990600"/>
            <a:ext cx="6819900" cy="4152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8.Дети частично владеют грамматическими формами словоизменения, способами словообразования, но неумение их правильно использовать в речи приводит к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аграмматизмам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так: дети не всегда могут образовать множественное число глаголов от слов, данных в единственном числе, и наоборот (пишет – «пиши», «пишите» и др.);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реже встречается неправильное согласование существительных и глаголов  («девочка рисуют», «мальчик играли»); допускают ошибки при образовании временных форм глагола; испытывают затруднения в изменении глагола настоящего времени по лицам (я иду, ты идешь, он идет, она идет, они идут).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F2CDD4D7-EBAA-405A-8E3B-D45CE5EF8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28956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519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5110">
        <p15:prstTrans prst="drape"/>
      </p:transition>
    </mc:Choice>
    <mc:Fallback xmlns="">
      <p:transition spd="slow" advTm="15110">
        <p:fade/>
      </p:transition>
    </mc:Fallback>
  </mc:AlternateContent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923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Типичные ошибки в употреблении глаголов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EliteBook</cp:lastModifiedBy>
  <cp:revision>60</cp:revision>
  <dcterms:created xsi:type="dcterms:W3CDTF">2014-07-06T18:18:01Z</dcterms:created>
  <dcterms:modified xsi:type="dcterms:W3CDTF">2022-10-27T16:17:00Z</dcterms:modified>
</cp:coreProperties>
</file>