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sldIdLst>
    <p:sldId id="277" r:id="rId3"/>
    <p:sldId id="258" r:id="rId4"/>
    <p:sldId id="261" r:id="rId5"/>
    <p:sldId id="259" r:id="rId6"/>
    <p:sldId id="279" r:id="rId7"/>
    <p:sldId id="260" r:id="rId8"/>
    <p:sldId id="257" r:id="rId9"/>
    <p:sldId id="262" r:id="rId10"/>
    <p:sldId id="263" r:id="rId11"/>
    <p:sldId id="271" r:id="rId12"/>
    <p:sldId id="280" r:id="rId13"/>
    <p:sldId id="281" r:id="rId14"/>
    <p:sldId id="282" r:id="rId15"/>
    <p:sldId id="264" r:id="rId16"/>
    <p:sldId id="265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E38"/>
    <a:srgbClr val="411553"/>
    <a:srgbClr val="3012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00" autoAdjust="0"/>
    <p:restoredTop sz="94610" autoAdjust="0"/>
  </p:normalViewPr>
  <p:slideViewPr>
    <p:cSldViewPr>
      <p:cViewPr>
        <p:scale>
          <a:sx n="87" d="100"/>
          <a:sy n="87" d="100"/>
        </p:scale>
        <p:origin x="-69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3DC1D-165E-44E4-89A5-A68192711467}" type="doc">
      <dgm:prSet loTypeId="urn:microsoft.com/office/officeart/2005/8/layout/vList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A853C4F-3220-45C4-A3C4-FEC87F1CEB72}">
      <dgm:prSet phldrT="[Текст]" custT="1"/>
      <dgm:spPr/>
      <dgm:t>
        <a:bodyPr/>
        <a:lstStyle/>
        <a:p>
          <a:r>
            <a:rPr lang="ru-RU" sz="1800" b="1" dirty="0"/>
            <a:t>- Уточнять, расширять и обогащать лексический запас;</a:t>
          </a:r>
        </a:p>
      </dgm:t>
    </dgm:pt>
    <dgm:pt modelId="{1AFCB3D6-D1DB-455B-A85C-F424F0E3012B}" type="parTrans" cxnId="{8D8A0C3D-CBDC-4160-8453-8E2BAD9AE85A}">
      <dgm:prSet/>
      <dgm:spPr/>
      <dgm:t>
        <a:bodyPr/>
        <a:lstStyle/>
        <a:p>
          <a:endParaRPr lang="ru-RU"/>
        </a:p>
      </dgm:t>
    </dgm:pt>
    <dgm:pt modelId="{4391EF2B-EC98-4345-9D1A-502584F3B9A5}" type="sibTrans" cxnId="{8D8A0C3D-CBDC-4160-8453-8E2BAD9AE85A}">
      <dgm:prSet/>
      <dgm:spPr/>
      <dgm:t>
        <a:bodyPr/>
        <a:lstStyle/>
        <a:p>
          <a:endParaRPr lang="ru-RU"/>
        </a:p>
      </dgm:t>
    </dgm:pt>
    <dgm:pt modelId="{42ACE54E-C8C5-46F9-BDA8-B02AB824F552}">
      <dgm:prSet phldrT="[Текст]" custT="1"/>
      <dgm:spPr/>
      <dgm:t>
        <a:bodyPr/>
        <a:lstStyle/>
        <a:p>
          <a:r>
            <a:rPr lang="ru-RU" sz="1800" b="1" dirty="0"/>
            <a:t>- Формировать лексико-грамматический строй речи;</a:t>
          </a:r>
        </a:p>
      </dgm:t>
    </dgm:pt>
    <dgm:pt modelId="{6301D1B4-CD19-433B-83E6-A54997FE42CB}" type="parTrans" cxnId="{0B0D566F-8E04-43B2-B8F3-4E9722E41620}">
      <dgm:prSet/>
      <dgm:spPr/>
      <dgm:t>
        <a:bodyPr/>
        <a:lstStyle/>
        <a:p>
          <a:endParaRPr lang="ru-RU"/>
        </a:p>
      </dgm:t>
    </dgm:pt>
    <dgm:pt modelId="{DF9EEF80-7ABF-4418-A68C-376600678DA5}" type="sibTrans" cxnId="{0B0D566F-8E04-43B2-B8F3-4E9722E41620}">
      <dgm:prSet/>
      <dgm:spPr/>
      <dgm:t>
        <a:bodyPr/>
        <a:lstStyle/>
        <a:p>
          <a:endParaRPr lang="ru-RU"/>
        </a:p>
      </dgm:t>
    </dgm:pt>
    <dgm:pt modelId="{819F4BDA-286E-4781-9494-8F1925283711}">
      <dgm:prSet custT="1"/>
      <dgm:spPr/>
      <dgm:t>
        <a:bodyPr/>
        <a:lstStyle/>
        <a:p>
          <a:r>
            <a:rPr lang="ru-RU" sz="1800" b="1" dirty="0"/>
            <a:t>- Развивать навыки анализа и синтеза;</a:t>
          </a:r>
        </a:p>
      </dgm:t>
    </dgm:pt>
    <dgm:pt modelId="{124E056D-681E-48EA-9374-E01B4A8D1825}" type="parTrans" cxnId="{FAD84274-C99B-49AD-B63D-3ACA5661903C}">
      <dgm:prSet/>
      <dgm:spPr/>
      <dgm:t>
        <a:bodyPr/>
        <a:lstStyle/>
        <a:p>
          <a:endParaRPr lang="ru-RU"/>
        </a:p>
      </dgm:t>
    </dgm:pt>
    <dgm:pt modelId="{C351085B-78DC-440A-A0E5-8564C25DD081}" type="sibTrans" cxnId="{FAD84274-C99B-49AD-B63D-3ACA5661903C}">
      <dgm:prSet/>
      <dgm:spPr/>
      <dgm:t>
        <a:bodyPr/>
        <a:lstStyle/>
        <a:p>
          <a:endParaRPr lang="ru-RU"/>
        </a:p>
      </dgm:t>
    </dgm:pt>
    <dgm:pt modelId="{F27CA5BE-69F4-45C4-BDC0-9078EF1F511D}">
      <dgm:prSet phldrT="[Текст]" custT="1"/>
      <dgm:spPr/>
      <dgm:t>
        <a:bodyPr/>
        <a:lstStyle/>
        <a:p>
          <a:r>
            <a:rPr lang="ru-RU" sz="1800" b="1" dirty="0" smtClean="0"/>
            <a:t>- Успешно усваивать правила письма;</a:t>
          </a:r>
          <a:endParaRPr lang="ru-RU" sz="1800" b="1" dirty="0"/>
        </a:p>
      </dgm:t>
    </dgm:pt>
    <dgm:pt modelId="{60806F7B-061A-4D4D-9FA6-9080052A8E82}" type="parTrans" cxnId="{E564F4FB-5035-4345-A37C-A3D35BF73F4E}">
      <dgm:prSet/>
      <dgm:spPr/>
      <dgm:t>
        <a:bodyPr/>
        <a:lstStyle/>
        <a:p>
          <a:endParaRPr lang="ru-RU"/>
        </a:p>
      </dgm:t>
    </dgm:pt>
    <dgm:pt modelId="{65B1D5EF-B8FE-4E84-99B3-C30BB6FE6031}" type="sibTrans" cxnId="{E564F4FB-5035-4345-A37C-A3D35BF73F4E}">
      <dgm:prSet/>
      <dgm:spPr/>
      <dgm:t>
        <a:bodyPr/>
        <a:lstStyle/>
        <a:p>
          <a:endParaRPr lang="ru-RU"/>
        </a:p>
      </dgm:t>
    </dgm:pt>
    <dgm:pt modelId="{9653FFC7-F2E6-4E67-B838-A8117339E8D0}">
      <dgm:prSet phldrT="[Текст]" custT="1"/>
      <dgm:spPr/>
      <dgm:t>
        <a:bodyPr/>
        <a:lstStyle/>
        <a:p>
          <a:r>
            <a:rPr lang="ru-RU" sz="1800" b="1" dirty="0"/>
            <a:t>- Развивать связную речь (пересказ, рассказ по сюжетной картинке, рассказ-описание по пейзажной картинке, рассказ-описание предметов)</a:t>
          </a:r>
        </a:p>
      </dgm:t>
    </dgm:pt>
    <dgm:pt modelId="{AA05EA34-5B78-418D-BD44-D82423B224AC}" type="parTrans" cxnId="{B8BE7247-4389-4A9A-A613-21D8E6DC3874}">
      <dgm:prSet/>
      <dgm:spPr/>
      <dgm:t>
        <a:bodyPr/>
        <a:lstStyle/>
        <a:p>
          <a:endParaRPr lang="ru-RU"/>
        </a:p>
      </dgm:t>
    </dgm:pt>
    <dgm:pt modelId="{F7C0E522-2214-4D66-A2BA-B187A9437468}" type="sibTrans" cxnId="{B8BE7247-4389-4A9A-A613-21D8E6DC3874}">
      <dgm:prSet/>
      <dgm:spPr/>
      <dgm:t>
        <a:bodyPr/>
        <a:lstStyle/>
        <a:p>
          <a:endParaRPr lang="ru-RU"/>
        </a:p>
      </dgm:t>
    </dgm:pt>
    <dgm:pt modelId="{2EC5EF4B-8E12-4EF1-BC13-18FF489E490F}" type="pres">
      <dgm:prSet presAssocID="{ACA3DC1D-165E-44E4-89A5-A681927114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262E0D-F7C2-47F4-9DEE-C874CF5053BF}" type="pres">
      <dgm:prSet presAssocID="{819F4BDA-286E-4781-9494-8F192528371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6B8EE-1F8F-47B6-A708-4DE053923B05}" type="pres">
      <dgm:prSet presAssocID="{C351085B-78DC-440A-A0E5-8564C25DD081}" presName="spacer" presStyleCnt="0"/>
      <dgm:spPr/>
    </dgm:pt>
    <dgm:pt modelId="{A55F19F9-B94D-43EE-AB23-4D8C25210914}" type="pres">
      <dgm:prSet presAssocID="{0A853C4F-3220-45C4-A3C4-FEC87F1CEB7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C95BF-6F49-423A-A023-DEC0D8916D97}" type="pres">
      <dgm:prSet presAssocID="{4391EF2B-EC98-4345-9D1A-502584F3B9A5}" presName="spacer" presStyleCnt="0"/>
      <dgm:spPr/>
    </dgm:pt>
    <dgm:pt modelId="{B122EE92-7DCA-4C54-BD60-B6C34B0AC306}" type="pres">
      <dgm:prSet presAssocID="{42ACE54E-C8C5-46F9-BDA8-B02AB824F55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B8125-AB7F-4D48-B8F7-708D5A778487}" type="pres">
      <dgm:prSet presAssocID="{DF9EEF80-7ABF-4418-A68C-376600678DA5}" presName="spacer" presStyleCnt="0"/>
      <dgm:spPr/>
    </dgm:pt>
    <dgm:pt modelId="{3893EFCC-3FF1-4E16-AEE1-7DBA9AD3202D}" type="pres">
      <dgm:prSet presAssocID="{F27CA5BE-69F4-45C4-BDC0-9078EF1F511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07024-2523-4840-9745-861963FED8BE}" type="pres">
      <dgm:prSet presAssocID="{65B1D5EF-B8FE-4E84-99B3-C30BB6FE6031}" presName="spacer" presStyleCnt="0"/>
      <dgm:spPr/>
    </dgm:pt>
    <dgm:pt modelId="{472D41FD-0848-4C33-932B-1BA02AD451C9}" type="pres">
      <dgm:prSet presAssocID="{9653FFC7-F2E6-4E67-B838-A8117339E8D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0D566F-8E04-43B2-B8F3-4E9722E41620}" srcId="{ACA3DC1D-165E-44E4-89A5-A68192711467}" destId="{42ACE54E-C8C5-46F9-BDA8-B02AB824F552}" srcOrd="2" destOrd="0" parTransId="{6301D1B4-CD19-433B-83E6-A54997FE42CB}" sibTransId="{DF9EEF80-7ABF-4418-A68C-376600678DA5}"/>
    <dgm:cxn modelId="{65409D46-501D-4B74-997A-02DF0DA89B51}" type="presOf" srcId="{ACA3DC1D-165E-44E4-89A5-A68192711467}" destId="{2EC5EF4B-8E12-4EF1-BC13-18FF489E490F}" srcOrd="0" destOrd="0" presId="urn:microsoft.com/office/officeart/2005/8/layout/vList2"/>
    <dgm:cxn modelId="{B628FD17-ADD1-4213-9AEE-3EB622ACB60C}" type="presOf" srcId="{F27CA5BE-69F4-45C4-BDC0-9078EF1F511D}" destId="{3893EFCC-3FF1-4E16-AEE1-7DBA9AD3202D}" srcOrd="0" destOrd="0" presId="urn:microsoft.com/office/officeart/2005/8/layout/vList2"/>
    <dgm:cxn modelId="{B8BE7247-4389-4A9A-A613-21D8E6DC3874}" srcId="{ACA3DC1D-165E-44E4-89A5-A68192711467}" destId="{9653FFC7-F2E6-4E67-B838-A8117339E8D0}" srcOrd="4" destOrd="0" parTransId="{AA05EA34-5B78-418D-BD44-D82423B224AC}" sibTransId="{F7C0E522-2214-4D66-A2BA-B187A9437468}"/>
    <dgm:cxn modelId="{63D532DC-CE6A-4F84-ABE0-A471EF3432BF}" type="presOf" srcId="{42ACE54E-C8C5-46F9-BDA8-B02AB824F552}" destId="{B122EE92-7DCA-4C54-BD60-B6C34B0AC306}" srcOrd="0" destOrd="0" presId="urn:microsoft.com/office/officeart/2005/8/layout/vList2"/>
    <dgm:cxn modelId="{FAD84274-C99B-49AD-B63D-3ACA5661903C}" srcId="{ACA3DC1D-165E-44E4-89A5-A68192711467}" destId="{819F4BDA-286E-4781-9494-8F1925283711}" srcOrd="0" destOrd="0" parTransId="{124E056D-681E-48EA-9374-E01B4A8D1825}" sibTransId="{C351085B-78DC-440A-A0E5-8564C25DD081}"/>
    <dgm:cxn modelId="{136FD3C1-27A2-4207-B546-EF4F7C781200}" type="presOf" srcId="{819F4BDA-286E-4781-9494-8F1925283711}" destId="{2B262E0D-F7C2-47F4-9DEE-C874CF5053BF}" srcOrd="0" destOrd="0" presId="urn:microsoft.com/office/officeart/2005/8/layout/vList2"/>
    <dgm:cxn modelId="{4297998D-8679-452C-9457-3F7DFD4F16DA}" type="presOf" srcId="{9653FFC7-F2E6-4E67-B838-A8117339E8D0}" destId="{472D41FD-0848-4C33-932B-1BA02AD451C9}" srcOrd="0" destOrd="0" presId="urn:microsoft.com/office/officeart/2005/8/layout/vList2"/>
    <dgm:cxn modelId="{E564F4FB-5035-4345-A37C-A3D35BF73F4E}" srcId="{ACA3DC1D-165E-44E4-89A5-A68192711467}" destId="{F27CA5BE-69F4-45C4-BDC0-9078EF1F511D}" srcOrd="3" destOrd="0" parTransId="{60806F7B-061A-4D4D-9FA6-9080052A8E82}" sibTransId="{65B1D5EF-B8FE-4E84-99B3-C30BB6FE6031}"/>
    <dgm:cxn modelId="{8D8A0C3D-CBDC-4160-8453-8E2BAD9AE85A}" srcId="{ACA3DC1D-165E-44E4-89A5-A68192711467}" destId="{0A853C4F-3220-45C4-A3C4-FEC87F1CEB72}" srcOrd="1" destOrd="0" parTransId="{1AFCB3D6-D1DB-455B-A85C-F424F0E3012B}" sibTransId="{4391EF2B-EC98-4345-9D1A-502584F3B9A5}"/>
    <dgm:cxn modelId="{037FD093-6F61-4D20-A8E4-AF46AE3C02ED}" type="presOf" srcId="{0A853C4F-3220-45C4-A3C4-FEC87F1CEB72}" destId="{A55F19F9-B94D-43EE-AB23-4D8C25210914}" srcOrd="0" destOrd="0" presId="urn:microsoft.com/office/officeart/2005/8/layout/vList2"/>
    <dgm:cxn modelId="{24FD880A-9269-416D-A288-E4234C620CDE}" type="presParOf" srcId="{2EC5EF4B-8E12-4EF1-BC13-18FF489E490F}" destId="{2B262E0D-F7C2-47F4-9DEE-C874CF5053BF}" srcOrd="0" destOrd="0" presId="urn:microsoft.com/office/officeart/2005/8/layout/vList2"/>
    <dgm:cxn modelId="{C34399ED-C667-4EF6-B54C-2C40DCD45460}" type="presParOf" srcId="{2EC5EF4B-8E12-4EF1-BC13-18FF489E490F}" destId="{0566B8EE-1F8F-47B6-A708-4DE053923B05}" srcOrd="1" destOrd="0" presId="urn:microsoft.com/office/officeart/2005/8/layout/vList2"/>
    <dgm:cxn modelId="{51A8AD89-DA7E-4AF5-A7F4-A7ABA2A5F791}" type="presParOf" srcId="{2EC5EF4B-8E12-4EF1-BC13-18FF489E490F}" destId="{A55F19F9-B94D-43EE-AB23-4D8C25210914}" srcOrd="2" destOrd="0" presId="urn:microsoft.com/office/officeart/2005/8/layout/vList2"/>
    <dgm:cxn modelId="{D20A6D4B-6706-42C9-9298-30E7F3AC58CC}" type="presParOf" srcId="{2EC5EF4B-8E12-4EF1-BC13-18FF489E490F}" destId="{544C95BF-6F49-423A-A023-DEC0D8916D97}" srcOrd="3" destOrd="0" presId="urn:microsoft.com/office/officeart/2005/8/layout/vList2"/>
    <dgm:cxn modelId="{C7A85DDA-DD02-4DBD-A8D6-BDD29A292159}" type="presParOf" srcId="{2EC5EF4B-8E12-4EF1-BC13-18FF489E490F}" destId="{B122EE92-7DCA-4C54-BD60-B6C34B0AC306}" srcOrd="4" destOrd="0" presId="urn:microsoft.com/office/officeart/2005/8/layout/vList2"/>
    <dgm:cxn modelId="{25455C35-B439-4DD5-A85C-121AC6B56EC4}" type="presParOf" srcId="{2EC5EF4B-8E12-4EF1-BC13-18FF489E490F}" destId="{090B8125-AB7F-4D48-B8F7-708D5A778487}" srcOrd="5" destOrd="0" presId="urn:microsoft.com/office/officeart/2005/8/layout/vList2"/>
    <dgm:cxn modelId="{A6F96A95-0A0E-4F9F-BB8D-4A7FB5AF28CB}" type="presParOf" srcId="{2EC5EF4B-8E12-4EF1-BC13-18FF489E490F}" destId="{3893EFCC-3FF1-4E16-AEE1-7DBA9AD3202D}" srcOrd="6" destOrd="0" presId="urn:microsoft.com/office/officeart/2005/8/layout/vList2"/>
    <dgm:cxn modelId="{043F60C1-2D23-4917-A5FD-23BBC8AA7836}" type="presParOf" srcId="{2EC5EF4B-8E12-4EF1-BC13-18FF489E490F}" destId="{86607024-2523-4840-9745-861963FED8BE}" srcOrd="7" destOrd="0" presId="urn:microsoft.com/office/officeart/2005/8/layout/vList2"/>
    <dgm:cxn modelId="{BD23E910-E6D9-4632-AFD3-8D5526DBCA4D}" type="presParOf" srcId="{2EC5EF4B-8E12-4EF1-BC13-18FF489E490F}" destId="{472D41FD-0848-4C33-932B-1BA02AD451C9}" srcOrd="8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esentations\для презентаций\Swirl\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906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resentations\для презентаций\Swirl\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resentations\для презентаций\Swirl\0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374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Presentations\для презентаций\Swirl\04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resentations\для презентаций\Swirl\05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71729" cy="6906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Presentations\для презентаций\Swirl\07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43999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Presentations\для презентаций\Swirl\08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496" y="-31471"/>
            <a:ext cx="9306885" cy="702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Presentations\для презентаций\Swirl\06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49755" cy="68897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291D39-0DD8-4A71-ADDF-AA929ADBA9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7344816" cy="2160239"/>
          </a:xfrm>
        </p:spPr>
        <p:txBody>
          <a:bodyPr/>
          <a:lstStyle>
            <a:lvl1pPr>
              <a:defRPr b="1" i="1">
                <a:solidFill>
                  <a:srgbClr val="30124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EE473DE3-687C-478F-9F17-E8B449DD6F96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7215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1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7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9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37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 nodePh="1">
                                  <p:stCondLst>
                                    <p:cond delay="650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9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0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14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14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16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6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6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4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4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1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5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3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9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8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2" grpId="0"/>
      <p:bldP spid="2" grpId="1"/>
      <p:bldP spid="15" grpId="0"/>
      <p:bldP spid="15" grpId="1"/>
      <p:bldP spid="16" grpId="0"/>
      <p:bldP spid="16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464658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366978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Picture 2" descr="D:\Presentations\для презентаций\Swirl\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9063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Presentations\для презентаций\Swirl\0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:\Presentations\для презентаций\Swirl\0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374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Presentations\для презентаций\Swirl\04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D:\Presentations\для презентаций\Swirl\05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71729" cy="6906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D:\Presentations\для презентаций\Swirl\07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43999" cy="6906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D:\Presentations\для презентаций\Swirl\08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496" y="-31471"/>
            <a:ext cx="9306885" cy="702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D:\Presentations\для презентаций\Swirl\06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" y="0"/>
            <a:ext cx="9149755" cy="68897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3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6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6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1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6277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78995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167574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793432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452716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567442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418111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176756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для презентаций\Swirl\0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86" y="-1"/>
            <a:ext cx="9161986" cy="69199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resentations\для презентаций\Swirl\0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6" cy="4419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052" name="Picture 4" descr="D:\Presentations\для презентаций\Swirl\04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30647"/>
            <a:ext cx="4096587" cy="3094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Presentations\для презентаций\Swirl\05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2516721"/>
            <a:ext cx="5851525" cy="4419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126" y="6580306"/>
            <a:ext cx="1475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ProPowerPoint.ru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771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0" presetClass="exit" presetSubtype="0" fill="hold" nodeType="with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41155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41155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41155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1155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41155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41155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473DE3-687C-478F-9F17-E8B449DD6F96}" type="datetimeFigureOut">
              <a:rPr lang="ru-RU" smtClean="0"/>
              <a:pPr/>
              <a:t>12.02.2023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291D39-0DD8-4A71-ADDF-AA929ADBA9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/>
      <p:bldP spid="10" grpId="0"/>
      <p:bldP spid="10" grpId="1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066800"/>
            <a:ext cx="7620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Наглядное моделирование как способ развития связной речи у младших школьников на уроках литературного чтения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 МКОУ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Косоржанкая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имени Героя Советского Союза Н. 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Кононенкова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»: Рыжкова О. Ю.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Символические изображения</a:t>
            </a:r>
            <a:b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Силуэты и контуры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0045805_O3E6f2WJd_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3820" y="1554163"/>
            <a:ext cx="3428759" cy="452596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</a:pPr>
            <a:r>
              <a:rPr lang="ru-RU" sz="4000" b="1" dirty="0">
                <a:solidFill>
                  <a:srgbClr val="2E2E2E"/>
                </a:solidFill>
                <a:latin typeface="Times New Roman"/>
                <a:cs typeface="Times New Roman"/>
              </a:rPr>
              <a:t>Игра </a:t>
            </a:r>
            <a:br>
              <a:rPr lang="ru-RU" sz="4000" b="1" dirty="0">
                <a:solidFill>
                  <a:srgbClr val="2E2E2E"/>
                </a:solidFill>
                <a:latin typeface="Times New Roman"/>
                <a:cs typeface="Times New Roman"/>
              </a:rPr>
            </a:br>
            <a:r>
              <a:rPr lang="ru-RU" sz="4000" b="1" dirty="0">
                <a:solidFill>
                  <a:srgbClr val="2E2E2E"/>
                </a:solidFill>
                <a:latin typeface="Times New Roman"/>
                <a:cs typeface="Times New Roman"/>
              </a:rPr>
              <a:t>«Ещё и ещё больше (меньше)»</a:t>
            </a:r>
            <a:br>
              <a:rPr lang="ru-RU" sz="4000" b="1" dirty="0">
                <a:solidFill>
                  <a:srgbClr val="2E2E2E"/>
                </a:solidFill>
                <a:latin typeface="Times New Roman"/>
                <a:cs typeface="Times New Roman"/>
              </a:rPr>
            </a:br>
            <a:r>
              <a:rPr lang="ru-RU" sz="2800" b="1" dirty="0">
                <a:solidFill>
                  <a:srgbClr val="2E2E2E"/>
                </a:solidFill>
                <a:latin typeface="Times New Roman"/>
                <a:cs typeface="Times New Roman"/>
              </a:rPr>
              <a:t/>
            </a:r>
            <a:br>
              <a:rPr lang="ru-RU" sz="2800" b="1" dirty="0">
                <a:solidFill>
                  <a:srgbClr val="2E2E2E"/>
                </a:solidFill>
                <a:latin typeface="Times New Roman"/>
                <a:cs typeface="Times New Roman"/>
              </a:rPr>
            </a:br>
            <a:r>
              <a:rPr lang="ru-RU" sz="2800" b="1" dirty="0">
                <a:solidFill>
                  <a:srgbClr val="2E2E2E"/>
                </a:solidFill>
                <a:latin typeface="Times New Roman"/>
                <a:cs typeface="Times New Roman"/>
              </a:rPr>
              <a:t>Цель</a:t>
            </a:r>
            <a:r>
              <a:rPr lang="ru-RU" sz="2800" dirty="0">
                <a:solidFill>
                  <a:srgbClr val="2E2E2E"/>
                </a:solidFill>
                <a:latin typeface="Times New Roman"/>
                <a:cs typeface="Times New Roman"/>
              </a:rPr>
              <a:t>: образование сравнительной степени прилагательных. </a:t>
            </a:r>
            <a:br>
              <a:rPr lang="ru-RU" sz="2800" dirty="0">
                <a:solidFill>
                  <a:srgbClr val="2E2E2E"/>
                </a:solidFill>
                <a:latin typeface="Times New Roman"/>
                <a:cs typeface="Times New Roman"/>
              </a:rPr>
            </a:br>
            <a:r>
              <a:rPr lang="ru-RU" sz="2800" b="1" dirty="0">
                <a:solidFill>
                  <a:srgbClr val="2E2E2E"/>
                </a:solidFill>
                <a:latin typeface="Times New Roman"/>
                <a:cs typeface="Times New Roman"/>
              </a:rPr>
              <a:t>Речевой материал</a:t>
            </a:r>
            <a:r>
              <a:rPr lang="ru-RU" sz="2800" dirty="0">
                <a:solidFill>
                  <a:srgbClr val="2E2E2E"/>
                </a:solidFill>
                <a:latin typeface="Times New Roman"/>
                <a:cs typeface="Times New Roman"/>
              </a:rPr>
              <a:t>: у  меня маленький стульчик,  у меня стул больше, а у меня самый большой стул.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05332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685800" y="2971800"/>
            <a:ext cx="1447800" cy="1524000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133600" y="3581400"/>
            <a:ext cx="6858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819400" y="2349305"/>
            <a:ext cx="2133600" cy="2146495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205046" y="3635326"/>
            <a:ext cx="6858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715000" y="1691347"/>
            <a:ext cx="2895600" cy="2829071"/>
          </a:xfrm>
          <a:prstGeom prst="triangl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6829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azumniki.ru/images/articles/razvitie_rechi/rech1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4" y="1600200"/>
            <a:ext cx="9144001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1965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по сюжетной картинке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post-278176-13756262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01734" y="1554163"/>
            <a:ext cx="4892932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Отгадывание загадок по модели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1334819559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1447800"/>
            <a:ext cx="4703915" cy="50375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Изображения предметов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Татьяна\Desktop\A9Zb5ynfOZ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85219" y="1554163"/>
            <a:ext cx="4525962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Татьяна\Desktop\1319043206_8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3438"/>
          <a:stretch>
            <a:fillRect/>
          </a:stretch>
        </p:blipFill>
        <p:spPr bwMode="auto">
          <a:xfrm>
            <a:off x="2438400" y="1295400"/>
            <a:ext cx="4018363" cy="493776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686800" cy="838200"/>
          </a:xfrm>
        </p:spPr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65629468_presents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143000"/>
            <a:ext cx="4096512" cy="512064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Сенсорно-графические схемы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0936432fd46b55e9000394642d878835.jp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51247" y="1554163"/>
            <a:ext cx="3193906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2880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обучить другого,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требуется больше ума,</a:t>
            </a:r>
            <a:endParaRPr lang="ru-RU" sz="11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чтобы научиться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самому».            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                      Мишель де Монтень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(французский писатель и философ)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Опорные схемы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описательные схемы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95400"/>
            <a:ext cx="6217920" cy="466344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Карточки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1335264075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50646" b="51393"/>
          <a:stretch>
            <a:fillRect/>
          </a:stretch>
        </p:blipFill>
        <p:spPr bwMode="auto">
          <a:xfrm>
            <a:off x="1447800" y="1752600"/>
            <a:ext cx="6049412" cy="420624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Карточки-символы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330026694634_01-aug.-11-22.38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621776" y="1554163"/>
            <a:ext cx="2052847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Постепенно овладевая всеми видами связного высказывания с помощью моделирования, дети учатся планировать свою речь.</a:t>
            </a:r>
            <a:endParaRPr lang="ru-RU" dirty="0"/>
          </a:p>
        </p:txBody>
      </p:sp>
      <p:pic>
        <p:nvPicPr>
          <p:cNvPr id="6" name="Рисунок 5" descr="http://images.myshared.ru/472229/slide_5.jpg"/>
          <p:cNvPicPr/>
          <p:nvPr/>
        </p:nvPicPr>
        <p:blipFill>
          <a:blip r:embed="rId2"/>
          <a:srcRect l="30524" t="54302" r="30066" b="5354"/>
          <a:stretch>
            <a:fillRect/>
          </a:stretch>
        </p:blipFill>
        <p:spPr bwMode="auto">
          <a:xfrm>
            <a:off x="6096000" y="4572000"/>
            <a:ext cx="26193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младшего школьного возраста отмечаются трудности воспроизведения развернутых высказываний и их языкового оформления.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пересказа и рассказа таких детей бывают характерны: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нарушение связности и последовательности изложения текста;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смысловые пропуски в нем;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выраженная «немотивированная» ситуативность и фрагментарность речи;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низкий уровень построения фразы;</a:t>
            </a:r>
          </a:p>
          <a:p>
            <a:pPr algn="just">
              <a:buNone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1447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наглядное моделирование?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Наглядное моделирование -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воспроизведение существенных свойств изучаемого объекта, создание его заместителя и работа с ним.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Задачи наглядного моделирования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04757997"/>
              </p:ext>
            </p:extLst>
          </p:nvPr>
        </p:nvGraphicFramePr>
        <p:xfrm>
          <a:off x="228600" y="1219200"/>
          <a:ext cx="8686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45609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262E0D-F7C2-47F4-9DEE-C874CF505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B262E0D-F7C2-47F4-9DEE-C874CF505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B262E0D-F7C2-47F4-9DEE-C874CF505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5F19F9-B94D-43EE-AB23-4D8C25210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55F19F9-B94D-43EE-AB23-4D8C25210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55F19F9-B94D-43EE-AB23-4D8C252109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22EE92-7DCA-4C54-BD60-B6C34B0AC3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122EE92-7DCA-4C54-BD60-B6C34B0AC3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B122EE92-7DCA-4C54-BD60-B6C34B0AC3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93EFCC-3FF1-4E16-AEE1-7DBA9AD32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893EFCC-3FF1-4E16-AEE1-7DBA9AD32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893EFCC-3FF1-4E16-AEE1-7DBA9AD32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2D41FD-0848-4C33-932B-1BA02AD45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72D41FD-0848-4C33-932B-1BA02AD45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72D41FD-0848-4C33-932B-1BA02AD451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ребенок- младший школьник очень пластичен и легко обучаем, но для детей  характерна быстрая утомляемость и потеря интереса к занятию. Использование наглядного моделирования вызывает интерес и помогает решить эту проблему;</a:t>
            </a:r>
          </a:p>
          <a:p>
            <a:pPr lvl="0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использование символической аналогии облегчает и ускоряет процесс запоминания и усвоения материала, формирует приемы работы с памятью. Ведь одно из правил укрепления памяти гласит: “Когда учишь – записывай, рисуй схемы, диаграммы, черти графики”;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применяя графическую аналогию, мы учим детей видеть главное, систематизировать полученные знания.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865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наглядного моделирования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Составление рассказов по картине и серии картин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Описательный рассказ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Творческий рассказ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74442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 по сюжетной картинке;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отгадывание загадок по модели;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изображения предметов;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символические изображения предметов (условные обозначения, силуэты, контуры);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сенсорно-графические схемы;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опорные схемы;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карточки;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карточки — символы;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картинно-графический план.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>
            <p:ph idx="1"/>
          </p:nvPr>
        </p:nvGraphicFramePr>
        <p:xfrm>
          <a:off x="228600" y="1219200"/>
          <a:ext cx="6511925" cy="4121150"/>
        </p:xfrm>
        <a:graphic>
          <a:graphicData uri="http://schemas.openxmlformats.org/presentationml/2006/ole">
            <p:oleObj spid="_x0000_s16386" name="Документ" r:id="rId3" imgW="6512690" imgH="4120814" progId="Word.Document.12">
              <p:embed/>
            </p:oleObj>
          </a:graphicData>
        </a:graphic>
      </p:graphicFrame>
      <p:pic>
        <p:nvPicPr>
          <p:cNvPr id="4" name="Рисунок 3" descr="http://files.1september.ru/festival/articles/314076/img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724400"/>
            <a:ext cx="40767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Sirenev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Sirenevy</Template>
  <TotalTime>264</TotalTime>
  <Words>268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Sirenevy</vt:lpstr>
      <vt:lpstr>Трек</vt:lpstr>
      <vt:lpstr>Документ</vt:lpstr>
      <vt:lpstr>Слайд 1</vt:lpstr>
      <vt:lpstr>Слайд 2</vt:lpstr>
      <vt:lpstr>Слайд 3</vt:lpstr>
      <vt:lpstr> Что такое наглядное моделирование? </vt:lpstr>
      <vt:lpstr>Задачи наглядного моделирования</vt:lpstr>
      <vt:lpstr>Слайд 6</vt:lpstr>
      <vt:lpstr>Метод наглядного моделирования </vt:lpstr>
      <vt:lpstr>Модели</vt:lpstr>
      <vt:lpstr>Геометрические фигуры</vt:lpstr>
      <vt:lpstr>Символические изображения Силуэты и контуры</vt:lpstr>
      <vt:lpstr>Игра  «Ещё и ещё больше (меньше)»  Цель: образование сравнительной степени прилагательных.  Речевой материал: у  меня маленький стульчик,  у меня стул больше, а у меня самый большой стул. </vt:lpstr>
      <vt:lpstr>Слайд 12</vt:lpstr>
      <vt:lpstr>Слайд 13</vt:lpstr>
      <vt:lpstr>Рассказ по сюжетной картинке</vt:lpstr>
      <vt:lpstr>Отгадывание загадок по модели</vt:lpstr>
      <vt:lpstr>Изображения предметов</vt:lpstr>
      <vt:lpstr>Условные обозначения</vt:lpstr>
      <vt:lpstr>Мнемотаблицы</vt:lpstr>
      <vt:lpstr>Сенсорно-графические схемы</vt:lpstr>
      <vt:lpstr>Опорные схемы</vt:lpstr>
      <vt:lpstr>Карточки</vt:lpstr>
      <vt:lpstr>Карточки-символы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наглядного моделирования в развитии связной речи у детей с ОНР</dc:title>
  <dc:creator>Akki</dc:creator>
  <dc:description>http://propowerpoint.ru - Бесплатные шаблоны для презентаций. Полезные советы и уроки  PowerPoint .</dc:description>
  <cp:lastModifiedBy>111</cp:lastModifiedBy>
  <cp:revision>29</cp:revision>
  <dcterms:created xsi:type="dcterms:W3CDTF">2015-05-13T05:35:57Z</dcterms:created>
  <dcterms:modified xsi:type="dcterms:W3CDTF">2023-02-12T09:57:37Z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1540548</vt:lpwstr>
  </property>
  <property fmtid="{D5CDD505-2E9C-101B-9397-08002B2CF9AE}" pid="3" name="NXPowerLiteSettings">
    <vt:lpwstr>F8000400038000</vt:lpwstr>
  </property>
  <property fmtid="{D5CDD505-2E9C-101B-9397-08002B2CF9AE}" pid="4" name="NXPowerLiteVersion">
    <vt:lpwstr>D4.3.1</vt:lpwstr>
  </property>
</Properties>
</file>