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816" r:id="rId1"/>
  </p:sldMasterIdLst>
  <p:notesMasterIdLst>
    <p:notesMasterId r:id="rId2"/>
  </p:notesMasterIdLst>
  <p:sldIdLst>
    <p:sldId id="256" r:id="rId3"/>
    <p:sldId id="257" r:id="rId4"/>
    <p:sldId id="286" r:id="rId5"/>
    <p:sldId id="258" r:id="rId6"/>
    <p:sldId id="287" r:id="rId7"/>
    <p:sldId id="259" r:id="rId8"/>
    <p:sldId id="260" r:id="rId9"/>
    <p:sldId id="261" r:id="rId10"/>
    <p:sldId id="273" r:id="rId11"/>
    <p:sldId id="274" r:id="rId12"/>
    <p:sldId id="277" r:id="rId13"/>
    <p:sldId id="278" r:id="rId14"/>
    <p:sldId id="283" r:id="rId15"/>
    <p:sldId id="284" r:id="rId16"/>
    <p:sldId id="295" r:id="rId17"/>
    <p:sldId id="271" r:id="rId18"/>
    <p:sldId id="293" r:id="rId19"/>
    <p:sldId id="267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Arial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Arial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Arial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Arial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Arial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Arial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Arial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Arial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CC0099"/>
    <a:srgbClr val="33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AE08BC4D-E129-42D6-8203-9E2EF1070386}" type="datetimeFigureOut">
              <a:rPr lang="ru-RU"/>
              <a:pPr>
                <a:defRPr/>
              </a:pPr>
              <a:t>03.01.2022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C42A80B2-AA79-43D7-BE3D-72997D16C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51539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/>
          </a:lstStyle>
          <a:p>
            <a:pPr/>
            <a:fld id="{3838C9C9-4E1D-4EFD-9DC7-5F003ECD18DB}" type="slidenum">
              <a:rPr lang="ru-RU" smtClean="0">
                <a:ea typeface="Arial"/>
              </a:rPr>
              <a:pPr/>
              <a:t>11</a:t>
            </a:fld>
            <a:endParaRPr lang="ru-RU" smtClean="0">
              <a:ea typeface="Arial"/>
            </a:endParaRPr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00EE214E-BCCB-4092-B0AD-072E2CF0F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A854AEC0-0A18-4F05-9A01-D7D35711E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4EF0937C-D4FC-4474-9029-83C9EACF8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/>
          </a:lstStyle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FFE1C026-6110-4E47-82F4-131902545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22" r:id="rId2"/>
    <p:sldLayoutId id="2147483823" r:id="rId3"/>
  </p:sldLayoutIdLst>
  <p:transition/>
  <p:timing/>
  <p:txStyles>
    <p:titleStyle>
      <a:defPPr/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defPPr/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Relationship Id="rId6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Relationship Id="rId6" Type="http://schemas.openxmlformats.org/officeDocument/2006/relationships/image" Target="../media/image16.jpeg" /><Relationship Id="rId7" Type="http://schemas.openxmlformats.org/officeDocument/2006/relationships/image" Target="../media/image17.jpeg" /><Relationship Id="rId8" Type="http://schemas.openxmlformats.org/officeDocument/2006/relationships/image" Target="../media/image18.jpeg" /><Relationship Id="rId9" Type="http://schemas.openxmlformats.org/officeDocument/2006/relationships/image" Target="../media/image1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Relationship Id="rId5" Type="http://schemas.openxmlformats.org/officeDocument/2006/relationships/image" Target="../media/image23.jpeg" /><Relationship Id="rId6" Type="http://schemas.openxmlformats.org/officeDocument/2006/relationships/image" Target="../media/image24.jpeg" /><Relationship Id="rId7" Type="http://schemas.openxmlformats.org/officeDocument/2006/relationships/image" Target="../media/image25.jpeg" /><Relationship Id="rId8" Type="http://schemas.openxmlformats.org/officeDocument/2006/relationships/image" Target="../media/image2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jpeg" /><Relationship Id="rId3" Type="http://schemas.openxmlformats.org/officeDocument/2006/relationships/image" Target="../media/image28.pn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31.jpeg" /><Relationship Id="rId4" Type="http://schemas.openxmlformats.org/officeDocument/2006/relationships/image" Target="../media/image11.jpeg" /><Relationship Id="rId5" Type="http://schemas.openxmlformats.org/officeDocument/2006/relationships/image" Target="../media/image32.jpeg" /><Relationship Id="rId6" Type="http://schemas.openxmlformats.org/officeDocument/2006/relationships/image" Target="../media/image33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Relationship Id="rId5" Type="http://schemas.openxmlformats.org/officeDocument/2006/relationships/image" Target="../media/image3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8.jpeg" /><Relationship Id="rId4" Type="http://schemas.openxmlformats.org/officeDocument/2006/relationships/image" Target="../media/image39.jpeg" /><Relationship Id="rId5" Type="http://schemas.openxmlformats.org/officeDocument/2006/relationships/image" Target="../media/image40.jpeg" /><Relationship Id="rId6" Type="http://schemas.openxmlformats.org/officeDocument/2006/relationships/image" Target="../media/image41.jpeg" /><Relationship Id="rId7" Type="http://schemas.openxmlformats.org/officeDocument/2006/relationships/image" Target="../media/image42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4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5.pn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25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1042988" y="1127125"/>
            <a:ext cx="8089900" cy="273921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>
            <a:defPPr/>
          </a:lstStyle>
          <a:p>
            <a:pPr algn="ctr"/>
            <a:r>
              <a:rPr lang="ru-RU" i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i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бюджетное </a:t>
            </a:r>
            <a:r>
              <a:rPr lang="ru-RU" i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дошкольное общеобразовательное</a:t>
            </a:r>
          </a:p>
          <a:p>
            <a:pPr algn="ctr"/>
            <a:r>
              <a:rPr lang="ru-RU" i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i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- детский </a:t>
            </a:r>
            <a:r>
              <a:rPr lang="ru-RU" i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i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20 « Снегурочка» г.Оха, Сахалинской обл.</a:t>
            </a:r>
            <a:endParaRPr lang="ru-RU" i="1">
              <a:solidFill>
                <a:srgbClr val="CC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smtClean="0">
                <a:solidFill>
                  <a:srgbClr val="0000FF"/>
                </a:solidFill>
                <a:latin typeface="Antiqua-Bold" pitchFamily="2" charset="0"/>
              </a:rPr>
              <a:t>ПРОЕКТ</a:t>
            </a:r>
            <a:r>
              <a:rPr lang="ru-RU" sz="4000" b="1" i="1">
                <a:solidFill>
                  <a:srgbClr val="0000FF"/>
                </a:solidFill>
                <a:latin typeface="Antiqua-Bold" pitchFamily="2" charset="0"/>
              </a:rPr>
              <a:t>: </a:t>
            </a:r>
          </a:p>
          <a:p>
            <a:pPr algn="ctr"/>
            <a:r>
              <a:rPr lang="ru-RU" sz="4000" b="1" i="1">
                <a:solidFill>
                  <a:srgbClr val="FF0000"/>
                </a:solidFill>
                <a:latin typeface="Antiqua-Bold" pitchFamily="2" charset="0"/>
              </a:rPr>
              <a:t>«Огород на окне»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286388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i="1" smtClean="0">
                <a:solidFill>
                  <a:srgbClr val="CC0099"/>
                </a:solidFill>
                <a:latin typeface="Times New Roman" pitchFamily="18" charset="0"/>
              </a:rPr>
              <a:t>Воспитатели</a:t>
            </a:r>
          </a:p>
          <a:p>
            <a:pPr algn="ctr"/>
            <a:r>
              <a:rPr lang="ru-RU" i="1" err="1" smtClean="0">
                <a:solidFill>
                  <a:srgbClr val="CC0099"/>
                </a:solidFill>
                <a:latin typeface="Times New Roman" pitchFamily="18" charset="0"/>
              </a:rPr>
              <a:t>Сидельцева Елена Геннадьевна</a:t>
            </a:r>
          </a:p>
          <a:p>
            <a:pPr algn="ctr"/>
            <a:r>
              <a:rPr lang="ru-RU" i="1" err="1" smtClean="0">
                <a:solidFill>
                  <a:srgbClr val="CC0099"/>
                </a:solidFill>
                <a:latin typeface="Times New Roman" pitchFamily="18" charset="0"/>
              </a:rPr>
              <a:t>Сницарь Анна Васильевна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730" y="-58383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9" name="Прямоугольник 8"/>
          <p:cNvSpPr/>
          <p:nvPr/>
        </p:nvSpPr>
        <p:spPr>
          <a:xfrm>
            <a:off x="428597" y="-45203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tiqua-Bold" pitchFamily="2" charset="0"/>
                <a:cs typeface="Times New Roman" pitchFamily="18" charset="0"/>
              </a:rPr>
              <a:t>Высадка семян</a:t>
            </a:r>
            <a:endParaRPr lang="ru-RU" sz="48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ntiqua-Bold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4929190" y="2571744"/>
            <a:ext cx="350046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/>
            <a:endParaRPr lang="ru-RU" b="1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F:\рабочий стол 2019\ОГОРОД\20200402_13045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620688"/>
            <a:ext cx="2664296" cy="20273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051720" y="2780929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Круглые горошины</a:t>
            </a:r>
          </a:p>
          <a:p>
            <a:pPr/>
            <a:r>
              <a:rPr lang="ru-RU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Были в землю брошены</a:t>
            </a:r>
          </a:p>
        </p:txBody>
      </p:sp>
      <p:pic>
        <p:nvPicPr>
          <p:cNvPr id="13" name="Рисунок 12" descr="F:\рабочий стол 2019\ОГОРОД\20200404_10463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83684" y="1511697"/>
            <a:ext cx="2591474" cy="2272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F:\рабочий стол 2019\ОГОРОД\20200405_090816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7844" y="4077072"/>
            <a:ext cx="2952328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Елена\Desktop\2020 сбор документов\Эксперименты фото\20210315_15542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Рисунок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219" name="Picture 2" descr="F:\фото к проекту\SAM_3096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16200000">
            <a:off x="558405" y="4473314"/>
            <a:ext cx="1799430" cy="2052636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9221" name="Прямоугольник 2"/>
          <p:cNvSpPr>
            <a:spLocks noChangeArrowheads="1"/>
          </p:cNvSpPr>
          <p:nvPr/>
        </p:nvSpPr>
        <p:spPr bwMode="auto">
          <a:xfrm>
            <a:off x="2484438" y="285728"/>
            <a:ext cx="57309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4000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Дидактические игры </a:t>
            </a:r>
          </a:p>
        </p:txBody>
      </p:sp>
      <p:pic>
        <p:nvPicPr>
          <p:cNvPr id="9222" name="Picture 6" descr="J:\НАШЕ ЛИЧНОЕ\ПРОЕКТ\МОЙ ПРОЕКТ 2014Г\дид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771800" y="4557290"/>
            <a:ext cx="2601282" cy="1842057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6" name="Рисунок 5" descr="C:\Users\Елена\Desktop\2020 сбор документов\ОГОРОД ФОТО и другое\IMG-20210322-WA0017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8" t="12463" r="7439" b="44109"/>
          <a:stretch>
            <a:fillRect/>
          </a:stretch>
        </p:blipFill>
        <p:spPr bwMode="auto">
          <a:xfrm>
            <a:off x="539552" y="1428736"/>
            <a:ext cx="2656840" cy="24631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Елена\Desktop\2020 сбор документов\СТАРШАЯ ГР, 2020-2021гг\IMG-20201130-WA0011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0" t="16654" b="35265"/>
          <a:stretch>
            <a:fillRect/>
          </a:stretch>
        </p:blipFill>
        <p:spPr bwMode="auto">
          <a:xfrm>
            <a:off x="3923928" y="1428736"/>
            <a:ext cx="2735580" cy="2604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Елена\Desktop\2020 сбор документов\СТАРШАЯ ГР, 2020-2021гг\20210129_093741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9" t="25753" r="24849"/>
          <a:stretch>
            <a:fillRect/>
          </a:stretch>
        </p:blipFill>
        <p:spPr bwMode="auto">
          <a:xfrm>
            <a:off x="7105581" y="993614"/>
            <a:ext cx="1567815" cy="3683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Объект 3" descr="C:\Users\Елена\Desktop\2020 сбор документов\СТАРШАЯ ГР, 2020-2021гг\20210129_093902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91" t="7985" r="-13840" b="21324"/>
          <a:stretch>
            <a:fillRect/>
          </a:stretch>
        </p:blipFill>
        <p:spPr bwMode="auto">
          <a:xfrm>
            <a:off x="5652120" y="4869160"/>
            <a:ext cx="1656184" cy="16847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0331" y="-3219"/>
            <a:ext cx="9144000" cy="677124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3" name="Picture 3" descr="F:\фото к проекту\SAM_31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7584" y="404664"/>
            <a:ext cx="1800200" cy="2610272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10246" name="Picture 6" descr="J:\НАШЕ ЛИЧНОЕ\ПРОЕКТ\МОЙ ПРОЕКТ 2014Г\100805619_large_w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717194" y="620689"/>
            <a:ext cx="2448270" cy="1468962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10247" name="Picture 7" descr="J:\НАШЕ ЛИЧНОЕ\ПРОЕКТ\МОЙ ПРОЕКТ 2014Г\0000405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627784" y="2348880"/>
            <a:ext cx="2016224" cy="1166987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6" name="Рисунок 5" descr="C:\Users\Елена\Desktop\20210512_130859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620688"/>
            <a:ext cx="2305050" cy="3072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Елена\Desktop\20210512_130849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82425" y="3284984"/>
            <a:ext cx="219075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Елена\Desktop\20210512_130911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1431" y="4005064"/>
            <a:ext cx="1952625" cy="260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07950" y="7938"/>
            <a:ext cx="925195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" name="Рисунок 3" descr="Sun.e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3044" y="548680"/>
            <a:ext cx="3857652" cy="3851557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48" y="357166"/>
            <a:ext cx="4606232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Землю грело солнышко,</a:t>
            </a:r>
          </a:p>
          <a:p>
            <a:pPr/>
            <a:r>
              <a:rPr lang="ru-RU" sz="3200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Прорастало зернышко.</a:t>
            </a:r>
          </a:p>
        </p:txBody>
      </p:sp>
      <p:pic>
        <p:nvPicPr>
          <p:cNvPr id="6" name="Рисунок 5" descr="горох 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082474" y="2132856"/>
            <a:ext cx="3641654" cy="321813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7" name="Рисунок 6" descr="C:\Users\Елена\Desktop\20210511_07205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4"/>
          <a:stretch>
            <a:fillRect/>
          </a:stretch>
        </p:blipFill>
        <p:spPr bwMode="auto">
          <a:xfrm>
            <a:off x="5724128" y="3433163"/>
            <a:ext cx="3024336" cy="3297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560" y="-30067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228600" y="304800"/>
            <a:ext cx="45720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Появился корешок,</a:t>
            </a:r>
          </a:p>
          <a:p>
            <a:pPr/>
            <a:r>
              <a:rPr lang="ru-RU" sz="3200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А потом и стебелек.</a:t>
            </a:r>
          </a:p>
        </p:txBody>
      </p:sp>
      <p:pic>
        <p:nvPicPr>
          <p:cNvPr id="17417" name="Picture 9" descr="http://www.xtec.cat/~mcatala6/legumbres/imagen/guisant1.gif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17987814">
            <a:off x="1643042" y="1285860"/>
            <a:ext cx="1143008" cy="2286001"/>
          </a:xfrm>
          <a:prstGeom prst="rect">
            <a:avLst/>
          </a:prstGeom>
          <a:noFill/>
        </p:spPr>
      </p:pic>
      <p:pic>
        <p:nvPicPr>
          <p:cNvPr id="9" name="Рисунок 8" descr="F:\рабочий стол 2019\ОГОРОД\20200404_10463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3356992"/>
            <a:ext cx="2591474" cy="2272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F:\рабочий стол 2019\ОГОРОД\20200414_06511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0" r="3148" b="24343"/>
          <a:stretch>
            <a:fillRect/>
          </a:stretch>
        </p:blipFill>
        <p:spPr bwMode="auto">
          <a:xfrm>
            <a:off x="5508104" y="2922699"/>
            <a:ext cx="3384376" cy="34392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Елена\Desktop\20210329_12325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1484783"/>
            <a:ext cx="1828490" cy="269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5169"/>
            <a:ext cx="9329213" cy="699691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Прямоугольник 5"/>
          <p:cNvSpPr/>
          <p:nvPr/>
        </p:nvSpPr>
        <p:spPr>
          <a:xfrm>
            <a:off x="1995013" y="0"/>
            <a:ext cx="48630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48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tiqua-Bold" pitchFamily="2" charset="0"/>
                <a:cs typeface="Times New Roman" pitchFamily="18" charset="0"/>
              </a:rPr>
              <a:t>Наблюдение</a:t>
            </a:r>
            <a:endParaRPr lang="ru-RU" sz="48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ntiqua-Bold" pitchFamily="2" charset="0"/>
              <a:cs typeface="Times New Roman" pitchFamily="18" charset="0"/>
            </a:endParaRPr>
          </a:p>
        </p:txBody>
      </p:sp>
      <p:pic>
        <p:nvPicPr>
          <p:cNvPr id="13319" name="Рисунок 1" descr="goroh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540568" y="4989454"/>
            <a:ext cx="2117362" cy="211736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C:\Users\Елена\Desktop\20210512_15184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6794" y="1504104"/>
            <a:ext cx="2909420" cy="3485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Елена\Desktop\20210512_151858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3068960"/>
            <a:ext cx="3304620" cy="4070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998514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1198585"/>
          </a:xfrm>
        </p:spPr>
        <p:txBody>
          <a:bodyPr rtlCol="0">
            <a:noAutofit/>
          </a:bodyPr>
          <a:lstStyle>
            <a:defPPr/>
          </a:lstStyle>
          <a:p>
            <a:pPr eaLnBrk="1" fontAlgn="auto" hangingPunct="1">
              <a:spcAft>
                <a:spcPct val="0"/>
              </a:spcAft>
              <a:defRPr/>
            </a:pPr>
            <a:r>
              <a:rPr lang="ru-RU" sz="1800" b="1" i="1" smtClean="0">
                <a:solidFill>
                  <a:srgbClr val="FF0000"/>
                </a:solidFill>
                <a:latin typeface="Antiqua-Bold" pitchFamily="2" charset="0"/>
              </a:rPr>
              <a:t>3 ЭТАП – заключительный. </a:t>
            </a:r>
            <a:br>
              <a:rPr lang="ru-RU" sz="1800" i="1" smtClean="0">
                <a:solidFill>
                  <a:srgbClr val="FF0000"/>
                </a:solidFill>
                <a:latin typeface="Antiqua-Bold" pitchFamily="2" charset="0"/>
              </a:rPr>
            </a:br>
            <a:r>
              <a:rPr lang="ru-RU" sz="1800" i="1" smtClean="0">
                <a:solidFill>
                  <a:srgbClr val="0000FF"/>
                </a:solidFill>
                <a:latin typeface="Antiqua-Bold" pitchFamily="2" charset="0"/>
              </a:rPr>
              <a:t>• Проанализировали и обобщили результаты, полученные в процессе исследовательской деятельности детей.</a:t>
            </a:r>
          </a:p>
        </p:txBody>
      </p:sp>
      <p:pic>
        <p:nvPicPr>
          <p:cNvPr id="5" name="Рисунок 4" descr="C:\Users\Елена\Desktop\2020 сбор документов\ОГОРОД ФОТО и другое\20210505_18023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8" t="15578" r="2727" b="33870"/>
          <a:stretch>
            <a:fillRect/>
          </a:stretch>
        </p:blipFill>
        <p:spPr bwMode="auto">
          <a:xfrm>
            <a:off x="179513" y="4005064"/>
            <a:ext cx="3528392" cy="2666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Елена\Desktop\2020 сбор документов\ОГОРОД ФОТО и другое\20210505_18031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96" b="17819"/>
          <a:stretch>
            <a:fillRect/>
          </a:stretch>
        </p:blipFill>
        <p:spPr bwMode="auto">
          <a:xfrm>
            <a:off x="3459480" y="1501845"/>
            <a:ext cx="1904608" cy="25032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F:\рабочий стол 2019\ОГОРОД\20200414_06511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0" r="3148" b="24343"/>
          <a:stretch>
            <a:fillRect/>
          </a:stretch>
        </p:blipFill>
        <p:spPr bwMode="auto">
          <a:xfrm>
            <a:off x="1011176" y="1484785"/>
            <a:ext cx="2480704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Users\Елена\Desktop\2020 сбор документов\ОГОРОД ФОТО и другое\20210603_09031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2426" y="3933056"/>
            <a:ext cx="2113789" cy="286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2020 сбор документов\ОГОРОД ФОТО и другое\20210601_17540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1556792"/>
            <a:ext cx="2031098" cy="304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" name="Овал 2"/>
          <p:cNvSpPr/>
          <p:nvPr/>
        </p:nvSpPr>
        <p:spPr>
          <a:xfrm>
            <a:off x="1643042" y="142852"/>
            <a:ext cx="6215106" cy="148590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4400" smtClean="0">
                <a:solidFill>
                  <a:srgbClr val="339933"/>
                </a:solidFill>
                <a:latin typeface="Antiqua-Bold" pitchFamily="2" charset="0"/>
              </a:rPr>
              <a:t>РЕЗУЛЬТАТ</a:t>
            </a:r>
            <a:endParaRPr lang="ru-RU" sz="4400">
              <a:solidFill>
                <a:srgbClr val="339933"/>
              </a:solidFill>
              <a:latin typeface="Antiqua-Bold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782537"/>
            <a:ext cx="80724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>
                <a:solidFill>
                  <a:srgbClr val="0000FF"/>
                </a:solidFill>
              </a:rPr>
              <a:t>-В ходе работы по проекту у детей сформировалось экологическое представление об овощных культурах ( перце) и зернобобовых культурах ( фасоль).</a:t>
            </a:r>
          </a:p>
          <a:p>
            <a:pPr/>
            <a:r>
              <a:rPr lang="ru-RU" smtClean="0">
                <a:solidFill>
                  <a:srgbClr val="0000FF"/>
                </a:solidFill>
              </a:rPr>
              <a:t>-Выращивая и ухаживая за растениями, ребята наблюдали за тем, какие из них растут быстрее, сравнивали форму и цвет листьев, определяли условия, необходимые для роста и развития растений.</a:t>
            </a:r>
          </a:p>
          <a:p>
            <a:pPr/>
            <a:r>
              <a:rPr lang="ru-RU" smtClean="0">
                <a:solidFill>
                  <a:srgbClr val="0000FF"/>
                </a:solidFill>
              </a:rPr>
              <a:t>-В ходе работы по проекту дети научились устанавливать последовательность стадий развития растений, связывая изменяющиеся их внешние признаки с определенным периодом развития.</a:t>
            </a:r>
          </a:p>
          <a:p>
            <a:pPr/>
            <a:r>
              <a:rPr lang="ru-RU" smtClean="0">
                <a:solidFill>
                  <a:srgbClr val="0000FF"/>
                </a:solidFill>
              </a:rPr>
              <a:t>-У детей сформировались знания о том, в каких условиях можно вырастить растение из семени.</a:t>
            </a:r>
          </a:p>
          <a:p>
            <a:pPr/>
            <a:r>
              <a:rPr lang="ru-RU" smtClean="0">
                <a:solidFill>
                  <a:srgbClr val="0000FF"/>
                </a:solidFill>
              </a:rPr>
              <a:t>-В результате практической и опытнической деятельности дети получили необходимые условия для роста растений.</a:t>
            </a:r>
          </a:p>
          <a:p>
            <a:pPr/>
            <a:r>
              <a:rPr lang="ru-RU" smtClean="0">
                <a:solidFill>
                  <a:srgbClr val="0000FF"/>
                </a:solidFill>
              </a:rPr>
              <a:t>-Дети увидели многообразие посевного материала.</a:t>
            </a:r>
          </a:p>
          <a:p>
            <a:pPr/>
            <a:r>
              <a:rPr lang="ru-RU" smtClean="0">
                <a:solidFill>
                  <a:srgbClr val="0000FF"/>
                </a:solidFill>
              </a:rPr>
              <a:t>-Дети более бережнее стали относиться к растительному миру.</a:t>
            </a:r>
          </a:p>
          <a:p>
            <a:pPr/>
            <a:endParaRPr lang="ru-RU"/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82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36" y="428604"/>
            <a:ext cx="6715172" cy="579756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defPPr/>
          </a:lstStyle>
          <a:p>
            <a:pPr eaLnBrk="1" hangingPunct="1"/>
            <a:r>
              <a:rPr lang="ru-RU" b="1" i="1" smtClean="0">
                <a:solidFill>
                  <a:srgbClr val="339933"/>
                </a:solidFill>
                <a:latin typeface="Antiqua-Bold" pitchFamily="2" charset="0"/>
              </a:rPr>
              <a:t>СПАСИБО ЗА</a:t>
            </a:r>
            <a:br>
              <a:rPr lang="ru-RU" b="1" i="1" smtClean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b="1" i="1" smtClean="0">
                <a:solidFill>
                  <a:srgbClr val="339933"/>
                </a:solidFill>
                <a:latin typeface="Antiqua-Bold" pitchFamily="2" charset="0"/>
              </a:rPr>
              <a:t> </a:t>
            </a:r>
            <a:br>
              <a:rPr lang="ru-RU" b="1" i="1" smtClean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b="1" i="1" smtClean="0">
                <a:solidFill>
                  <a:srgbClr val="339933"/>
                </a:solidFill>
                <a:latin typeface="Antiqua-Bold" pitchFamily="2" charset="0"/>
              </a:rPr>
              <a:t>ВНИМАНИЕ!</a:t>
            </a: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2609850"/>
            <a:ext cx="4248150" cy="4248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4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075" name="Rectangle 217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07375" cy="5881708"/>
          </a:xfrm>
        </p:spPr>
        <p:txBody>
          <a:bodyPr/>
          <a:lstStyle>
            <a:defPPr/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 smtClean="0">
                <a:solidFill>
                  <a:schemeClr val="accent6"/>
                </a:solidFill>
                <a:latin typeface="Antiqua-Bold" pitchFamily="2" charset="0"/>
              </a:rPr>
              <a:t>Проект «Огород  на окне»</a:t>
            </a:r>
            <a:br>
              <a:rPr lang="ru-RU" sz="2800" b="1" i="1" smtClean="0">
                <a:solidFill>
                  <a:srgbClr val="FF0000"/>
                </a:solidFill>
                <a:latin typeface="Antiqua-Bold" pitchFamily="2" charset="0"/>
              </a:rPr>
            </a:br>
            <a:r>
              <a:rPr lang="ru-RU" sz="2800" b="1" i="1" u="sng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Проект:</a:t>
            </a:r>
            <a:r>
              <a:rPr lang="ru-RU" sz="2800" i="1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краткосрочный.</a:t>
            </a:r>
            <a:b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b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u="sng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Вид проекта</a:t>
            </a:r>
            <a:r>
              <a:rPr lang="ru-RU" sz="2800" i="1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smtClean="0">
                <a:solidFill>
                  <a:srgbClr val="0000FF"/>
                </a:solidFill>
              </a:rPr>
              <a:t>исследовательский</a:t>
            </a:r>
            <a:r>
              <a:rPr lang="ru-RU" sz="2800">
                <a:solidFill>
                  <a:srgbClr val="0000FF"/>
                </a:solidFill>
              </a:rPr>
              <a:t>, познавательный.</a:t>
            </a:r>
            <a:b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b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u="sng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Продолжительност</a:t>
            </a:r>
            <a:r>
              <a:rPr lang="ru-RU" sz="2800" i="1" u="sng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ь:</a:t>
            </a:r>
            <a:r>
              <a:rPr lang="ru-RU" sz="2800" i="1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2 месяца</a:t>
            </a:r>
            <a:b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b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u="sng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lang="ru-RU" sz="2800" i="1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:  </a:t>
            </a:r>
            <a:r>
              <a:rPr lang="ru-RU" sz="28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дети старшей группы «Снежинка», воспитатели, родители.</a:t>
            </a:r>
            <a:br>
              <a:rPr lang="ru-RU" sz="240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br>
              <a:rPr lang="ru-RU" sz="180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</a:br>
            <a:endParaRPr lang="ru-RU" sz="24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32728" flipV="1">
            <a:off x="539098" y="1415517"/>
            <a:ext cx="8229600" cy="2022686"/>
          </a:xfrm>
        </p:spPr>
        <p:txBody>
          <a:bodyPr/>
          <a:lstStyle>
            <a:defPPr/>
          </a:lstStyle>
          <a:p>
            <a:pPr/>
            <a:r>
              <a:rPr lang="ru-RU" sz="8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800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199942" y="20168"/>
            <a:ext cx="9543885" cy="763510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Овал 7"/>
          <p:cNvSpPr/>
          <p:nvPr/>
        </p:nvSpPr>
        <p:spPr>
          <a:xfrm>
            <a:off x="2143108" y="357166"/>
            <a:ext cx="4572032" cy="150019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7200" i="1" smtClean="0">
                <a:solidFill>
                  <a:srgbClr val="339933"/>
                </a:solidFill>
                <a:latin typeface="Antiqua-Bold" pitchFamily="2" charset="0"/>
              </a:rPr>
              <a:t>ЦЕЛЬ</a:t>
            </a:r>
            <a:endParaRPr lang="ru-RU" sz="7200" i="1">
              <a:solidFill>
                <a:srgbClr val="339933"/>
              </a:solidFill>
              <a:latin typeface="Antiqua-Bol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5" y="2286554"/>
            <a:ext cx="8143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3600">
                <a:solidFill>
                  <a:srgbClr val="0000FF"/>
                </a:solidFill>
              </a:rPr>
              <a:t>Расширить представление детей об окружающем мире. Вовлечь детей в практическую деятельность по выращиванию культурных растений. Развитие интереса к исследовательской деятельности.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46269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85804" y="1093851"/>
            <a:ext cx="7758604" cy="5143461"/>
          </a:xfrm>
        </p:spPr>
        <p:txBody>
          <a:bodyPr/>
          <a:lstStyle>
            <a:defPPr/>
          </a:lstStyle>
          <a:p>
            <a:pPr/>
            <a:r>
              <a:rPr lang="ru-RU" sz="2400">
                <a:solidFill>
                  <a:srgbClr val="0000FF"/>
                </a:solidFill>
              </a:rPr>
              <a:t>- формировать интерес к познавательной деятельности;</a:t>
            </a:r>
            <a:br>
              <a:rPr lang="ru-RU" sz="2400">
                <a:solidFill>
                  <a:srgbClr val="0000FF"/>
                </a:solidFill>
              </a:rPr>
            </a:br>
            <a:r>
              <a:rPr lang="ru-RU" sz="2400">
                <a:solidFill>
                  <a:srgbClr val="0000FF"/>
                </a:solidFill>
              </a:rPr>
              <a:t>- расширять знания об условиях роста растений (свет, тепло, влага, почва);</a:t>
            </a:r>
            <a:br>
              <a:rPr lang="ru-RU" sz="2400">
                <a:solidFill>
                  <a:srgbClr val="0000FF"/>
                </a:solidFill>
              </a:rPr>
            </a:br>
            <a:r>
              <a:rPr lang="ru-RU" sz="2400">
                <a:solidFill>
                  <a:srgbClr val="0000FF"/>
                </a:solidFill>
              </a:rPr>
              <a:t>- уточнить представления детей о том, из чего можно вырастить растение</a:t>
            </a:r>
            <a:r>
              <a:rPr lang="ru-RU" sz="2400" smtClean="0">
                <a:solidFill>
                  <a:srgbClr val="0000FF"/>
                </a:solidFill>
              </a:rPr>
              <a:t>;</a:t>
            </a:r>
            <a:br>
              <a:rPr lang="ru-RU" sz="2400" smtClean="0">
                <a:solidFill>
                  <a:srgbClr val="0000FF"/>
                </a:solidFill>
              </a:rPr>
            </a:br>
            <a:r>
              <a:rPr lang="ru-RU" sz="2400" smtClean="0">
                <a:solidFill>
                  <a:srgbClr val="0000FF"/>
                </a:solidFill>
              </a:rPr>
              <a:t>- </a:t>
            </a:r>
            <a:r>
              <a:rPr lang="ru-RU" sz="2400">
                <a:solidFill>
                  <a:srgbClr val="0000FF"/>
                </a:solidFill>
              </a:rPr>
              <a:t>учить детей приемам посева семян;</a:t>
            </a:r>
            <a:br>
              <a:rPr lang="ru-RU" sz="2400">
                <a:solidFill>
                  <a:srgbClr val="0000FF"/>
                </a:solidFill>
              </a:rPr>
            </a:br>
            <a:r>
              <a:rPr lang="ru-RU" sz="2400">
                <a:solidFill>
                  <a:srgbClr val="0000FF"/>
                </a:solidFill>
              </a:rPr>
              <a:t>- формировать умение выращивать рассаду из семян;</a:t>
            </a:r>
            <a:br>
              <a:rPr lang="ru-RU" sz="2400">
                <a:solidFill>
                  <a:srgbClr val="0000FF"/>
                </a:solidFill>
              </a:rPr>
            </a:br>
            <a:r>
              <a:rPr lang="ru-RU" sz="2400">
                <a:solidFill>
                  <a:srgbClr val="0000FF"/>
                </a:solidFill>
              </a:rPr>
              <a:t>- воспитывать желание ухаживать за растениями;</a:t>
            </a:r>
            <a:br>
              <a:rPr lang="ru-RU" sz="2400">
                <a:solidFill>
                  <a:srgbClr val="0000FF"/>
                </a:solidFill>
              </a:rPr>
            </a:br>
            <a:r>
              <a:rPr lang="ru-RU" sz="2400">
                <a:solidFill>
                  <a:srgbClr val="0000FF"/>
                </a:solidFill>
              </a:rPr>
              <a:t>- формировать партнёрские отношения между педагогами, детьми и родителями.</a:t>
            </a:r>
            <a:br>
              <a:rPr lang="ru-RU" sz="2400">
                <a:solidFill>
                  <a:srgbClr val="0000FF"/>
                </a:solidFill>
              </a:rPr>
            </a:br>
            <a:br>
              <a:rPr lang="ru-RU" sz="2400" b="1" i="1" smtClean="0">
                <a:solidFill>
                  <a:srgbClr val="0000FF"/>
                </a:solidFill>
                <a:latin typeface="Georgia" pitchFamily="18" charset="0"/>
              </a:rPr>
            </a:br>
            <a:r>
              <a:rPr lang="ru-RU" sz="2400" smtClean="0">
                <a:solidFill>
                  <a:srgbClr val="0000FF"/>
                </a:solidFill>
                <a:latin typeface="Antiqua-Bold" pitchFamily="2" charset="0"/>
              </a:rPr>
              <a:t> </a:t>
            </a: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FF"/>
                </a:solidFill>
              </a:rPr>
              <a:t> </a:t>
            </a:r>
            <a:br>
              <a:rPr lang="ru-RU" sz="2400" smtClean="0">
                <a:solidFill>
                  <a:srgbClr val="0000FF"/>
                </a:solidFill>
              </a:rPr>
            </a:br>
            <a:endParaRPr lang="ru-RU" sz="2400" smtClean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43240" y="71414"/>
            <a:ext cx="2786082" cy="42862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3200" b="1" i="1" smtClean="0">
                <a:solidFill>
                  <a:srgbClr val="339933"/>
                </a:solidFill>
                <a:latin typeface="Antiqua-Bold" pitchFamily="2" charset="0"/>
              </a:rPr>
              <a:t>Задачи:</a:t>
            </a:r>
            <a:endParaRPr lang="ru-RU" sz="3200">
              <a:solidFill>
                <a:srgbClr val="339933"/>
              </a:solidFill>
              <a:latin typeface="Antiqua-Bold" pitchFamily="2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5" name="Овал 4"/>
          <p:cNvSpPr/>
          <p:nvPr/>
        </p:nvSpPr>
        <p:spPr>
          <a:xfrm>
            <a:off x="1714480" y="214290"/>
            <a:ext cx="5643602" cy="135732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3600" smtClean="0">
                <a:solidFill>
                  <a:srgbClr val="339933"/>
                </a:solidFill>
                <a:latin typeface="Antiqua-Bold" pitchFamily="2" charset="0"/>
              </a:rPr>
              <a:t>Актуальность</a:t>
            </a:r>
            <a:endParaRPr lang="ru-RU" sz="3600">
              <a:solidFill>
                <a:srgbClr val="339933"/>
              </a:solidFill>
              <a:latin typeface="Antiqua-Bol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803994"/>
            <a:ext cx="75724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400" smtClean="0">
                <a:solidFill>
                  <a:srgbClr val="0000FF"/>
                </a:solidFill>
                <a:latin typeface="Antiqua-Bold" pitchFamily="2" charset="0"/>
              </a:rPr>
              <a:t>- Данная работа актуальна тем , что выращивание растений из семян и наблюдение за ними - очень увлекательный и познавательный процесс.</a:t>
            </a:r>
          </a:p>
          <a:p>
            <a:pPr/>
            <a:r>
              <a:rPr lang="ru-RU" sz="2400" smtClean="0">
                <a:solidFill>
                  <a:srgbClr val="0000FF"/>
                </a:solidFill>
                <a:latin typeface="Antiqua-Bold" pitchFamily="2" charset="0"/>
              </a:rPr>
              <a:t>-Наблюдение за всеми фазами развития растения от прорастания семечка до появления первых цветов или плодов- волшебство природы в действии.</a:t>
            </a:r>
          </a:p>
          <a:p>
            <a:pPr/>
            <a:r>
              <a:rPr lang="ru-RU" sz="2400" smtClean="0">
                <a:solidFill>
                  <a:srgbClr val="0000FF"/>
                </a:solidFill>
                <a:latin typeface="Antiqua-Bold" pitchFamily="2" charset="0"/>
              </a:rPr>
              <a:t>-Требуется много времени и терпения, прежде чем вырастет полноценное растение.</a:t>
            </a:r>
          </a:p>
          <a:p>
            <a:pPr/>
            <a:endParaRPr lang="ru-RU" smtClean="0"/>
          </a:p>
          <a:p>
            <a:pPr/>
            <a:endParaRPr lang="ru-RU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5184775"/>
          </a:xfrm>
        </p:spPr>
        <p:txBody>
          <a:bodyPr/>
          <a:lstStyle>
            <a:defPPr/>
          </a:lstStyle>
          <a:p>
            <a:pPr/>
            <a:r>
              <a:rPr lang="ru-RU" sz="2400" b="1" u="sng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Проектная идея: </a:t>
            </a:r>
            <a:br>
              <a:rPr lang="ru-RU" sz="24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создать в группе детского сада «Огород на окне» с учетом возрастных особенностей детей.</a:t>
            </a: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u="sng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старшей группы «Снежинка», воспитатели, родители. </a:t>
            </a: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2400" u="sng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u="sng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/>
            </a:br>
            <a:r>
              <a:rPr lang="ru-RU" sz="2400">
                <a:solidFill>
                  <a:srgbClr val="0000FF"/>
                </a:solidFill>
              </a:rPr>
              <a:t>- круглый стол «Участвуем в</a:t>
            </a:r>
            <a:r>
              <a:rPr lang="ru-RU" sz="2400" b="1">
                <a:solidFill>
                  <a:srgbClr val="0000FF"/>
                </a:solidFill>
              </a:rPr>
              <a:t> </a:t>
            </a:r>
            <a:r>
              <a:rPr lang="ru-RU" sz="2400">
                <a:solidFill>
                  <a:srgbClr val="0000FF"/>
                </a:solidFill>
              </a:rPr>
              <a:t>проекте </a:t>
            </a:r>
            <a:r>
              <a:rPr lang="ru-RU" sz="2400" b="1">
                <a:solidFill>
                  <a:srgbClr val="0000FF"/>
                </a:solidFill>
              </a:rPr>
              <a:t>«</a:t>
            </a:r>
            <a:r>
              <a:rPr lang="ru-RU" sz="2400">
                <a:solidFill>
                  <a:srgbClr val="0000FF"/>
                </a:solidFill>
              </a:rPr>
              <a:t>Огород на окне</a:t>
            </a:r>
            <a:r>
              <a:rPr lang="ru-RU" sz="2400" i="1" smtClean="0">
                <a:solidFill>
                  <a:srgbClr val="0000FF"/>
                </a:solidFill>
              </a:rPr>
              <a:t>»</a:t>
            </a:r>
            <a:r>
              <a:rPr lang="ru-RU" sz="2400" smtClean="0">
                <a:solidFill>
                  <a:srgbClr val="0000FF"/>
                </a:solidFill>
              </a:rPr>
              <a:t>»</a:t>
            </a:r>
            <a:br>
              <a:rPr lang="ru-RU" sz="2400" smtClean="0">
                <a:solidFill>
                  <a:srgbClr val="0000FF"/>
                </a:solidFill>
              </a:rPr>
            </a:br>
            <a:r>
              <a:rPr lang="ru-RU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Предложить родителям приобрести для проведения проекта  - контейнеры, почву, семена.</a:t>
            </a:r>
            <a:br>
              <a:rPr lang="ru-RU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smtClean="0"/>
            </a:br>
            <a:r>
              <a:rPr lang="ru-RU" sz="2400" smtClean="0">
                <a:solidFill>
                  <a:srgbClr val="0000FF"/>
                </a:solidFill>
              </a:rPr>
              <a:t>- </a:t>
            </a:r>
            <a:r>
              <a:rPr lang="ru-RU" sz="2400">
                <a:solidFill>
                  <a:srgbClr val="0000FF"/>
                </a:solidFill>
              </a:rPr>
              <a:t>оформление </a:t>
            </a:r>
            <a:r>
              <a:rPr lang="ru-RU" sz="2400" smtClean="0">
                <a:solidFill>
                  <a:srgbClr val="0000FF"/>
                </a:solidFill>
              </a:rPr>
              <a:t>огорода</a:t>
            </a:r>
            <a:br>
              <a:rPr lang="ru-RU" sz="2400">
                <a:solidFill>
                  <a:srgbClr val="0000FF"/>
                </a:solidFill>
              </a:rPr>
            </a:b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312738" y="-819150"/>
            <a:ext cx="8331228" cy="7177108"/>
          </a:xfrm>
        </p:spPr>
        <p:txBody>
          <a:bodyPr/>
          <a:lstStyle>
            <a:defPPr/>
          </a:lstStyle>
          <a:p>
            <a:pPr/>
            <a:r>
              <a:rPr lang="ru-RU" sz="3600" b="1" u="sng" smtClean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  <a:t>Ожидаемый результат</a:t>
            </a:r>
            <a:r>
              <a:rPr lang="ru-RU" sz="3600" u="sng" smtClean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  <a:t>:</a:t>
            </a:r>
            <a:br>
              <a:rPr lang="ru-RU" sz="3600" u="sng" smtClean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</a:br>
            <a:b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  <a:t>-Формирование у детей старшего дошкольного возраста экологических знаний в процессе познавательно-исследовательской   деятельности выращивание растений из семян.</a:t>
            </a:r>
            <a:b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  <a:t>- Развитие познавательных и творческих способностей.</a:t>
            </a:r>
            <a:b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  <a:t>-Дети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  <a:b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2000" smtClean="0">
                <a:solidFill>
                  <a:srgbClr val="0000FF"/>
                </a:solidFill>
                <a:latin typeface="Antiqua-Bold" pitchFamily="2" charset="0"/>
              </a:rPr>
              <a:t>-У детей сформируются знания о росте растений в комнатных условиях.</a:t>
            </a:r>
            <a:br>
              <a:rPr lang="ru-RU" sz="2000" smtClean="0">
                <a:latin typeface="Antiqua-Bold" pitchFamily="2" charset="0"/>
              </a:rPr>
            </a:br>
            <a:r>
              <a:rPr lang="ru-RU" sz="200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- Формирование у детей трудолюбия</a:t>
            </a:r>
            <a:br>
              <a:rPr lang="ru-RU" sz="200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и бережного отношения к природе.</a:t>
            </a:r>
            <a:br>
              <a:rPr lang="ru-RU" sz="2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29190" y="4571984"/>
            <a:ext cx="3361608" cy="22860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755576" y="476672"/>
            <a:ext cx="7770857" cy="77251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800" b="1">
                <a:solidFill>
                  <a:schemeClr val="accent6">
                    <a:lumMod val="75000"/>
                  </a:schemeClr>
                </a:solidFill>
                <a:latin typeface="Antiqua-Bold" pitchFamily="2" charset="0"/>
              </a:rPr>
              <a:t>Этапы работы над проектом</a:t>
            </a:r>
          </a:p>
          <a:p>
            <a:pPr/>
            <a:r>
              <a:rPr lang="ru-RU" b="1">
                <a:latin typeface="Antiqua-Bold" pitchFamily="2" charset="0"/>
              </a:rPr>
              <a:t> </a:t>
            </a:r>
            <a:endParaRPr lang="ru-RU">
              <a:latin typeface="Antiqua-Bold" pitchFamily="2" charset="0"/>
            </a:endParaRPr>
          </a:p>
          <a:p>
            <a:pPr/>
            <a:r>
              <a:rPr lang="ru-RU" b="1" u="sng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1 этап – подготовительный</a:t>
            </a:r>
            <a:r>
              <a:rPr lang="ru-RU" u="sng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.</a:t>
            </a:r>
            <a:endParaRPr lang="ru-RU">
              <a:solidFill>
                <a:srgbClr val="339933"/>
              </a:solidFill>
              <a:latin typeface="Antiqua-Bold" pitchFamily="2" charset="0"/>
              <a:cs typeface="Times New Roman" panose="02020603050405020304" pitchFamily="18" charset="0"/>
            </a:endParaRPr>
          </a:p>
          <a:p>
            <a:pPr lvl="0"/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Сбор информации, материалов по теме. Подобрали художественную литературу: поговорки,  потешки , стихи, загадки, сказки, рассказы, горохе. </a:t>
            </a:r>
          </a:p>
          <a:p>
            <a:pPr lvl="0"/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Разработка цикла наблюдений, занятий.</a:t>
            </a:r>
          </a:p>
          <a:p>
            <a:pPr/>
            <a:endParaRPr lang="ru-RU">
              <a:solidFill>
                <a:srgbClr val="0000FF"/>
              </a:solidFill>
              <a:latin typeface="Antiqua-Bold" pitchFamily="2" charset="0"/>
              <a:cs typeface="Times New Roman" panose="02020603050405020304" pitchFamily="18" charset="0"/>
            </a:endParaRPr>
          </a:p>
          <a:p>
            <a:pPr/>
            <a:r>
              <a:rPr lang="ru-RU" b="1" u="sng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</a:t>
            </a:r>
            <a:r>
              <a:rPr lang="ru-RU" b="1" u="sng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2 этап  - исследовательский.</a:t>
            </a:r>
            <a:endParaRPr lang="ru-RU" b="1">
              <a:solidFill>
                <a:srgbClr val="339933"/>
              </a:solidFill>
              <a:latin typeface="Antiqua-Bold" pitchFamily="2" charset="0"/>
              <a:cs typeface="Times New Roman" panose="02020603050405020304" pitchFamily="18" charset="0"/>
            </a:endParaRPr>
          </a:p>
          <a:p>
            <a:pPr/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Дети наблюдали за ростом </a:t>
            </a:r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перца, фасоли,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проводили опыты, </a:t>
            </a:r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беседы. Устанавливали связи: растения - земля, растения - вода, растения - человек. В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процессе исследований дети познакомились с художественной литературой об овощах: поговорки, </a:t>
            </a:r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потешки, стихи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, </a:t>
            </a:r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загадки, сказки, рассказы.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Рассматривали иллюстрации, картины на овощную тематику. Проводились занятия, дидактические игры, </a:t>
            </a:r>
            <a:r>
              <a:rPr lang="ru-RU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подвижные игры. </a:t>
            </a:r>
            <a:endParaRPr lang="ru-RU">
              <a:solidFill>
                <a:srgbClr val="0000FF"/>
              </a:solidFill>
              <a:latin typeface="Antiqua-Bold" pitchFamily="2" charset="0"/>
              <a:cs typeface="Times New Roman" pitchFamily="18" charset="0"/>
            </a:endParaRPr>
          </a:p>
          <a:p>
            <a:pPr/>
            <a:r>
              <a:rPr lang="ru-RU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 </a:t>
            </a:r>
          </a:p>
          <a:p>
            <a:pPr/>
            <a:r>
              <a:rPr lang="ru-RU" b="1" u="sng">
                <a:solidFill>
                  <a:srgbClr val="339933"/>
                </a:solidFill>
                <a:latin typeface="Antiqua-Bold" pitchFamily="2" charset="0"/>
                <a:cs typeface="Times New Roman" pitchFamily="18" charset="0"/>
              </a:rPr>
              <a:t>3 этап – заключительный.</a:t>
            </a:r>
            <a:endParaRPr lang="ru-RU" b="1">
              <a:solidFill>
                <a:srgbClr val="339933"/>
              </a:solidFill>
              <a:latin typeface="Antiqua-Bold" pitchFamily="2" charset="0"/>
              <a:cs typeface="Times New Roman" pitchFamily="18" charset="0"/>
            </a:endParaRPr>
          </a:p>
          <a:p>
            <a:pPr/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Проанализировали и обобщили результаты, полученные в процессе исследовательской деятельности детей. Провели дидактические игры: "Овощи и фрукты,</a:t>
            </a:r>
            <a:r>
              <a:rPr lang="ru-RU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«Проложи дорожку»,</a:t>
            </a:r>
            <a:r>
              <a:rPr lang="ru-RU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«Четвёртый лишний»,Чудесный мешочек»,</a:t>
            </a:r>
            <a:r>
              <a:rPr lang="ru-RU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«Что сначала, что потом?»,</a:t>
            </a:r>
            <a:r>
              <a:rPr lang="ru-RU" b="1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«Узнай на вкус».</a:t>
            </a:r>
          </a:p>
          <a:p>
            <a:pPr/>
            <a:r>
              <a:rPr lang="ru-RU"/>
              <a:t> </a:t>
            </a:r>
          </a:p>
          <a:p>
            <a:pPr/>
            <a:r>
              <a:rPr lang="ru-RU"/>
              <a:t> </a:t>
            </a:r>
          </a:p>
          <a:p>
            <a:pPr/>
            <a:r>
              <a:rPr lang="ru-RU"/>
              <a:t> </a:t>
            </a:r>
          </a:p>
          <a:p>
            <a:pPr/>
            <a:r>
              <a:rPr lang="ru-RU"/>
              <a:t> </a:t>
            </a:r>
          </a:p>
          <a:p>
            <a:pPr/>
            <a:r>
              <a:rPr lang="ru-RU"/>
              <a:t> </a:t>
            </a:r>
          </a:p>
          <a:p>
            <a:pPr/>
            <a:r>
              <a:rPr lang="ru-RU"/>
              <a:t> </a:t>
            </a:r>
          </a:p>
          <a:p>
            <a:pPr/>
            <a:endParaRPr lang="ru-RU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Рисунок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 rtlCol="0">
            <a:normAutofit fontScale="90000"/>
          </a:bodyPr>
          <a:lstStyle>
            <a:defPPr/>
          </a:lstStyle>
          <a:p>
            <a:pPr eaLnBrk="1" fontAlgn="auto" hangingPunct="1">
              <a:spcAft>
                <a:spcPct val="0"/>
              </a:spcAft>
              <a:defRPr/>
            </a:pPr>
            <a:br>
              <a:rPr lang="ru-RU" sz="1600" b="1" i="1" smtClean="0">
                <a:latin typeface="Georgia" pitchFamily="18" charset="0"/>
              </a:rPr>
            </a:br>
            <a:br>
              <a:rPr lang="ru-RU" sz="1600" b="1" i="1" smtClean="0">
                <a:latin typeface="Georgia" pitchFamily="18" charset="0"/>
              </a:rPr>
            </a:br>
            <a:br>
              <a:rPr lang="ru-RU" sz="1600" b="1" i="1" smtClean="0">
                <a:latin typeface="Georgia" pitchFamily="18" charset="0"/>
              </a:rPr>
            </a:br>
            <a:r>
              <a:rPr lang="ru-RU" sz="2000" b="1" smtClean="0">
                <a:solidFill>
                  <a:srgbClr val="FF0000"/>
                </a:solidFill>
                <a:latin typeface="Antiqua-Bold" pitchFamily="2" charset="0"/>
                <a:cs typeface="Times New Roman" pitchFamily="18" charset="0"/>
              </a:rPr>
              <a:t>2 ЭТАП – исследовательский  . </a:t>
            </a:r>
            <a:br>
              <a:rPr lang="ru-RU" sz="2000" b="1" smtClean="0">
                <a:solidFill>
                  <a:srgbClr val="FF0000"/>
                </a:solidFill>
                <a:latin typeface="Antiqua-Bold" pitchFamily="2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Дети наблюдали за ростом  перца, фасоли, проводили опыты, эксперименты. Устанавливали связи: растения - земля, растения - вода, растения - человек. В процессе исследований дети познакомились с художественной литературой об овощах: поговорки, стихи, сказки, загадки. Рассматривали иллюстрации, картины на овощную тематику. Проводились занятия, дидактические игры, беседы.</a:t>
            </a:r>
            <a:br>
              <a:rPr lang="ru-RU" sz="2000" b="1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</a:br>
            <a:endParaRPr lang="ru-RU" sz="2000" b="1" smtClean="0">
              <a:solidFill>
                <a:srgbClr val="0000FF"/>
              </a:solidFill>
              <a:latin typeface="Antiqua-Bold" pitchFamily="2" charset="0"/>
              <a:cs typeface="Times New Roman" panose="02020603050405020304" pitchFamily="18" charset="0"/>
            </a:endParaRPr>
          </a:p>
        </p:txBody>
      </p:sp>
      <p:pic>
        <p:nvPicPr>
          <p:cNvPr id="8198" name="Рисунок 9" descr="12"/>
          <p:cNvPicPr>
            <a:picLocks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8422" y="4937067"/>
            <a:ext cx="2730669" cy="1478921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8199" name="Picture 7" descr="J:\НАШЕ ЛИЧНОЕ\ПРОЕКТ\МОЙ ПРОЕКТ 2014Г\сказки рассказы\рост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275856" y="2276872"/>
            <a:ext cx="2240843" cy="1584176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6" name="Рисунок 5" descr="C:\Users\Елена\Desktop\2020 сбор документов\Эксперименты фото\20210315_155422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2122170"/>
            <a:ext cx="1960245" cy="2613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Елена\Desktop\2020 сбор документов\ОГОРОД ФОТО и другое\20210323_160707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8" t="-1384" r="24351" b="6920"/>
          <a:stretch>
            <a:fillRect/>
          </a:stretch>
        </p:blipFill>
        <p:spPr bwMode="auto">
          <a:xfrm>
            <a:off x="5724128" y="2348880"/>
            <a:ext cx="1800200" cy="18145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F:\рабочий стол 2019\ОГОРОД\20200404_154156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4365104"/>
            <a:ext cx="2316616" cy="1881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ОГОРОД+НА+подоконнике+-+копи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ОГОРОД+НА+подоконнике+-+копия.ppt</Template>
  <Company>Grizli777</Company>
  <PresentationFormat>On-screen Show (4:3)</PresentationFormat>
  <Paragraphs>55</Paragraphs>
  <Slides>18</Slides>
  <Notes>1</Notes>
  <TotalTime>439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4">
      <vt:lpstr>Arial</vt:lpstr>
      <vt:lpstr>Calibri</vt:lpstr>
      <vt:lpstr>Times New Roman</vt:lpstr>
      <vt:lpstr>Antiqua-Bold</vt:lpstr>
      <vt:lpstr>Georgia</vt:lpstr>
      <vt:lpstr>ОГОРОД+НА+подоконнике+-+копия</vt:lpstr>
      <vt:lpstr>PowerPoint Presentation</vt:lpstr>
      <vt:lpstr>Проект «Огород  на окне»Проект: краткосрочный.Вид проекта: исследовательский, познавательный.Продолжительность: 2 месяцаУчастники проекта:  дети старшей группы «Снежинка», воспитатели, родители.</vt:lpstr>
      <vt:lpstr>ЦЕЛЬ</vt:lpstr>
      <vt:lpstr>- формировать интерес к познавательной деятельности;- расширять знания об условиях роста растений (свет, тепло, влага, почва);- уточнить представления детей о том, из чего можно вырастить растение;- учить детей приемам посева семян;- формировать умение выращивать рассаду из семян;- воспитывать желание ухаживать за растениями;- формировать партнёрские отношения между педагогами, детьми и родителями.  </vt:lpstr>
      <vt:lpstr>PowerPoint Presentation</vt:lpstr>
      <vt:lpstr>Проектная идея: создать в группе детского сада «Огород на окне» с учетом возрастных особенностей детей.Участники проекта:  Дети старшей группы «Снежинка», воспитатели, родители. Работа с родителями:- круглый стол «Участвуем в проекте «Огород на окне»»- Предложить родителям приобрести для проведения проекта  - контейнеры, почву, семена. - оформление огорода </vt:lpstr>
      <vt:lpstr>Ожидаемый результат:-Формирование у детей старшего дошкольного возраста экологических знаний в процессе познавательно-исследовательской   деятельности выращивание растений из семян.- Развитие познавательных и творческих способностей.-Дети научатся ухаживать за растениями и познакомятся с условиями их содержания, будут учиться подмечать красоту растительного мира.-У детей сформируются знания о росте растений в комнатных условиях.- Формирование у детей трудолюбия и бережного отношения к природе. </vt:lpstr>
      <vt:lpstr>PowerPoint Presentation</vt:lpstr>
      <vt:lpstr>2 ЭТАП – исследовательский  . Дети наблюдали за ростом  перца, фасоли, проводили опыты, эксперименты. Устанавливали связи: растения - земля, растения - вода, растения - человек. В процессе исследований дети познакомились с художественной литературой об овощах: поговорки, стихи, сказки, загадки. Рассматривали иллюстрации, картины на овощную тематику. Проводились занятия, дидактические игры, беседы.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 ЭТАП – заключительный. • Проанализировали и обобщили результаты, полученные в процессе исследовательской деятельности детей.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СЕРГЕЙ</dc:creator>
  <cp:lastModifiedBy>Елена</cp:lastModifiedBy>
  <cp:revision>52</cp:revision>
  <dcterms:created xsi:type="dcterms:W3CDTF">2014-05-11T14:15:39Z</dcterms:created>
  <dcterms:modified xsi:type="dcterms:W3CDTF">2023-01-31T02:38:16Z</dcterms:modified>
</cp:coreProperties>
</file>