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9" r:id="rId2"/>
    <p:sldId id="257" r:id="rId3"/>
    <p:sldId id="261" r:id="rId4"/>
    <p:sldId id="265" r:id="rId5"/>
    <p:sldId id="273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62" r:id="rId14"/>
    <p:sldId id="280" r:id="rId15"/>
    <p:sldId id="285" r:id="rId16"/>
    <p:sldId id="287" r:id="rId17"/>
    <p:sldId id="290" r:id="rId18"/>
    <p:sldId id="297" r:id="rId19"/>
    <p:sldId id="282" r:id="rId20"/>
    <p:sldId id="294" r:id="rId21"/>
    <p:sldId id="295" r:id="rId22"/>
    <p:sldId id="305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38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0C1E9-4082-49B2-9585-2DCE0A99D3DF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BE8FD-8893-4D13-8BA0-A425AAC34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593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41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BBBAF9C-A8A9-43C7-81E9-0372E3E6738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658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7E8E7-B845-404C-AF1A-6A9F6BA8B7E8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88E1D-F963-4D63-8DF4-31EBAA87E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510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67F4D-0607-4804-92F6-B318F8F58619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C1352-56D8-4575-9F4F-D8531B8212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8101B-F595-4621-B975-D1CE970124AC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23FE5-EDFE-46EC-A1BF-DC637CB699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104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8932D-0D44-447D-A8A8-9C8EA0AFBECC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F6E00-6439-47E6-BBD7-4620DE6AEC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64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4587D-49B6-4E3D-8959-AED6243C275D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827E6-1159-48BF-8A87-9101DE76D4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88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27F6D-D9D1-450C-9E6F-96357243C4D9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86CDA-62AD-4279-9C6C-E0229F4530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789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3A9A2-FF6B-4088-A150-6C3E2A4C2798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3C4DE-D8C9-49CD-8F86-E0826F9BD0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804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F099F-ABE4-4EBC-9482-963F464F6EC3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8D9D4-DD3F-437B-B7DD-3C910890E3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479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C23EF-54B4-484B-997D-6537CAC1467D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17562-A21D-4C5B-B1D9-D7EE4404CE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601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3BA07-189D-4BCA-91CD-B5B25DB72EC7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5AB2F-12BE-412F-9143-8DFFD083E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872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4912C9-8B0D-45E4-97B8-E4F9EEAFCFD5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EA925F8-16A2-4C56-87F3-EE0EFBE915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0" r:id="rId2"/>
    <p:sldLayoutId id="2147483671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2168016" y="1556792"/>
            <a:ext cx="6500812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ru-RU" sz="6000" b="1" dirty="0">
                <a:solidFill>
                  <a:srgbClr val="FF0000"/>
                </a:solidFill>
                <a:latin typeface="Century Gothic" panose="020B0502020202020204" pitchFamily="34" charset="0"/>
                <a:cs typeface="DaunPenh" panose="01010101010101010101" pitchFamily="2" charset="0"/>
              </a:rPr>
              <a:t>ПОКОРМИТЕ   ПТИЦ  ЗИМОЙ!</a:t>
            </a:r>
          </a:p>
          <a:p>
            <a:pPr algn="r" eaLnBrk="1" hangingPunct="1"/>
            <a:endParaRPr lang="ru-RU" sz="6000" b="1" dirty="0">
              <a:solidFill>
                <a:schemeClr val="bg1"/>
              </a:solidFill>
              <a:latin typeface="Century Gothic" panose="020B0502020202020204" pitchFamily="34" charset="0"/>
              <a:cs typeface="DaunPenh" panose="01010101010101010101" pitchFamily="2" charset="0"/>
            </a:endParaRPr>
          </a:p>
          <a:p>
            <a:pPr algn="r" eaLnBrk="1" hangingPunct="1"/>
            <a:endParaRPr lang="ru-RU" sz="6000" b="1" dirty="0">
              <a:solidFill>
                <a:schemeClr val="bg1"/>
              </a:solidFill>
              <a:latin typeface="Century Gothic" panose="020B0502020202020204" pitchFamily="34" charset="0"/>
              <a:cs typeface="DaunPenh" panose="01010101010101010101" pitchFamily="2" charset="0"/>
            </a:endParaRPr>
          </a:p>
          <a:p>
            <a:pPr algn="r" eaLnBrk="1" hangingPunct="1"/>
            <a:endParaRPr lang="ru-RU" sz="6000" b="1" dirty="0">
              <a:solidFill>
                <a:schemeClr val="bg1"/>
              </a:solidFill>
              <a:latin typeface="Century Gothic" panose="020B0502020202020204" pitchFamily="34" charset="0"/>
              <a:cs typeface="DaunPenh" panose="01010101010101010101" pitchFamily="2" charset="0"/>
            </a:endParaRPr>
          </a:p>
          <a:p>
            <a:pPr algn="r" eaLnBrk="1" hangingPunct="1"/>
            <a:r>
              <a:rPr lang="ru-RU" sz="2000" b="1" dirty="0">
                <a:solidFill>
                  <a:srgbClr val="FF0000"/>
                </a:solidFill>
                <a:latin typeface="Century Gothic" panose="020B0502020202020204" pitchFamily="34" charset="0"/>
                <a:cs typeface="DaunPenh" panose="01010101010101010101" pitchFamily="2" charset="0"/>
              </a:rPr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sz="2400" dirty="0" err="1"/>
              <a:t>Мутьева</a:t>
            </a:r>
            <a:r>
              <a:rPr lang="ru-RU" sz="2400" dirty="0"/>
              <a:t> М.В.</a:t>
            </a:r>
          </a:p>
        </p:txBody>
      </p:sp>
    </p:spTree>
    <p:extLst>
      <p:ext uri="{BB962C8B-B14F-4D97-AF65-F5344CB8AC3E}">
        <p14:creationId xmlns:p14="http://schemas.microsoft.com/office/powerpoint/2010/main" val="2839617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635335" y="620688"/>
            <a:ext cx="8229600" cy="1143000"/>
          </a:xfrm>
        </p:spPr>
        <p:txBody>
          <a:bodyPr/>
          <a:lstStyle/>
          <a:p>
            <a:r>
              <a:rPr lang="ru-RU" altLang="ru-RU" b="1" dirty="0">
                <a:solidFill>
                  <a:srgbClr val="FF0000"/>
                </a:solidFill>
              </a:rPr>
              <a:t>ПОПОЛЗЕНЬ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635335" y="208832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FF0000"/>
                </a:solidFill>
              </a:rPr>
              <a:t>Оседлая птица. Населяет парки, смешанные леса,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FF0000"/>
                </a:solidFill>
              </a:rPr>
              <a:t>обитает в населенных пунктах. В холодное время года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FF0000"/>
                </a:solidFill>
              </a:rPr>
              <a:t>питается растительной пищей. Поедает желуди, орешки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FF0000"/>
                </a:solidFill>
              </a:rPr>
              <a:t>кедровой сосны, лещины, семена липы,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FF0000"/>
                </a:solidFill>
              </a:rPr>
              <a:t>хвойных деревьев, годы черемухи.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FF0000"/>
                </a:solidFill>
              </a:rPr>
              <a:t>Запасает себе корм с осени.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9915" y="1580952"/>
            <a:ext cx="3960440" cy="3082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659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635335" y="620688"/>
            <a:ext cx="8229600" cy="1143000"/>
          </a:xfrm>
        </p:spPr>
        <p:txBody>
          <a:bodyPr/>
          <a:lstStyle/>
          <a:p>
            <a:r>
              <a:rPr lang="ru-RU" altLang="ru-RU" b="1" dirty="0">
                <a:solidFill>
                  <a:srgbClr val="FF0000"/>
                </a:solidFill>
              </a:rPr>
              <a:t>ДЯТЕЛ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635335" y="252818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FF0000"/>
                </a:solidFill>
              </a:rPr>
              <a:t>Оседлый вид. С поразительной  легкостью дятлы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FF0000"/>
                </a:solidFill>
              </a:rPr>
              <a:t>передвигаются по стволу, доставая насекомых и их личинок.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FF0000"/>
                </a:solidFill>
              </a:rPr>
              <a:t>Зимой питается семенами хвойных растений.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FF0000"/>
                </a:solidFill>
              </a:rPr>
              <a:t>За зиму дятел обрабатывает несколько тысяч шишек.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552" y="1628800"/>
            <a:ext cx="3299755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2932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635335" y="764704"/>
            <a:ext cx="8229600" cy="1143000"/>
          </a:xfrm>
        </p:spPr>
        <p:txBody>
          <a:bodyPr/>
          <a:lstStyle/>
          <a:p>
            <a:r>
              <a:rPr lang="ru-RU" altLang="ru-RU" b="1" dirty="0">
                <a:solidFill>
                  <a:srgbClr val="FF0000"/>
                </a:solidFill>
              </a:rPr>
              <a:t>СОЙКА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635335" y="252818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FF0000"/>
                </a:solidFill>
              </a:rPr>
              <a:t>Оседлый вид. Населяет смешанные леса, мелколесья,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FF0000"/>
                </a:solidFill>
              </a:rPr>
              <a:t>встречается в пригороде. Всеядна. Делает запасы желудей,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FF0000"/>
                </a:solidFill>
              </a:rPr>
              <a:t> пряча их в трещинах и в земле. В особо суровые зимы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FF0000"/>
                </a:solidFill>
              </a:rPr>
              <a:t>перебирается ближе к человеческому жилью, где обращает на себя внимание яркой окраской и шумным поведением.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628800"/>
            <a:ext cx="4644008" cy="348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0954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179512" y="1028700"/>
            <a:ext cx="8527126" cy="1143000"/>
          </a:xfrm>
        </p:spPr>
        <p:txBody>
          <a:bodyPr/>
          <a:lstStyle/>
          <a:p>
            <a:r>
              <a:rPr lang="ru-RU" altLang="ru-RU" b="1" dirty="0">
                <a:solidFill>
                  <a:srgbClr val="FF0000"/>
                </a:solidFill>
              </a:rPr>
              <a:t>ЗАЧЕМ  КОРМИТЬ  ПТИЦ  ЗИМОЙ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41669" y="198884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</a:rPr>
              <a:t>Когда ночная температура падает до –10°С и ниже,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</a:rPr>
              <a:t> птицы за ночь теряют до 10% собственного веса!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</a:rPr>
              <a:t> Чтобы поддержать температуру тела 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</a:rPr>
              <a:t>(а она у них около +40°С) и выжить,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</a:rPr>
              <a:t> птицам с самого раннего утра нужен корм.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</a:rPr>
              <a:t> Но бывает, что к нему не добраться — естественные места кормления либо занесены сугробами, либо покрыты непробиваемой ледяной коркой.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</a:rPr>
              <a:t> И помочь птицам выжить могут только люди!</a:t>
            </a:r>
            <a:endParaRPr lang="ru-RU" altLang="ru-RU" sz="24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alt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650019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77038" y="1028700"/>
            <a:ext cx="8229600" cy="1143000"/>
          </a:xfrm>
        </p:spPr>
        <p:txBody>
          <a:bodyPr/>
          <a:lstStyle/>
          <a:p>
            <a:r>
              <a:rPr lang="ru-RU" altLang="ru-RU" b="1" dirty="0">
                <a:solidFill>
                  <a:srgbClr val="FF0000"/>
                </a:solidFill>
              </a:rPr>
              <a:t>В  ЗИМНЕЙ ПОДКОРМКЕ ПТИЦ МОЖНО ИСПОЛЬЗОВАТЬ: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77038" y="2306637"/>
            <a:ext cx="8229600" cy="4525963"/>
          </a:xfrm>
        </p:spPr>
        <p:txBody>
          <a:bodyPr/>
          <a:lstStyle/>
          <a:p>
            <a:endParaRPr lang="ru-RU" altLang="ru-RU" sz="2400" dirty="0"/>
          </a:p>
          <a:p>
            <a:pPr marL="0" indent="0">
              <a:buNone/>
            </a:pPr>
            <a:r>
              <a:rPr lang="ru-RU" altLang="ru-RU" dirty="0"/>
              <a:t> </a:t>
            </a:r>
          </a:p>
          <a:p>
            <a:pPr marL="0" indent="0">
              <a:buNone/>
            </a:pPr>
            <a:endParaRPr lang="ru-RU" altLang="ru-RU" dirty="0"/>
          </a:p>
          <a:p>
            <a:pPr marL="0" indent="0">
              <a:buNone/>
            </a:pPr>
            <a:endParaRPr lang="ru-RU" altLang="ru-RU" dirty="0"/>
          </a:p>
          <a:p>
            <a:pPr marL="0" indent="0" algn="ctr">
              <a:buNone/>
            </a:pPr>
            <a:r>
              <a:rPr lang="ru-RU" altLang="ru-RU" b="1" dirty="0">
                <a:solidFill>
                  <a:srgbClr val="C00000"/>
                </a:solidFill>
              </a:rPr>
              <a:t>СЕМЕНА   ТЫКВЫ, АРБУЗА, </a:t>
            </a:r>
          </a:p>
          <a:p>
            <a:pPr marL="0" indent="0" algn="ctr">
              <a:buNone/>
            </a:pPr>
            <a:r>
              <a:rPr lang="ru-RU" altLang="ru-RU" b="1" dirty="0">
                <a:solidFill>
                  <a:srgbClr val="C00000"/>
                </a:solidFill>
              </a:rPr>
              <a:t>ПОДСОЛНЕЧНИКА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289786"/>
            <a:ext cx="1916640" cy="19166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959" y="2289786"/>
            <a:ext cx="1990633" cy="19060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68036" y="2696637"/>
            <a:ext cx="2302051" cy="110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621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77038" y="1028700"/>
            <a:ext cx="8229600" cy="1143000"/>
          </a:xfrm>
        </p:spPr>
        <p:txBody>
          <a:bodyPr/>
          <a:lstStyle/>
          <a:p>
            <a:r>
              <a:rPr lang="ru-RU" altLang="ru-RU" b="1" dirty="0">
                <a:solidFill>
                  <a:srgbClr val="FF0000"/>
                </a:solidFill>
              </a:rPr>
              <a:t>В  ЗИМНЕЙ ПОДКОРМКЕ ПТИЦ МОЖНО ИСПОЛЬЗОВАТЬ: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77038" y="2492896"/>
            <a:ext cx="8229600" cy="4525963"/>
          </a:xfrm>
        </p:spPr>
        <p:txBody>
          <a:bodyPr/>
          <a:lstStyle/>
          <a:p>
            <a:endParaRPr lang="ru-RU" altLang="ru-RU" sz="2400" dirty="0"/>
          </a:p>
          <a:p>
            <a:pPr marL="0" indent="0">
              <a:buNone/>
            </a:pPr>
            <a:r>
              <a:rPr lang="ru-RU" altLang="ru-RU" dirty="0"/>
              <a:t> </a:t>
            </a:r>
          </a:p>
          <a:p>
            <a:pPr marL="0" indent="0">
              <a:buNone/>
            </a:pPr>
            <a:endParaRPr lang="ru-RU" altLang="ru-RU" dirty="0"/>
          </a:p>
          <a:p>
            <a:pPr marL="0" indent="0">
              <a:buNone/>
            </a:pPr>
            <a:endParaRPr lang="ru-RU" altLang="ru-RU" dirty="0"/>
          </a:p>
          <a:p>
            <a:pPr marL="0" indent="0" algn="ctr">
              <a:buNone/>
            </a:pPr>
            <a:r>
              <a:rPr lang="ru-RU" altLang="ru-RU" b="1" dirty="0">
                <a:solidFill>
                  <a:srgbClr val="C00000"/>
                </a:solidFill>
              </a:rPr>
              <a:t>ЗЕРНА, ПШЕНО, ОВСЯНАЯ  КРУПА, ПШЕНИЧНЫЙ ХЛЕБ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6035" y="2873099"/>
            <a:ext cx="1912192" cy="134661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356" y="2852936"/>
            <a:ext cx="2160342" cy="13869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760" y="2837290"/>
            <a:ext cx="2211131" cy="138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6826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77038" y="1028700"/>
            <a:ext cx="8229600" cy="1143000"/>
          </a:xfrm>
        </p:spPr>
        <p:txBody>
          <a:bodyPr/>
          <a:lstStyle/>
          <a:p>
            <a:r>
              <a:rPr lang="ru-RU" altLang="ru-RU" b="1" dirty="0">
                <a:solidFill>
                  <a:srgbClr val="FF0000"/>
                </a:solidFill>
              </a:rPr>
              <a:t>В  ЗИМНЕЙ ПОДКОРМКЕ ПТИЦ МОЖНО ИСПОЛЬЗОВАТЬ: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77038" y="2492896"/>
            <a:ext cx="8229600" cy="4525963"/>
          </a:xfrm>
        </p:spPr>
        <p:txBody>
          <a:bodyPr/>
          <a:lstStyle/>
          <a:p>
            <a:endParaRPr lang="ru-RU" altLang="ru-RU" sz="2400" dirty="0"/>
          </a:p>
          <a:p>
            <a:pPr marL="0" indent="0">
              <a:buNone/>
            </a:pPr>
            <a:r>
              <a:rPr lang="ru-RU" altLang="ru-RU" dirty="0"/>
              <a:t> </a:t>
            </a:r>
          </a:p>
          <a:p>
            <a:pPr marL="0" indent="0">
              <a:buNone/>
            </a:pPr>
            <a:endParaRPr lang="ru-RU" altLang="ru-RU" dirty="0"/>
          </a:p>
          <a:p>
            <a:pPr marL="0" indent="0">
              <a:buNone/>
            </a:pPr>
            <a:endParaRPr lang="ru-RU" altLang="ru-RU" dirty="0"/>
          </a:p>
          <a:p>
            <a:pPr marL="0" indent="0" algn="ctr">
              <a:buNone/>
            </a:pPr>
            <a:r>
              <a:rPr lang="ru-RU" altLang="ru-RU" b="1" dirty="0">
                <a:solidFill>
                  <a:srgbClr val="C00000"/>
                </a:solidFill>
              </a:rPr>
              <a:t>ОРЕХИ  АРАХИСА, КЕДРОВЫЕ ОРЕШКИ,</a:t>
            </a:r>
          </a:p>
          <a:p>
            <a:pPr marL="0" indent="0" algn="ctr">
              <a:buNone/>
            </a:pPr>
            <a:r>
              <a:rPr lang="ru-RU" altLang="ru-RU" b="1" dirty="0">
                <a:solidFill>
                  <a:srgbClr val="C00000"/>
                </a:solidFill>
              </a:rPr>
              <a:t>СУШЕНЫЕ  ЯГОДЫ, КУСОЧКИ ФРУКТОВ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028" y="2927972"/>
            <a:ext cx="2162115" cy="14401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583" y="2898463"/>
            <a:ext cx="2368085" cy="12992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712" y="2927972"/>
            <a:ext cx="2268252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7940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77038" y="1028700"/>
            <a:ext cx="8229600" cy="1143000"/>
          </a:xfrm>
        </p:spPr>
        <p:txBody>
          <a:bodyPr/>
          <a:lstStyle/>
          <a:p>
            <a:r>
              <a:rPr lang="ru-RU" altLang="ru-RU" b="1" dirty="0">
                <a:solidFill>
                  <a:srgbClr val="FF0000"/>
                </a:solidFill>
              </a:rPr>
              <a:t>В  ЗИМНЕЙ ПОДКОРМКЕ ПТИЦ МОЖНО ИСПОЛЬЗОВАТЬ: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71110" y="2708920"/>
            <a:ext cx="8229600" cy="4525963"/>
          </a:xfrm>
        </p:spPr>
        <p:txBody>
          <a:bodyPr/>
          <a:lstStyle/>
          <a:p>
            <a:endParaRPr lang="ru-RU" altLang="ru-RU" sz="2400" dirty="0"/>
          </a:p>
          <a:p>
            <a:pPr marL="0" indent="0">
              <a:buNone/>
            </a:pPr>
            <a:r>
              <a:rPr lang="ru-RU" altLang="ru-RU" dirty="0"/>
              <a:t> </a:t>
            </a:r>
          </a:p>
          <a:p>
            <a:pPr marL="0" indent="0">
              <a:buNone/>
            </a:pPr>
            <a:endParaRPr lang="ru-RU" altLang="ru-RU" dirty="0"/>
          </a:p>
          <a:p>
            <a:pPr marL="0" indent="0" algn="ctr">
              <a:buNone/>
            </a:pPr>
            <a:endParaRPr lang="ru-RU" altLang="ru-RU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altLang="ru-RU" b="1" dirty="0">
                <a:solidFill>
                  <a:srgbClr val="C00000"/>
                </a:solidFill>
              </a:rPr>
              <a:t>ОТВАРНОЙ КАРТОФЕЛЬ, </a:t>
            </a:r>
          </a:p>
          <a:p>
            <a:pPr marL="0" indent="0" algn="ctr">
              <a:buNone/>
            </a:pPr>
            <a:r>
              <a:rPr lang="ru-RU" altLang="ru-RU" b="1" dirty="0">
                <a:solidFill>
                  <a:srgbClr val="C00000"/>
                </a:solidFill>
              </a:rPr>
              <a:t>КУРИНЫЕ ЯЙЦА, НЕСОЛЕНОЕ  САЛО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351733"/>
            <a:ext cx="2791197" cy="186079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351733"/>
            <a:ext cx="2085380" cy="20853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170" y="2924944"/>
            <a:ext cx="1872208" cy="117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7615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9630" y="1028700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ЧЕМ  КОРМИТЬ  ПТИЦ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772" y="2332037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</a:rPr>
              <a:t>Птицам так тяжело зимой, что любая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</a:rPr>
              <a:t> болезнь для них практически смертельна. 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</a:rPr>
              <a:t>Поэтому кормушки и места постоянного кормления 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</a:rPr>
              <a:t>надо содержать в чистоте, 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</a:rPr>
              <a:t>чтобы они не стали  источником болезней. 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</a:rPr>
              <a:t>Неправильно подкармливая птиц, 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</a:rPr>
              <a:t>человек может им навредить, 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</a:rPr>
              <a:t>а закармливая – даже убить.</a:t>
            </a:r>
          </a:p>
        </p:txBody>
      </p:sp>
    </p:spTree>
    <p:extLst>
      <p:ext uri="{BB962C8B-B14F-4D97-AF65-F5344CB8AC3E}">
        <p14:creationId xmlns:p14="http://schemas.microsoft.com/office/powerpoint/2010/main" val="13954115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77038" y="1028700"/>
            <a:ext cx="8229600" cy="1143000"/>
          </a:xfrm>
        </p:spPr>
        <p:txBody>
          <a:bodyPr/>
          <a:lstStyle/>
          <a:p>
            <a:r>
              <a:rPr lang="ru-RU" altLang="ru-RU" sz="6000" b="1" dirty="0">
                <a:solidFill>
                  <a:srgbClr val="FF0000"/>
                </a:solidFill>
              </a:rPr>
              <a:t>НЕЛЬЗЯ</a:t>
            </a:r>
            <a:r>
              <a:rPr lang="ru-RU" altLang="ru-RU" b="1" dirty="0">
                <a:solidFill>
                  <a:srgbClr val="FF0000"/>
                </a:solidFill>
              </a:rPr>
              <a:t>  КОРМИТЬ ПТИЦ</a:t>
            </a:r>
            <a:br>
              <a:rPr lang="ru-RU" altLang="ru-RU" b="1" dirty="0">
                <a:solidFill>
                  <a:srgbClr val="FF0000"/>
                </a:solidFill>
              </a:rPr>
            </a:br>
            <a:endParaRPr lang="ru-RU" altLang="ru-RU" b="1" dirty="0">
              <a:solidFill>
                <a:srgbClr val="FF0000"/>
              </a:solidFill>
            </a:endParaRP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77038" y="2626490"/>
            <a:ext cx="8229600" cy="4525963"/>
          </a:xfrm>
        </p:spPr>
        <p:txBody>
          <a:bodyPr/>
          <a:lstStyle/>
          <a:p>
            <a:endParaRPr lang="ru-RU" altLang="ru-RU" sz="2400" dirty="0"/>
          </a:p>
          <a:p>
            <a:endParaRPr lang="ru-RU" altLang="ru-RU" sz="2400" dirty="0"/>
          </a:p>
          <a:p>
            <a:endParaRPr lang="ru-RU" altLang="ru-RU" sz="2400" dirty="0"/>
          </a:p>
          <a:p>
            <a:endParaRPr lang="ru-RU" altLang="ru-RU" sz="2400" dirty="0"/>
          </a:p>
          <a:p>
            <a:endParaRPr lang="ru-RU" altLang="ru-RU" sz="2400" dirty="0"/>
          </a:p>
          <a:p>
            <a:pPr marL="0" indent="0" algn="ctr">
              <a:buNone/>
            </a:pPr>
            <a:endParaRPr lang="ru-RU" altLang="ru-RU" sz="2400" dirty="0"/>
          </a:p>
          <a:p>
            <a:pPr marL="0" indent="0" algn="ctr">
              <a:buNone/>
            </a:pPr>
            <a:endParaRPr lang="ru-RU" altLang="ru-RU" dirty="0"/>
          </a:p>
          <a:p>
            <a:pPr marL="0" indent="0" algn="ctr">
              <a:buNone/>
            </a:pPr>
            <a:r>
              <a:rPr lang="ru-RU" altLang="ru-RU" dirty="0"/>
              <a:t> </a:t>
            </a:r>
            <a:r>
              <a:rPr lang="ru-RU" altLang="ru-RU" b="1" dirty="0">
                <a:solidFill>
                  <a:srgbClr val="C00000"/>
                </a:solidFill>
              </a:rPr>
              <a:t>ЖАРЕНЫМ, СОЛЕНЫМ, ОСТРЫМ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506" y="2157312"/>
            <a:ext cx="2799846" cy="18093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175" y="4029094"/>
            <a:ext cx="2718663" cy="17688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514" y="4044164"/>
            <a:ext cx="2635464" cy="17386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31840" y="3645024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>
                <a:solidFill>
                  <a:srgbClr val="FF0000"/>
                </a:solidFill>
              </a:rPr>
              <a:t>НЕЛЬЗЯ</a:t>
            </a:r>
          </a:p>
        </p:txBody>
      </p:sp>
    </p:spTree>
    <p:extLst>
      <p:ext uri="{BB962C8B-B14F-4D97-AF65-F5344CB8AC3E}">
        <p14:creationId xmlns:p14="http://schemas.microsoft.com/office/powerpoint/2010/main" val="2145992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FF0000"/>
                </a:solidFill>
              </a:rPr>
              <a:t>Птицы  </a:t>
            </a:r>
            <a:r>
              <a:rPr lang="ru-RU" altLang="ru-RU" b="1">
                <a:solidFill>
                  <a:srgbClr val="FF0000"/>
                </a:solidFill>
              </a:rPr>
              <a:t>Красноярского края.</a:t>
            </a:r>
            <a:endParaRPr lang="ru-RU" altLang="ru-RU" b="1" dirty="0">
              <a:solidFill>
                <a:srgbClr val="FF0000"/>
              </a:solidFill>
            </a:endParaRPr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>
          <a:xfrm>
            <a:off x="428812" y="141763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</a:rPr>
              <a:t>Большинство птиц, наблюдаемых</a:t>
            </a:r>
          </a:p>
          <a:p>
            <a:pPr marL="0" indent="0" algn="ctr">
              <a:buNone/>
            </a:pP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</a:rPr>
              <a:t> в зимнее время , обитают </a:t>
            </a:r>
          </a:p>
          <a:p>
            <a:pPr marL="0" indent="0" algn="ctr">
              <a:buNone/>
            </a:pP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</a:rPr>
              <a:t>в калининградской области круглый год.</a:t>
            </a:r>
          </a:p>
          <a:p>
            <a:pPr marL="0" indent="0" algn="ctr">
              <a:buNone/>
            </a:pP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</a:rPr>
              <a:t> Такие птицы называются </a:t>
            </a:r>
          </a:p>
          <a:p>
            <a:pPr marL="0" indent="0" algn="ctr">
              <a:buNone/>
            </a:pPr>
            <a:r>
              <a:rPr lang="ru-RU" altLang="ru-RU" sz="3600" b="1" dirty="0">
                <a:solidFill>
                  <a:schemeClr val="tx2">
                    <a:lumMod val="75000"/>
                  </a:schemeClr>
                </a:solidFill>
              </a:rPr>
              <a:t>резидентами</a:t>
            </a: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</a:rPr>
              <a:t>. Сюда входят </a:t>
            </a:r>
          </a:p>
          <a:p>
            <a:pPr marL="0" indent="0" algn="ctr">
              <a:buNone/>
            </a:pP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</a:rPr>
              <a:t>как оседлые птицы,</a:t>
            </a:r>
          </a:p>
          <a:p>
            <a:pPr marL="0" indent="0" algn="ctr">
              <a:buNone/>
            </a:pP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</a:rPr>
              <a:t> так и птицы, совершающие </a:t>
            </a:r>
          </a:p>
          <a:p>
            <a:pPr marL="0" indent="0" algn="ctr">
              <a:buNone/>
            </a:pP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</a:rPr>
              <a:t>кочёвки в пределах региона</a:t>
            </a:r>
          </a:p>
          <a:p>
            <a:pPr marL="0" indent="0" algn="ctr">
              <a:buNone/>
            </a:pP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</a:rPr>
              <a:t> или соседних областей.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77038" y="1028700"/>
            <a:ext cx="8229600" cy="1143000"/>
          </a:xfrm>
        </p:spPr>
        <p:txBody>
          <a:bodyPr/>
          <a:lstStyle/>
          <a:p>
            <a:r>
              <a:rPr lang="ru-RU" altLang="ru-RU" sz="6000" b="1" dirty="0">
                <a:solidFill>
                  <a:srgbClr val="FF0000"/>
                </a:solidFill>
              </a:rPr>
              <a:t>НЕЛЬЗЯ</a:t>
            </a:r>
            <a:r>
              <a:rPr lang="ru-RU" altLang="ru-RU" b="1" dirty="0">
                <a:solidFill>
                  <a:srgbClr val="FF0000"/>
                </a:solidFill>
              </a:rPr>
              <a:t>  КОРМИТЬ ПТИЦ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77038" y="2306637"/>
            <a:ext cx="8229600" cy="4525963"/>
          </a:xfrm>
        </p:spPr>
        <p:txBody>
          <a:bodyPr/>
          <a:lstStyle/>
          <a:p>
            <a:endParaRPr lang="ru-RU" altLang="ru-RU" sz="2400" dirty="0"/>
          </a:p>
          <a:p>
            <a:endParaRPr lang="ru-RU" altLang="ru-RU" sz="2400" dirty="0"/>
          </a:p>
          <a:p>
            <a:endParaRPr lang="ru-RU" altLang="ru-RU" sz="2400" dirty="0"/>
          </a:p>
          <a:p>
            <a:endParaRPr lang="ru-RU" altLang="ru-RU" sz="2400" dirty="0"/>
          </a:p>
          <a:p>
            <a:endParaRPr lang="ru-RU" altLang="ru-RU" sz="2400" dirty="0"/>
          </a:p>
          <a:p>
            <a:endParaRPr lang="ru-RU" altLang="ru-RU" sz="2400" dirty="0"/>
          </a:p>
          <a:p>
            <a:endParaRPr lang="ru-RU" altLang="ru-RU" sz="2400" dirty="0"/>
          </a:p>
          <a:p>
            <a:pPr marL="0" indent="0" algn="ctr">
              <a:buNone/>
            </a:pPr>
            <a:r>
              <a:rPr lang="ru-RU" altLang="ru-RU" dirty="0"/>
              <a:t> </a:t>
            </a:r>
            <a:r>
              <a:rPr lang="ru-RU" altLang="ru-RU" b="1" dirty="0">
                <a:solidFill>
                  <a:srgbClr val="C00000"/>
                </a:solidFill>
              </a:rPr>
              <a:t>РЖАНЫМ    ХЛЕБОМ</a:t>
            </a:r>
          </a:p>
          <a:p>
            <a:pPr marL="0" indent="0" algn="ctr">
              <a:buNone/>
            </a:pPr>
            <a:endParaRPr lang="ru-RU" altLang="ru-RU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altLang="ru-RU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altLang="ru-RU" b="1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143124"/>
            <a:ext cx="4497288" cy="303566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flipH="1">
            <a:off x="6206775" y="7389440"/>
            <a:ext cx="1101529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7200" b="1" dirty="0">
                <a:solidFill>
                  <a:srgbClr val="FF0000"/>
                </a:solidFill>
              </a:rPr>
              <a:t>НЕЛЬЗЯ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3060666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77038" y="1028700"/>
            <a:ext cx="8229600" cy="1143000"/>
          </a:xfrm>
        </p:spPr>
        <p:txBody>
          <a:bodyPr/>
          <a:lstStyle/>
          <a:p>
            <a:r>
              <a:rPr lang="ru-RU" altLang="ru-RU" sz="6000" b="1" dirty="0">
                <a:solidFill>
                  <a:srgbClr val="FF0000"/>
                </a:solidFill>
              </a:rPr>
              <a:t>НЕЛЬЗЯ</a:t>
            </a:r>
            <a:r>
              <a:rPr lang="ru-RU" altLang="ru-RU" b="1" dirty="0">
                <a:solidFill>
                  <a:srgbClr val="FF0000"/>
                </a:solidFill>
              </a:rPr>
              <a:t>  КОРМИТЬ ПТИЦ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77038" y="2306637"/>
            <a:ext cx="8229600" cy="4525963"/>
          </a:xfrm>
        </p:spPr>
        <p:txBody>
          <a:bodyPr/>
          <a:lstStyle/>
          <a:p>
            <a:endParaRPr lang="ru-RU" altLang="ru-RU" sz="2400" dirty="0"/>
          </a:p>
          <a:p>
            <a:endParaRPr lang="ru-RU" altLang="ru-RU" sz="2400" dirty="0"/>
          </a:p>
          <a:p>
            <a:endParaRPr lang="ru-RU" altLang="ru-RU" sz="2400" dirty="0"/>
          </a:p>
          <a:p>
            <a:endParaRPr lang="ru-RU" altLang="ru-RU" sz="2400" dirty="0"/>
          </a:p>
          <a:p>
            <a:endParaRPr lang="ru-RU" altLang="ru-RU" sz="2400" dirty="0"/>
          </a:p>
          <a:p>
            <a:endParaRPr lang="ru-RU" altLang="ru-RU" sz="2400" dirty="0"/>
          </a:p>
          <a:p>
            <a:endParaRPr lang="ru-RU" altLang="ru-RU" sz="2400" dirty="0"/>
          </a:p>
          <a:p>
            <a:pPr marL="0" indent="0" algn="ctr">
              <a:buNone/>
            </a:pPr>
            <a:r>
              <a:rPr lang="ru-RU" altLang="ru-RU" dirty="0"/>
              <a:t> </a:t>
            </a:r>
            <a:r>
              <a:rPr lang="ru-RU" altLang="ru-RU" b="1" dirty="0">
                <a:solidFill>
                  <a:srgbClr val="C00000"/>
                </a:solidFill>
              </a:rPr>
              <a:t>ЦИТРУСОВЫМИ, КОЖУРОЙ БАНАНА</a:t>
            </a:r>
          </a:p>
          <a:p>
            <a:pPr marL="0" indent="0" algn="ctr">
              <a:buNone/>
            </a:pPr>
            <a:endParaRPr lang="ru-RU" altLang="ru-RU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altLang="ru-RU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altLang="ru-RU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880" y="2337369"/>
            <a:ext cx="3108898" cy="22322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193" y="2392453"/>
            <a:ext cx="3688030" cy="205221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692680" y="5469617"/>
            <a:ext cx="12241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>
                <a:solidFill>
                  <a:srgbClr val="FF0000"/>
                </a:solidFill>
              </a:rPr>
              <a:t>НЕЛЬЗЯ</a:t>
            </a:r>
          </a:p>
        </p:txBody>
      </p:sp>
    </p:spTree>
    <p:extLst>
      <p:ext uri="{BB962C8B-B14F-4D97-AF65-F5344CB8AC3E}">
        <p14:creationId xmlns:p14="http://schemas.microsoft.com/office/powerpoint/2010/main" val="35368318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1666020" y="1052736"/>
            <a:ext cx="5904656" cy="1412775"/>
          </a:xfrm>
        </p:spPr>
        <p:txBody>
          <a:bodyPr/>
          <a:lstStyle/>
          <a:p>
            <a:r>
              <a:rPr lang="ru-RU" altLang="ru-RU" sz="3600" b="1" dirty="0">
                <a:solidFill>
                  <a:srgbClr val="FF0000"/>
                </a:solidFill>
              </a:rPr>
              <a:t>Если хочешь, чтобы весной пели птицы - 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43608" y="3861048"/>
            <a:ext cx="7437512" cy="720080"/>
          </a:xfrm>
        </p:spPr>
        <p:txBody>
          <a:bodyPr/>
          <a:lstStyle/>
          <a:p>
            <a:pPr marL="0" indent="0" algn="ctr">
              <a:buNone/>
            </a:pPr>
            <a:endParaRPr lang="ru-RU" sz="40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sz="40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4000" b="1" dirty="0">
                <a:solidFill>
                  <a:srgbClr val="C00000"/>
                </a:solidFill>
              </a:rPr>
              <a:t>ПОКОРМИ   ИХ  ЗИМОЙ!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846" y="2276872"/>
            <a:ext cx="4343003" cy="2865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472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8229600" cy="1143000"/>
          </a:xfrm>
        </p:spPr>
        <p:txBody>
          <a:bodyPr/>
          <a:lstStyle/>
          <a:p>
            <a:r>
              <a:rPr lang="ru-RU" altLang="ru-RU" b="1" dirty="0">
                <a:solidFill>
                  <a:srgbClr val="FF0000"/>
                </a:solidFill>
              </a:rPr>
              <a:t>ВОРОБЕЙ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Оседлый вид птиц, живут повсюду в Калининградской области.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Ведут стайный образ жизни. Очень хорошо приспособились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к обитанию в близости человеческого жилья и хозяйственных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построек. Зимой нуждаются в подкормке. Птицы зерноядные, но могут питаться пищевыми отходами. Они очень хитры,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 осторожны и умеют предупреждать друг друга об опасности.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772816"/>
            <a:ext cx="5198826" cy="2866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325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8229600" cy="1143000"/>
          </a:xfrm>
        </p:spPr>
        <p:txBody>
          <a:bodyPr/>
          <a:lstStyle/>
          <a:p>
            <a:r>
              <a:rPr lang="ru-RU" altLang="ru-RU" b="1" dirty="0">
                <a:solidFill>
                  <a:srgbClr val="FF0000"/>
                </a:solidFill>
              </a:rPr>
              <a:t>СИНИЦА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502078" y="1556792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Оседлый вид птиц. Населяют различные типы лесов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Калининградской области, обычный обитатель населенных  пунктов.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Большая часть синиц ( 90%) гибнет зимой.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Их необходимо подкармливать в зимний период.</a:t>
            </a:r>
          </a:p>
          <a:p>
            <a:pPr marL="0" indent="0" algn="ctr">
              <a:buNone/>
            </a:pPr>
            <a:endParaRPr lang="ru-RU" altLang="ru-RU" sz="18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772816"/>
            <a:ext cx="4410236" cy="2940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25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8229600" cy="1143000"/>
          </a:xfrm>
        </p:spPr>
        <p:txBody>
          <a:bodyPr/>
          <a:lstStyle/>
          <a:p>
            <a:r>
              <a:rPr lang="ru-RU" altLang="ru-RU" b="1" dirty="0">
                <a:solidFill>
                  <a:srgbClr val="FF0000"/>
                </a:solidFill>
              </a:rPr>
              <a:t>ГОЛУБЬ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502078" y="1999381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Сизый голубь  обитает в населенных пунктах рядом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с человеческим жильем.</a:t>
            </a:r>
          </a:p>
          <a:p>
            <a:pPr marL="0" indent="0" algn="ctr">
              <a:buNone/>
            </a:pPr>
            <a:r>
              <a:rPr lang="ru-RU" sz="1800" b="1" dirty="0">
                <a:solidFill>
                  <a:srgbClr val="C00000"/>
                </a:solidFill>
              </a:rPr>
              <a:t>В дикой природе сизый голубь обычно селится </a:t>
            </a:r>
          </a:p>
          <a:p>
            <a:pPr marL="0" indent="0" algn="ctr">
              <a:buNone/>
            </a:pPr>
            <a:r>
              <a:rPr lang="ru-RU" sz="1800" b="1" dirty="0">
                <a:solidFill>
                  <a:srgbClr val="C00000"/>
                </a:solidFill>
              </a:rPr>
              <a:t>на прибрежных скалах, в горных ущельях. Их  потомки легко </a:t>
            </a:r>
          </a:p>
          <a:p>
            <a:pPr marL="0" indent="0" algn="ctr">
              <a:buNone/>
            </a:pPr>
            <a:r>
              <a:rPr lang="ru-RU" sz="1800" b="1" dirty="0">
                <a:solidFill>
                  <a:srgbClr val="C00000"/>
                </a:solidFill>
              </a:rPr>
              <a:t>приспособились к жизни возле человеческого жилья,</a:t>
            </a:r>
          </a:p>
          <a:p>
            <a:pPr marL="0" indent="0" algn="ctr">
              <a:buNone/>
            </a:pPr>
            <a:r>
              <a:rPr lang="ru-RU" sz="1800" b="1" dirty="0">
                <a:solidFill>
                  <a:srgbClr val="C00000"/>
                </a:solidFill>
              </a:rPr>
              <a:t> поскольку каменные постройки напоминают природные места обитания, а пищевые отходы служат надёжной кормовой базой в любое время года</a:t>
            </a:r>
            <a:endParaRPr lang="ru-RU" altLang="ru-RU" sz="18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721140"/>
            <a:ext cx="3995936" cy="249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260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513089" y="620688"/>
            <a:ext cx="8229600" cy="1143000"/>
          </a:xfrm>
        </p:spPr>
        <p:txBody>
          <a:bodyPr/>
          <a:lstStyle/>
          <a:p>
            <a:r>
              <a:rPr lang="ru-RU" altLang="ru-RU" b="1" dirty="0">
                <a:solidFill>
                  <a:srgbClr val="FF0000"/>
                </a:solidFill>
              </a:rPr>
              <a:t>СОРОКА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502078" y="1556792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Оседлый , хорошо приспособившийся к жизни вид.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Селится даже в центре </a:t>
            </a:r>
            <a:r>
              <a:rPr lang="ru-RU" altLang="ru-RU" sz="1800" b="1" dirty="0" err="1">
                <a:solidFill>
                  <a:srgbClr val="C00000"/>
                </a:solidFill>
              </a:rPr>
              <a:t>г.Калининградя</a:t>
            </a:r>
            <a:r>
              <a:rPr lang="ru-RU" altLang="ru-RU" sz="1800" b="1" dirty="0">
                <a:solidFill>
                  <a:srgbClr val="C00000"/>
                </a:solidFill>
              </a:rPr>
              <a:t>. Зимний голод и холод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 заставляет эту осторожную птицу жаться ближе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к жилью человека. Посещает свалки, мусорные контейнеры</a:t>
            </a:r>
          </a:p>
          <a:p>
            <a:pPr algn="ctr">
              <a:buFontTx/>
              <a:buChar char="-"/>
            </a:pPr>
            <a:r>
              <a:rPr lang="ru-RU" altLang="ru-RU" sz="1800" b="1" dirty="0">
                <a:solidFill>
                  <a:srgbClr val="C00000"/>
                </a:solidFill>
              </a:rPr>
              <a:t>те места, где можно найти пищевые отходы. </a:t>
            </a:r>
          </a:p>
          <a:p>
            <a:pPr algn="ctr">
              <a:buFontTx/>
              <a:buChar char="-"/>
            </a:pPr>
            <a:r>
              <a:rPr lang="ru-RU" altLang="ru-RU" sz="1800" b="1" dirty="0">
                <a:solidFill>
                  <a:srgbClr val="C00000"/>
                </a:solidFill>
              </a:rPr>
              <a:t>Зимой ведут одиночный образ жизни.</a:t>
            </a:r>
          </a:p>
          <a:p>
            <a:pPr marL="0" indent="0" algn="ctr">
              <a:buNone/>
            </a:pPr>
            <a:endParaRPr lang="ru-RU" altLang="ru-RU" sz="1800" b="1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139" y="1628800"/>
            <a:ext cx="3317478" cy="3317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423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513089" y="620688"/>
            <a:ext cx="8229600" cy="1143000"/>
          </a:xfrm>
        </p:spPr>
        <p:txBody>
          <a:bodyPr/>
          <a:lstStyle/>
          <a:p>
            <a:r>
              <a:rPr lang="ru-RU" altLang="ru-RU" b="1" dirty="0">
                <a:solidFill>
                  <a:srgbClr val="FF0000"/>
                </a:solidFill>
              </a:rPr>
              <a:t>ГАЛКА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502078" y="1556792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Очень многочисленный и распространенный вид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в Калининградской  области. Ведет стайный образ жизни.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Зимой объединяются в большие стаи и ночуют вместе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с серыми воронами, прижавшись друг к другу.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Птица всеядна. В пригородах выполняют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роль санитаров, подбирая пищевой мусор.</a:t>
            </a:r>
          </a:p>
          <a:p>
            <a:pPr marL="0" indent="0" algn="ctr">
              <a:buNone/>
            </a:pPr>
            <a:endParaRPr lang="ru-RU" altLang="ru-RU" sz="18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556792"/>
            <a:ext cx="3284984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192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502078" y="692696"/>
            <a:ext cx="8229600" cy="1143000"/>
          </a:xfrm>
        </p:spPr>
        <p:txBody>
          <a:bodyPr/>
          <a:lstStyle/>
          <a:p>
            <a:r>
              <a:rPr lang="ru-RU" altLang="ru-RU" b="1" dirty="0">
                <a:solidFill>
                  <a:srgbClr val="FF0000"/>
                </a:solidFill>
              </a:rPr>
              <a:t>ВОРОНА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502078" y="1556792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Оседлая птица, но иногда совершают перелеты на зимовку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ближе к югу. А вот старые птицы остаются на месте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в течение всего года. Населяют окраины лесов,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рощи, города и поселки. Птица всеядна.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Зимой кормятся на помойках и свалках пищевыми остатками.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730" y="1556792"/>
            <a:ext cx="4863580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78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635335" y="437952"/>
            <a:ext cx="8229600" cy="1143000"/>
          </a:xfrm>
        </p:spPr>
        <p:txBody>
          <a:bodyPr/>
          <a:lstStyle/>
          <a:p>
            <a:r>
              <a:rPr lang="ru-RU" altLang="ru-RU" b="1" dirty="0">
                <a:solidFill>
                  <a:srgbClr val="FF0000"/>
                </a:solidFill>
              </a:rPr>
              <a:t>СНЕГИРЬ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635335" y="1844824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alt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Эти птицы – гости с севера. Кочующий вид.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Зимой откочёвывают ближе к югу.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Стайки снегирей могут появляться в населенных пунктах,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где кормятся семенами ясеней, сирени и кленов. 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Любимый корм – семена рябины.</a:t>
            </a:r>
          </a:p>
          <a:p>
            <a:pPr marL="0" indent="0" algn="ctr"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 Изредка прилетают на кормушки.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268760"/>
            <a:ext cx="3956670" cy="3242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754661"/>
      </p:ext>
    </p:extLst>
  </p:cSld>
  <p:clrMapOvr>
    <a:masterClrMapping/>
  </p:clrMapOvr>
</p:sld>
</file>

<file path=ppt/theme/theme1.xml><?xml version="1.0" encoding="utf-8"?>
<a:theme xmlns:a="http://schemas.openxmlformats.org/drawingml/2006/main" name="Очарование зим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Очарование зимы</Template>
  <TotalTime>306</TotalTime>
  <Words>768</Words>
  <Application>Microsoft Office PowerPoint</Application>
  <PresentationFormat>Экран (4:3)</PresentationFormat>
  <Paragraphs>253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Century Gothic</vt:lpstr>
      <vt:lpstr>Очарование зимы</vt:lpstr>
      <vt:lpstr>Презентация PowerPoint</vt:lpstr>
      <vt:lpstr>Птицы  Красноярского края.</vt:lpstr>
      <vt:lpstr>ВОРОБЕЙ</vt:lpstr>
      <vt:lpstr>СИНИЦА</vt:lpstr>
      <vt:lpstr>ГОЛУБЬ</vt:lpstr>
      <vt:lpstr>СОРОКА</vt:lpstr>
      <vt:lpstr>ГАЛКА</vt:lpstr>
      <vt:lpstr>ВОРОНА</vt:lpstr>
      <vt:lpstr>СНЕГИРЬ</vt:lpstr>
      <vt:lpstr>ПОПОЛЗЕНЬ</vt:lpstr>
      <vt:lpstr>ДЯТЕЛ</vt:lpstr>
      <vt:lpstr>СОЙКА</vt:lpstr>
      <vt:lpstr>ЗАЧЕМ  КОРМИТЬ  ПТИЦ  ЗИМОЙ</vt:lpstr>
      <vt:lpstr>В  ЗИМНЕЙ ПОДКОРМКЕ ПТИЦ МОЖНО ИСПОЛЬЗОВАТЬ:</vt:lpstr>
      <vt:lpstr>В  ЗИМНЕЙ ПОДКОРМКЕ ПТИЦ МОЖНО ИСПОЛЬЗОВАТЬ:</vt:lpstr>
      <vt:lpstr>В  ЗИМНЕЙ ПОДКОРМКЕ ПТИЦ МОЖНО ИСПОЛЬЗОВАТЬ:</vt:lpstr>
      <vt:lpstr>В  ЗИМНЕЙ ПОДКОРМКЕ ПТИЦ МОЖНО ИСПОЛЬЗОВАТЬ:</vt:lpstr>
      <vt:lpstr>ЧЕМ  КОРМИТЬ  ПТИЦ</vt:lpstr>
      <vt:lpstr>НЕЛЬЗЯ  КОРМИТЬ ПТИЦ </vt:lpstr>
      <vt:lpstr>НЕЛЬЗЯ  КОРМИТЬ ПТИЦ</vt:lpstr>
      <vt:lpstr>НЕЛЬЗЯ  КОРМИТЬ ПТИЦ</vt:lpstr>
      <vt:lpstr>Если хочешь, чтобы весной пели птицы -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подготовительная гру</cp:lastModifiedBy>
  <cp:revision>60</cp:revision>
  <dcterms:created xsi:type="dcterms:W3CDTF">2014-11-22T12:13:06Z</dcterms:created>
  <dcterms:modified xsi:type="dcterms:W3CDTF">2023-01-23T09:20:38Z</dcterms:modified>
</cp:coreProperties>
</file>