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3" r:id="rId8"/>
    <p:sldId id="265" r:id="rId9"/>
    <p:sldId id="264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FCA3D-55F9-4661-8B55-9EB6EBA40CC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D7A5A-268E-4F42-8F2C-ADCB4A08E5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FCA3D-55F9-4661-8B55-9EB6EBA40CC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D7A5A-268E-4F42-8F2C-ADCB4A08E5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FCA3D-55F9-4661-8B55-9EB6EBA40CC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D7A5A-268E-4F42-8F2C-ADCB4A08E5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FCA3D-55F9-4661-8B55-9EB6EBA40CC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D7A5A-268E-4F42-8F2C-ADCB4A08E5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FCA3D-55F9-4661-8B55-9EB6EBA40CC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D7A5A-268E-4F42-8F2C-ADCB4A08E5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FCA3D-55F9-4661-8B55-9EB6EBA40CC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D7A5A-268E-4F42-8F2C-ADCB4A08E5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FCA3D-55F9-4661-8B55-9EB6EBA40CC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D7A5A-268E-4F42-8F2C-ADCB4A08E5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FCA3D-55F9-4661-8B55-9EB6EBA40CC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D7A5A-268E-4F42-8F2C-ADCB4A08E5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FCA3D-55F9-4661-8B55-9EB6EBA40CC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D7A5A-268E-4F42-8F2C-ADCB4A08E5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FCA3D-55F9-4661-8B55-9EB6EBA40CC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D7A5A-268E-4F42-8F2C-ADCB4A08E5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FCA3D-55F9-4661-8B55-9EB6EBA40CC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83D7A5A-268E-4F42-8F2C-ADCB4A08E5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8FCA3D-55F9-4661-8B55-9EB6EBA40CC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3D7A5A-268E-4F42-8F2C-ADCB4A08E5D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492896"/>
            <a:ext cx="8208912" cy="22608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«Организация сюжетно – </a:t>
            </a:r>
            <a:r>
              <a:rPr lang="ru-RU" dirty="0" smtClean="0"/>
              <a:t>ролевых игр»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5661248"/>
            <a:ext cx="4182616" cy="920544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</a:rPr>
              <a:t>Подготовила воспитатель:</a:t>
            </a:r>
            <a:endParaRPr lang="ru-RU" sz="2000" dirty="0" smtClean="0">
              <a:solidFill>
                <a:schemeClr val="tx2"/>
              </a:solidFill>
            </a:endParaRPr>
          </a:p>
          <a:p>
            <a:r>
              <a:rPr lang="ru-RU" sz="2000" b="1" dirty="0" err="1" smtClean="0">
                <a:solidFill>
                  <a:schemeClr val="tx2"/>
                </a:solidFill>
              </a:rPr>
              <a:t>Гладилкина</a:t>
            </a:r>
            <a:r>
              <a:rPr lang="ru-RU" sz="2000" b="1" dirty="0" smtClean="0">
                <a:solidFill>
                  <a:schemeClr val="tx2"/>
                </a:solidFill>
              </a:rPr>
              <a:t> А.В.  </a:t>
            </a:r>
            <a:endParaRPr lang="ru-RU" sz="2000" dirty="0" smtClean="0">
              <a:solidFill>
                <a:schemeClr val="tx2"/>
              </a:solidFill>
            </a:endParaRPr>
          </a:p>
          <a:p>
            <a:endParaRPr lang="ru-RU" dirty="0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1124744"/>
            <a:ext cx="421096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chemeClr val="tx2"/>
                </a:solidFill>
              </a:rPr>
              <a:t>МОУ «Первомайская СОШ» корпус 1-16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7854696" cy="17526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accent2">
                    <a:lumMod val="75000"/>
                  </a:schemeClr>
                </a:solidFill>
              </a:rPr>
              <a:t>СПАСИБО ЗА ВНИМАНИЕ!</a:t>
            </a:r>
            <a:endParaRPr lang="ru-RU" sz="5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6386" name="Picture 2" descr="https://diamondelectric.ru/images/3245/3244562/igryshka_rosigryshka_malish_1.jpg"/>
          <p:cNvPicPr>
            <a:picLocks noChangeAspect="1" noChangeArrowheads="1"/>
          </p:cNvPicPr>
          <p:nvPr/>
        </p:nvPicPr>
        <p:blipFill>
          <a:blip r:embed="rId2" cstate="print"/>
          <a:srcRect l="7813" t="13468" r="4687" b="9969"/>
          <a:stretch>
            <a:fillRect/>
          </a:stretch>
        </p:blipFill>
        <p:spPr bwMode="auto">
          <a:xfrm>
            <a:off x="2987824" y="3573016"/>
            <a:ext cx="3312368" cy="2898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1270790"/>
            <a:ext cx="849694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Игра- это основной вид деятельности детей.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 является сквозным механизмом развития ребёнка, посредством которой реализуются содержание пяти образовательных областей: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Социально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коммуникативное развитие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Познавательное развитие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Речевое развитие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Художественно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эстетическое развитие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Физическое развитие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Картинки сюжетно ролевые игры (56 фото) 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3501008"/>
            <a:ext cx="2371725" cy="304800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204864"/>
            <a:ext cx="7854696" cy="1752600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chemeClr val="tx2"/>
                </a:solidFill>
              </a:rPr>
              <a:t>Цель сюжетно – ролевой игры: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</a:p>
          <a:p>
            <a:pPr algn="l"/>
            <a:r>
              <a:rPr lang="ru-RU" dirty="0" smtClean="0">
                <a:solidFill>
                  <a:schemeClr val="tx2"/>
                </a:solidFill>
              </a:rPr>
              <a:t>Развивать игру каждого ребенка с опорой на его личные интересы.</a:t>
            </a:r>
          </a:p>
          <a:p>
            <a:endParaRPr lang="ru-RU" dirty="0"/>
          </a:p>
        </p:txBody>
      </p:sp>
      <p:pic>
        <p:nvPicPr>
          <p:cNvPr id="2050" name="Picture 2" descr="https://pandia.ru/text/85/464/images/img2_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3861048"/>
            <a:ext cx="2579539" cy="266429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11560" y="1412776"/>
            <a:ext cx="8136904" cy="4248472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chemeClr val="tx2"/>
                </a:solidFill>
              </a:rPr>
              <a:t>Задачи сюжетно-ролевой игры:</a:t>
            </a:r>
            <a:endParaRPr lang="ru-RU" sz="2400" dirty="0" smtClean="0">
              <a:solidFill>
                <a:schemeClr val="tx2"/>
              </a:solidFill>
            </a:endParaRPr>
          </a:p>
          <a:p>
            <a:pPr marL="342900" indent="-342900" algn="l">
              <a:buFont typeface="Wingdings" pitchFamily="2" charset="2"/>
              <a:buChar char="Ø"/>
            </a:pPr>
            <a:r>
              <a:rPr lang="ru-RU" sz="1800" dirty="0" smtClean="0">
                <a:solidFill>
                  <a:schemeClr val="tx2"/>
                </a:solidFill>
              </a:rPr>
              <a:t>Развивает интерес и уважение к разным профессиям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ru-RU" sz="1800" dirty="0" smtClean="0">
                <a:solidFill>
                  <a:schemeClr val="tx2"/>
                </a:solidFill>
              </a:rPr>
              <a:t>Помогает детям налаживать взаимодействия в совместной игре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ru-RU" sz="1800" dirty="0" smtClean="0">
                <a:solidFill>
                  <a:schemeClr val="tx2"/>
                </a:solidFill>
              </a:rPr>
              <a:t>Обогащает словарь, развивает речь детей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ru-RU" sz="1800" dirty="0" smtClean="0">
                <a:solidFill>
                  <a:schemeClr val="tx2"/>
                </a:solidFill>
              </a:rPr>
              <a:t>Развивает коммуникативные навыки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ru-RU" sz="1800" dirty="0" smtClean="0">
                <a:solidFill>
                  <a:schemeClr val="tx2"/>
                </a:solidFill>
              </a:rPr>
              <a:t>Обучает основам адаптации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ru-RU" sz="1800" dirty="0" smtClean="0">
                <a:solidFill>
                  <a:schemeClr val="tx2"/>
                </a:solidFill>
              </a:rPr>
              <a:t>Приобщает к взрослому миру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ru-RU" sz="1800" dirty="0" smtClean="0">
                <a:solidFill>
                  <a:schemeClr val="tx2"/>
                </a:solidFill>
              </a:rPr>
              <a:t>Доносит специфические знания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ru-RU" sz="1800" dirty="0" smtClean="0">
                <a:solidFill>
                  <a:schemeClr val="tx2"/>
                </a:solidFill>
              </a:rPr>
              <a:t>Планомерно обогащает жизненный опыт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ru-RU" sz="1800" dirty="0" smtClean="0">
                <a:solidFill>
                  <a:schemeClr val="tx2"/>
                </a:solidFill>
              </a:rPr>
              <a:t>Передает детям игровой опыт, игровые умения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ru-RU" sz="1800" dirty="0" smtClean="0">
                <a:solidFill>
                  <a:schemeClr val="tx2"/>
                </a:solidFill>
              </a:rPr>
              <a:t>Помогает изучить игровую среду с учетом обогащающегося жизненного опыта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ru-RU" sz="1800" dirty="0" smtClean="0">
                <a:solidFill>
                  <a:schemeClr val="tx2"/>
                </a:solidFill>
              </a:rPr>
              <a:t>Активизирует общение взрослого с детьми в процессе их игры</a:t>
            </a:r>
          </a:p>
          <a:p>
            <a:endParaRPr lang="ru-RU" sz="1800" dirty="0"/>
          </a:p>
        </p:txBody>
      </p:sp>
      <p:pic>
        <p:nvPicPr>
          <p:cNvPr id="5" name="Рисунок 4" descr="052aa3c8a0c1f07c991339f3bfe86365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20272" y="2636912"/>
            <a:ext cx="1551454" cy="206084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23528" y="1484784"/>
            <a:ext cx="7998712" cy="3600400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ru-RU" sz="9600" b="1" dirty="0" smtClean="0">
                <a:solidFill>
                  <a:schemeClr val="tx2"/>
                </a:solidFill>
              </a:rPr>
              <a:t>Задачи по формированию умений детей в сюжетно – ролевых играх:</a:t>
            </a:r>
            <a:endParaRPr lang="ru-RU" sz="9600" dirty="0" smtClean="0">
              <a:solidFill>
                <a:schemeClr val="tx2"/>
              </a:solidFill>
            </a:endParaRPr>
          </a:p>
          <a:p>
            <a:pPr algn="l"/>
            <a:r>
              <a:rPr lang="ru-RU" sz="8000" dirty="0" smtClean="0">
                <a:solidFill>
                  <a:schemeClr val="tx2"/>
                </a:solidFill>
              </a:rPr>
              <a:t> </a:t>
            </a:r>
          </a:p>
          <a:p>
            <a:pPr algn="l"/>
            <a:r>
              <a:rPr lang="ru-RU" sz="8000" b="1" dirty="0" smtClean="0">
                <a:solidFill>
                  <a:schemeClr val="tx2"/>
                </a:solidFill>
              </a:rPr>
              <a:t>1. </a:t>
            </a:r>
            <a:r>
              <a:rPr lang="ru-RU" sz="8000" dirty="0" smtClean="0">
                <a:solidFill>
                  <a:schemeClr val="tx2"/>
                </a:solidFill>
              </a:rPr>
              <a:t>2-я младшая группа - обогащение игрового опыта детей через</a:t>
            </a:r>
          </a:p>
          <a:p>
            <a:pPr algn="l"/>
            <a:r>
              <a:rPr lang="ru-RU" sz="8000" dirty="0" smtClean="0">
                <a:solidFill>
                  <a:schemeClr val="tx2"/>
                </a:solidFill>
              </a:rPr>
              <a:t>совместные со взрослым игры.</a:t>
            </a:r>
          </a:p>
          <a:p>
            <a:pPr algn="l"/>
            <a:r>
              <a:rPr lang="ru-RU" sz="8000" b="1" dirty="0" smtClean="0">
                <a:solidFill>
                  <a:schemeClr val="tx2"/>
                </a:solidFill>
              </a:rPr>
              <a:t>2. </a:t>
            </a:r>
            <a:r>
              <a:rPr lang="ru-RU" sz="8000" dirty="0" smtClean="0">
                <a:solidFill>
                  <a:schemeClr val="tx2"/>
                </a:solidFill>
              </a:rPr>
              <a:t>Средняя группа - освоение и развитие ролевого поведения.</a:t>
            </a:r>
          </a:p>
          <a:p>
            <a:pPr algn="l"/>
            <a:r>
              <a:rPr lang="ru-RU" sz="8000" b="1" dirty="0" smtClean="0">
                <a:solidFill>
                  <a:schemeClr val="tx2"/>
                </a:solidFill>
              </a:rPr>
              <a:t>3. </a:t>
            </a:r>
            <a:r>
              <a:rPr lang="ru-RU" sz="8000" dirty="0" smtClean="0">
                <a:solidFill>
                  <a:schemeClr val="tx2"/>
                </a:solidFill>
              </a:rPr>
              <a:t>Старшая группа - обогащение игрового опыта по развитию и</a:t>
            </a:r>
          </a:p>
          <a:p>
            <a:pPr algn="l"/>
            <a:r>
              <a:rPr lang="ru-RU" sz="8000" dirty="0" smtClean="0">
                <a:solidFill>
                  <a:schemeClr val="tx2"/>
                </a:solidFill>
              </a:rPr>
              <a:t>     усложнению игрового сюжета.</a:t>
            </a:r>
          </a:p>
          <a:p>
            <a:pPr algn="l"/>
            <a:r>
              <a:rPr lang="ru-RU" sz="8000" b="1" dirty="0" smtClean="0">
                <a:solidFill>
                  <a:schemeClr val="tx2"/>
                </a:solidFill>
              </a:rPr>
              <a:t>4. </a:t>
            </a:r>
            <a:r>
              <a:rPr lang="ru-RU" sz="8000" dirty="0" smtClean="0">
                <a:solidFill>
                  <a:schemeClr val="tx2"/>
                </a:solidFill>
              </a:rPr>
              <a:t>Подготовительная группа - формирование и педагогическая</a:t>
            </a:r>
          </a:p>
          <a:p>
            <a:pPr algn="l"/>
            <a:r>
              <a:rPr lang="ru-RU" sz="8000" dirty="0" smtClean="0">
                <a:solidFill>
                  <a:schemeClr val="tx2"/>
                </a:solidFill>
              </a:rPr>
              <a:t>поддержка детского коллектива как играющего детского</a:t>
            </a:r>
          </a:p>
          <a:p>
            <a:pPr algn="l"/>
            <a:r>
              <a:rPr lang="ru-RU" sz="8000" dirty="0" smtClean="0">
                <a:solidFill>
                  <a:schemeClr val="tx2"/>
                </a:solidFill>
              </a:rPr>
              <a:t>сообщества.</a:t>
            </a:r>
          </a:p>
          <a:p>
            <a:endParaRPr lang="ru-RU" dirty="0"/>
          </a:p>
        </p:txBody>
      </p:sp>
      <p:pic>
        <p:nvPicPr>
          <p:cNvPr id="3" name="Рисунок 2" descr="6032759836.jpg"/>
          <p:cNvPicPr>
            <a:picLocks noChangeAspect="1"/>
          </p:cNvPicPr>
          <p:nvPr/>
        </p:nvPicPr>
        <p:blipFill>
          <a:blip r:embed="rId2" cstate="print"/>
          <a:srcRect l="-351" t="-1" r="68183" b="45800"/>
          <a:stretch>
            <a:fillRect/>
          </a:stretch>
        </p:blipFill>
        <p:spPr>
          <a:xfrm>
            <a:off x="7308304" y="2780928"/>
            <a:ext cx="1656184" cy="371703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67544" y="1124744"/>
            <a:ext cx="8064896" cy="4752528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ru-RU" sz="9600" b="1" dirty="0" smtClean="0">
                <a:solidFill>
                  <a:schemeClr val="tx2"/>
                </a:solidFill>
              </a:rPr>
              <a:t>Виды сюжетно-ролевых игр</a:t>
            </a:r>
          </a:p>
          <a:p>
            <a:pPr algn="l"/>
            <a:endParaRPr lang="ru-RU" sz="9600" dirty="0" smtClean="0">
              <a:solidFill>
                <a:schemeClr val="tx2"/>
              </a:solidFill>
            </a:endParaRPr>
          </a:p>
          <a:p>
            <a:pPr algn="l"/>
            <a:r>
              <a:rPr lang="ru-RU" sz="7200" i="1" dirty="0" smtClean="0">
                <a:solidFill>
                  <a:schemeClr val="tx2"/>
                </a:solidFill>
              </a:rPr>
              <a:t>По направленности обучающей цели и способы её достижения сюжетно-ролевые игры делятся на </a:t>
            </a:r>
            <a:r>
              <a:rPr lang="ru-RU" sz="7200" b="1" i="1" dirty="0" smtClean="0">
                <a:solidFill>
                  <a:schemeClr val="tx2"/>
                </a:solidFill>
              </a:rPr>
              <a:t>творческие, сюжетно-дидактические и интерактивные.</a:t>
            </a:r>
          </a:p>
          <a:p>
            <a:pPr algn="l"/>
            <a:endParaRPr lang="ru-RU" sz="7200" b="1" i="1" dirty="0" smtClean="0">
              <a:solidFill>
                <a:schemeClr val="tx2"/>
              </a:solidFill>
            </a:endParaRPr>
          </a:p>
          <a:p>
            <a:pPr lvl="0" algn="l">
              <a:buFont typeface="Wingdings" pitchFamily="2" charset="2"/>
              <a:buChar char="ü"/>
            </a:pPr>
            <a:r>
              <a:rPr lang="ru-RU" sz="7200" dirty="0" smtClean="0">
                <a:solidFill>
                  <a:schemeClr val="tx2"/>
                </a:solidFill>
              </a:rPr>
              <a:t>В творческой сюжетно-ролевой игре дети максимально фантазируют, не просто копируют поведение взрослых в конкретных жизненных ситуациях, а показывают свой вариант действий в условиях вымышленных обстоятельств. </a:t>
            </a:r>
          </a:p>
          <a:p>
            <a:pPr lvl="0" algn="l">
              <a:buFont typeface="Wingdings" pitchFamily="2" charset="2"/>
              <a:buChar char="ü"/>
            </a:pPr>
            <a:endParaRPr lang="ru-RU" sz="7200" dirty="0" smtClean="0">
              <a:solidFill>
                <a:schemeClr val="tx2"/>
              </a:solidFill>
            </a:endParaRPr>
          </a:p>
          <a:p>
            <a:pPr lvl="0" algn="l">
              <a:buFont typeface="Wingdings" pitchFamily="2" charset="2"/>
              <a:buChar char="ü"/>
            </a:pPr>
            <a:r>
              <a:rPr lang="ru-RU" sz="7200" dirty="0" smtClean="0">
                <a:solidFill>
                  <a:schemeClr val="tx2"/>
                </a:solidFill>
              </a:rPr>
              <a:t>Сюжетно-дидактическая игра является игровой формой обучения, в ней синтезируется творческая деятельность детей с изучением наглядных материалов, практическим применением полученных на занятиях знаний. </a:t>
            </a:r>
          </a:p>
          <a:p>
            <a:pPr lvl="0" algn="l">
              <a:buFont typeface="Wingdings" pitchFamily="2" charset="2"/>
              <a:buChar char="ü"/>
            </a:pPr>
            <a:endParaRPr lang="ru-RU" sz="7200" dirty="0" smtClean="0">
              <a:solidFill>
                <a:schemeClr val="tx2"/>
              </a:solidFill>
            </a:endParaRPr>
          </a:p>
          <a:p>
            <a:pPr lvl="0" algn="l">
              <a:buFont typeface="Wingdings" pitchFamily="2" charset="2"/>
              <a:buChar char="ü"/>
            </a:pPr>
            <a:r>
              <a:rPr lang="ru-RU" sz="7200" dirty="0" smtClean="0">
                <a:solidFill>
                  <a:schemeClr val="tx2"/>
                </a:solidFill>
              </a:rPr>
              <a:t>Деловая игра — это воссоздание детьми содержания профессиональной деятельности взрослых</a:t>
            </a:r>
            <a:r>
              <a:rPr lang="ru-RU" dirty="0" smtClean="0">
                <a:solidFill>
                  <a:schemeClr val="tx2"/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3" name="Рисунок 2" descr="6032759836.jpg"/>
          <p:cNvPicPr>
            <a:picLocks noChangeAspect="1"/>
          </p:cNvPicPr>
          <p:nvPr/>
        </p:nvPicPr>
        <p:blipFill>
          <a:blip r:embed="rId2" cstate="print"/>
          <a:srcRect l="66784" b="48950"/>
          <a:stretch>
            <a:fillRect/>
          </a:stretch>
        </p:blipFill>
        <p:spPr>
          <a:xfrm>
            <a:off x="7740352" y="4293096"/>
            <a:ext cx="1182507" cy="242088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23528" y="1052736"/>
            <a:ext cx="7854696" cy="4392488"/>
          </a:xfrm>
        </p:spPr>
        <p:txBody>
          <a:bodyPr>
            <a:normAutofit fontScale="32500" lnSpcReduction="20000"/>
          </a:bodyPr>
          <a:lstStyle/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7400" b="1" dirty="0" smtClean="0">
                <a:solidFill>
                  <a:schemeClr val="tx2"/>
                </a:solidFill>
                <a:ea typeface="Calibri"/>
                <a:cs typeface="Times New Roman"/>
              </a:rPr>
              <a:t>Организация сюжетно-ролевых игр начинается с подготовки атрибутов и игрушек. </a:t>
            </a: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6200" dirty="0" smtClean="0">
                <a:solidFill>
                  <a:schemeClr val="tx2"/>
                </a:solidFill>
                <a:ea typeface="Calibri"/>
                <a:cs typeface="Times New Roman"/>
              </a:rPr>
              <a:t>Для младших дошкольников предметы для конкретных игр подбирает воспитатель и располагает их в игровой зоне в свободном доступе, что стимулирует интерес к развёртыванию самостоятельной деятельности. Для детей 4–7 лет атрибуты хранятся в игровой зоне в секциях/коробках по темам («Посуда», «Инструменты», «Медицина»). Ребята старших групп с удовольствием изготавливают материалы для игр своими руками: мечи из картона, продукты из пластилина, нарисованные картинки заменители.</a:t>
            </a:r>
            <a:r>
              <a:rPr lang="ru-RU" sz="6200" dirty="0" smtClean="0">
                <a:solidFill>
                  <a:schemeClr val="tx2"/>
                </a:solidFill>
                <a:latin typeface="Calibri"/>
                <a:ea typeface="Calibri"/>
                <a:cs typeface="Times New Roman"/>
              </a:rPr>
              <a:t> </a:t>
            </a:r>
          </a:p>
          <a:p>
            <a:endParaRPr lang="ru-RU" dirty="0"/>
          </a:p>
        </p:txBody>
      </p:sp>
      <p:pic>
        <p:nvPicPr>
          <p:cNvPr id="3" name="Рисунок 2" descr="6032759836.jpg"/>
          <p:cNvPicPr>
            <a:picLocks noChangeAspect="1"/>
          </p:cNvPicPr>
          <p:nvPr/>
        </p:nvPicPr>
        <p:blipFill>
          <a:blip r:embed="rId2" cstate="print"/>
          <a:srcRect t="50000" r="66900"/>
          <a:stretch>
            <a:fillRect/>
          </a:stretch>
        </p:blipFill>
        <p:spPr>
          <a:xfrm>
            <a:off x="7380312" y="3717032"/>
            <a:ext cx="1458722" cy="292494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33400" y="836712"/>
            <a:ext cx="7999040" cy="468052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Атрибуты и наглядный материал для игр.</a:t>
            </a:r>
            <a:endParaRPr lang="ru-RU" sz="2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l"/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Существует множество идей, как разнообразить детские игры при помощи различных атрибутов, вариантов оформления. Предметы и игрушки-заменители для сюжетно-ролевой игры легко изготовить своими руками, в том числе из бросового материала. К пополнению материальной базы игрового уголка следует привлекать воспитанников и родителей.</a:t>
            </a:r>
          </a:p>
          <a:p>
            <a:pPr algn="l"/>
            <a:endParaRPr lang="ru-RU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l"/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Для воспитанников </a:t>
            </a:r>
            <a:r>
              <a:rPr lang="ru-RU" sz="2000" u="sng" dirty="0" smtClean="0">
                <a:solidFill>
                  <a:schemeClr val="accent2">
                    <a:lumMod val="75000"/>
                  </a:schemeClr>
                </a:solidFill>
              </a:rPr>
              <a:t>младшей группы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 предоставляется готовый набор для игры в кафе: посуда, бутафорские продукты, касса, деньги. </a:t>
            </a:r>
          </a:p>
          <a:p>
            <a:endParaRPr lang="ru-RU" dirty="0"/>
          </a:p>
        </p:txBody>
      </p:sp>
      <p:pic>
        <p:nvPicPr>
          <p:cNvPr id="3" name="Рисунок 2" descr="6032759836.jpg"/>
          <p:cNvPicPr>
            <a:picLocks noChangeAspect="1"/>
          </p:cNvPicPr>
          <p:nvPr/>
        </p:nvPicPr>
        <p:blipFill>
          <a:blip r:embed="rId2" cstate="print"/>
          <a:srcRect l="32056" t="50000" r="28919"/>
          <a:stretch>
            <a:fillRect/>
          </a:stretch>
        </p:blipFill>
        <p:spPr>
          <a:xfrm>
            <a:off x="7452320" y="4365104"/>
            <a:ext cx="1381122" cy="234888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11560" y="2060848"/>
            <a:ext cx="7927032" cy="2088232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Сюжетно-ролевые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игры включаются в структуру речевых и творческих занятий.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Главная роль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воспитателя заключается в проговаривании условий и плана игры и в контроле за действиями детей, поскольку игра в этом случае является инструментом обучения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3" name="Рисунок 2" descr="6032759836.jpg"/>
          <p:cNvPicPr>
            <a:picLocks noChangeAspect="1"/>
          </p:cNvPicPr>
          <p:nvPr/>
        </p:nvPicPr>
        <p:blipFill>
          <a:blip r:embed="rId2" cstate="print"/>
          <a:srcRect l="70980" t="50000" r="1047"/>
          <a:stretch>
            <a:fillRect/>
          </a:stretch>
        </p:blipFill>
        <p:spPr>
          <a:xfrm>
            <a:off x="7668344" y="4725144"/>
            <a:ext cx="895787" cy="213285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46</TotalTime>
  <Words>389</Words>
  <Application>Microsoft Office PowerPoint</Application>
  <PresentationFormat>Экран (4:3)</PresentationFormat>
  <Paragraphs>52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  «Организация сюжетно – ролевых игр»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«Организация сюжетно – ролевой игры»</dc:title>
  <dc:creator>Александра</dc:creator>
  <cp:lastModifiedBy>Александра</cp:lastModifiedBy>
  <cp:revision>8</cp:revision>
  <dcterms:created xsi:type="dcterms:W3CDTF">2022-10-31T19:28:47Z</dcterms:created>
  <dcterms:modified xsi:type="dcterms:W3CDTF">2022-11-01T08:26:56Z</dcterms:modified>
</cp:coreProperties>
</file>