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5" r:id="rId3"/>
    <p:sldId id="278" r:id="rId4"/>
    <p:sldId id="279" r:id="rId5"/>
    <p:sldId id="266" r:id="rId6"/>
    <p:sldId id="280" r:id="rId7"/>
    <p:sldId id="267" r:id="rId8"/>
    <p:sldId id="268" r:id="rId9"/>
    <p:sldId id="281" r:id="rId10"/>
    <p:sldId id="269" r:id="rId11"/>
    <p:sldId id="275" r:id="rId12"/>
    <p:sldId id="282" r:id="rId13"/>
    <p:sldId id="283" r:id="rId14"/>
    <p:sldId id="284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B0106"/>
    <a:srgbClr val="FFCCFF"/>
    <a:srgbClr val="800000"/>
    <a:srgbClr val="99FF99"/>
    <a:srgbClr val="663300"/>
    <a:srgbClr val="660033"/>
    <a:srgbClr val="5F5F5F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00D20-B8EE-46BA-8212-F80AC7D544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F274A-EB9C-440B-800F-DB40A9C6CB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EBB360-6F51-411F-B7F4-CF596AA950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DD116-DA07-4523-A8D6-21654390DA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535FB5-EBA1-4E3E-A31C-9462B9846A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CE511F-D55D-4CE4-B1D2-E0AEE81B24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14F20A-E025-42E2-8AAF-2145E018A9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0AB7EB-F6B4-48AC-A055-6ED4127606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8BB4E3-D0F3-4784-BE05-9DB5358BFB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21017-802B-49ED-8CE0-80D7758BEA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0016F7-F5BA-4B35-97CC-1B4C085DE7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A8F96EB-B614-45A5-961B-CCC0F4DAE6C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ru-RU" sz="1800" b="1" smtClean="0">
                <a:solidFill>
                  <a:srgbClr val="660033"/>
                </a:solidFill>
              </a:rPr>
              <a:t>Муниципальное казенное общеобразовательное учреждение </a:t>
            </a:r>
            <a:br>
              <a:rPr lang="ru-RU" sz="1800" b="1" smtClean="0">
                <a:solidFill>
                  <a:srgbClr val="660033"/>
                </a:solidFill>
              </a:rPr>
            </a:br>
            <a:r>
              <a:rPr lang="ru-RU" sz="1800" b="1" smtClean="0">
                <a:solidFill>
                  <a:srgbClr val="660033"/>
                </a:solidFill>
              </a:rPr>
              <a:t>средняя общеобразовательная школа «Мошковский ЦО» </a:t>
            </a:r>
            <a:br>
              <a:rPr lang="ru-RU" sz="1800" b="1" smtClean="0">
                <a:solidFill>
                  <a:srgbClr val="660033"/>
                </a:solidFill>
              </a:rPr>
            </a:br>
            <a:r>
              <a:rPr lang="ru-RU" sz="1800" b="1" smtClean="0">
                <a:solidFill>
                  <a:srgbClr val="660033"/>
                </a:solidFill>
              </a:rPr>
              <a:t>структурное подразделение детский сад «Ромашка»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defTabSz="457200" eaLnBrk="1" hangingPunct="1">
              <a:lnSpc>
                <a:spcPct val="115000"/>
              </a:lnSpc>
              <a:buClr>
                <a:srgbClr val="404040"/>
              </a:buClr>
              <a:buFontTx/>
              <a:buNone/>
              <a:defRPr/>
            </a:pPr>
            <a:r>
              <a:rPr lang="ru-RU" sz="2800" b="1" dirty="0" smtClean="0">
                <a:solidFill>
                  <a:srgbClr val="660033"/>
                </a:solidFill>
              </a:rPr>
              <a:t>Моя педагогическая находка.  </a:t>
            </a:r>
            <a:endParaRPr lang="ru-RU" sz="2800" b="1" dirty="0">
              <a:solidFill>
                <a:srgbClr val="660033"/>
              </a:solidFill>
            </a:endParaRPr>
          </a:p>
          <a:p>
            <a:pPr marL="0" indent="0" algn="ctr" defTabSz="457200" eaLnBrk="1" hangingPunct="1">
              <a:lnSpc>
                <a:spcPct val="115000"/>
              </a:lnSpc>
              <a:buClr>
                <a:srgbClr val="404040"/>
              </a:buClr>
              <a:buFontTx/>
              <a:buNone/>
              <a:defRPr/>
            </a:pPr>
            <a:r>
              <a:rPr lang="ru-RU" sz="3600" b="1" dirty="0">
                <a:solidFill>
                  <a:srgbClr val="800000"/>
                </a:solidFill>
                <a:latin typeface="Bahnschrift SemiBold SemiConden" panose="020B0502040204020203" pitchFamily="34" charset="0"/>
                <a:cs typeface="Calibri Light" panose="020F0302020204030204" pitchFamily="34" charset="0"/>
              </a:rPr>
              <a:t>«</a:t>
            </a:r>
            <a:r>
              <a:rPr lang="ru-RU" sz="3600" b="1" dirty="0" err="1">
                <a:solidFill>
                  <a:srgbClr val="800000"/>
                </a:solidFill>
                <a:latin typeface="Bahnschrift SemiBold SemiConden" panose="020B0502040204020203" pitchFamily="34" charset="0"/>
                <a:cs typeface="Calibri Light" panose="020F0302020204030204" pitchFamily="34" charset="0"/>
              </a:rPr>
              <a:t>Синквейн</a:t>
            </a:r>
            <a:r>
              <a:rPr lang="ru-RU" sz="3600" b="1" dirty="0">
                <a:solidFill>
                  <a:srgbClr val="800000"/>
                </a:solidFill>
                <a:latin typeface="Bahnschrift SemiBold SemiConden" panose="020B0502040204020203" pitchFamily="34" charset="0"/>
                <a:cs typeface="Calibri Light" panose="020F0302020204030204" pitchFamily="34" charset="0"/>
              </a:rPr>
              <a:t> как инновационный метод работы в формировании экологической культуры дошкольников»</a:t>
            </a:r>
          </a:p>
          <a:p>
            <a:pPr marL="0" indent="0" algn="r" defTabSz="457200" eaLnBrk="1" hangingPunct="1">
              <a:lnSpc>
                <a:spcPct val="115000"/>
              </a:lnSpc>
              <a:buClr>
                <a:srgbClr val="404040"/>
              </a:buClr>
              <a:buFontTx/>
              <a:buNone/>
              <a:defRPr/>
            </a:pPr>
            <a:endParaRPr lang="ru-RU" sz="1800" b="1" dirty="0">
              <a:solidFill>
                <a:srgbClr val="800000"/>
              </a:solidFill>
              <a:cs typeface="Calibri Light" panose="020F0302020204030204" pitchFamily="34" charset="0"/>
            </a:endParaRPr>
          </a:p>
          <a:p>
            <a:pPr marL="0" indent="0" algn="r" defTabSz="457200" eaLnBrk="1" hangingPunct="1">
              <a:spcBef>
                <a:spcPct val="0"/>
              </a:spcBef>
              <a:buClr>
                <a:srgbClr val="404040"/>
              </a:buClr>
              <a:buFontTx/>
              <a:buNone/>
              <a:defRPr/>
            </a:pPr>
            <a:r>
              <a:rPr lang="ru-RU" sz="1800" b="1" dirty="0">
                <a:solidFill>
                  <a:srgbClr val="800000"/>
                </a:solidFill>
                <a:cs typeface="Calibri Light" panose="020F0302020204030204" pitchFamily="34" charset="0"/>
              </a:rPr>
              <a:t>Воспитатель</a:t>
            </a:r>
          </a:p>
          <a:p>
            <a:pPr marL="0" indent="0" algn="r" defTabSz="457200" eaLnBrk="1" hangingPunct="1">
              <a:spcBef>
                <a:spcPct val="0"/>
              </a:spcBef>
              <a:buClr>
                <a:srgbClr val="404040"/>
              </a:buClr>
              <a:buFontTx/>
              <a:buNone/>
              <a:defRPr/>
            </a:pPr>
            <a:r>
              <a:rPr lang="ru-RU" sz="1800" b="1" dirty="0" err="1">
                <a:solidFill>
                  <a:srgbClr val="800000"/>
                </a:solidFill>
                <a:cs typeface="Calibri Light" panose="020F0302020204030204" pitchFamily="34" charset="0"/>
              </a:rPr>
              <a:t>Клоц</a:t>
            </a:r>
            <a:r>
              <a:rPr lang="ru-RU" sz="1800" b="1" dirty="0">
                <a:solidFill>
                  <a:srgbClr val="800000"/>
                </a:solidFill>
                <a:cs typeface="Calibri Light" panose="020F0302020204030204" pitchFamily="34" charset="0"/>
              </a:rPr>
              <a:t> Маргарита </a:t>
            </a:r>
          </a:p>
          <a:p>
            <a:pPr marL="0" indent="0" algn="r" defTabSz="457200" eaLnBrk="1" hangingPunct="1">
              <a:spcBef>
                <a:spcPct val="0"/>
              </a:spcBef>
              <a:buClr>
                <a:srgbClr val="404040"/>
              </a:buClr>
              <a:buFontTx/>
              <a:buNone/>
              <a:defRPr/>
            </a:pPr>
            <a:r>
              <a:rPr lang="ru-RU" sz="1800" b="1" dirty="0">
                <a:solidFill>
                  <a:srgbClr val="800000"/>
                </a:solidFill>
                <a:cs typeface="Calibri Light" panose="020F0302020204030204" pitchFamily="34" charset="0"/>
              </a:rPr>
              <a:t>Владимировна</a:t>
            </a:r>
          </a:p>
          <a:p>
            <a:pPr marL="0" indent="0" algn="r" defTabSz="457200" eaLnBrk="1" hangingPunct="1">
              <a:spcBef>
                <a:spcPct val="0"/>
              </a:spcBef>
              <a:buClr>
                <a:srgbClr val="404040"/>
              </a:buClr>
              <a:buFontTx/>
              <a:buNone/>
              <a:defRPr/>
            </a:pPr>
            <a:endParaRPr lang="ru-RU" sz="1800" b="1" dirty="0">
              <a:solidFill>
                <a:srgbClr val="800000"/>
              </a:solidFill>
              <a:cs typeface="Calibri Light" panose="020F0302020204030204" pitchFamily="34" charset="0"/>
            </a:endParaRPr>
          </a:p>
          <a:p>
            <a:pPr marL="0" indent="0" algn="ctr" defTabSz="457200" eaLnBrk="1" hangingPunct="1">
              <a:spcBef>
                <a:spcPct val="0"/>
              </a:spcBef>
              <a:buClr>
                <a:srgbClr val="404040"/>
              </a:buClr>
              <a:buFontTx/>
              <a:buNone/>
              <a:defRPr/>
            </a:pPr>
            <a:r>
              <a:rPr lang="ru-RU" sz="1800" b="1" dirty="0">
                <a:solidFill>
                  <a:srgbClr val="800000"/>
                </a:solidFill>
                <a:cs typeface="Calibri Light" panose="020F0302020204030204" pitchFamily="34" charset="0"/>
              </a:rPr>
              <a:t>Мошково 2023 год.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4"/>
          <p:cNvSpPr>
            <a:spLocks noGrp="1"/>
          </p:cNvSpPr>
          <p:nvPr>
            <p:ph sz="half" idx="2"/>
          </p:nvPr>
        </p:nvSpPr>
        <p:spPr>
          <a:xfrm>
            <a:off x="179388" y="1284288"/>
            <a:ext cx="4321175" cy="50974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Растет, цветет, пахнет, вянет.</a:t>
            </a:r>
          </a:p>
          <a:p>
            <a:pPr marL="0" indent="0" algn="ctr">
              <a:buFontTx/>
              <a:buNone/>
            </a:pP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  <a:p>
            <a:pPr marL="0" indent="0" algn="ctr">
              <a:buFontTx/>
              <a:buNone/>
            </a:pP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  <a:p>
            <a:pPr marL="0" indent="0" algn="ctr">
              <a:buFontTx/>
              <a:buNone/>
            </a:pP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  <a:p>
            <a:pPr marL="0" indent="0" algn="ctr">
              <a:buFontTx/>
              <a:buNone/>
            </a:pP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  <a:p>
            <a:pPr marL="0" indent="0" algn="ctr">
              <a:buFontTx/>
              <a:buNone/>
            </a:pP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  <a:p>
            <a:pPr marL="0" indent="0" algn="ctr">
              <a:buFontTx/>
              <a:buNone/>
            </a:pPr>
            <a:r>
              <a:rPr lang="ru-RU" sz="2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Мяукать, мурлыкать, играться, охотиться.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</a:endParaRPr>
          </a:p>
        </p:txBody>
      </p:sp>
      <p:sp>
        <p:nvSpPr>
          <p:cNvPr id="11267" name="Объект 6"/>
          <p:cNvSpPr>
            <a:spLocks noGrp="1"/>
          </p:cNvSpPr>
          <p:nvPr>
            <p:ph sz="quarter" idx="4"/>
          </p:nvPr>
        </p:nvSpPr>
        <p:spPr>
          <a:xfrm>
            <a:off x="4643438" y="1268413"/>
            <a:ext cx="4176712" cy="51847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Медведь рычит, волк бежит.</a:t>
            </a: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ctr">
              <a:buFontTx/>
              <a:buNone/>
            </a:pPr>
            <a:r>
              <a:rPr lang="ru-RU" sz="2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Жёлтый, кислый, ароматный </a:t>
            </a:r>
          </a:p>
          <a:p>
            <a:pPr marL="0" indent="0" algn="ctr">
              <a:buFontTx/>
              <a:buNone/>
            </a:pPr>
            <a:endParaRPr lang="ru-RU" smtClean="0"/>
          </a:p>
        </p:txBody>
      </p:sp>
      <p:pic>
        <p:nvPicPr>
          <p:cNvPr id="4" name="Рисунок 3" descr="C:\Users\DetSad\Desktop\Рита\20230203_09032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9400" y="1628800"/>
            <a:ext cx="341653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C:\Users\DetSad\Desktop\Рита\20230203_08575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1"/>
            <a:ext cx="309892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DetSad\Desktop\Рита\20230203_085435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4483736"/>
            <a:ext cx="3128504" cy="2360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DetSad\Desktop\Рита\20230203_09055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83736"/>
            <a:ext cx="3098924" cy="2185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179388" y="1125538"/>
            <a:ext cx="8964612" cy="3698875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rgbClr val="4B0106"/>
                </a:solidFill>
                <a:latin typeface="Sitka Banner" pitchFamily="2" charset="0"/>
              </a:rPr>
              <a:t>Синквейн –это способ на любом этапе изучения темы проверить, что находится у воспитанников на уровне ассоциаций.</a:t>
            </a:r>
          </a:p>
        </p:txBody>
      </p:sp>
      <p:pic>
        <p:nvPicPr>
          <p:cNvPr id="12291" name="Рисунок 2" descr="D:\фото_воспитатель\20210208_0923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4360862" cy="3025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60363" y="1052513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Задания для детей на составление синквейна </a:t>
            </a:r>
            <a:endParaRPr lang="ru-RU" b="1" smtClean="0">
              <a:solidFill>
                <a:srgbClr val="4B0106"/>
              </a:solidFill>
              <a:latin typeface="Sitka Banner" pitchFamily="2" charset="0"/>
            </a:endParaRP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360363" y="2432050"/>
            <a:ext cx="8229600" cy="4525963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</a:rPr>
              <a:t> составление нового синквейна;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</a:rPr>
              <a:t> составление краткого рассказа по готовому синквейну с использованием слов и фраз, входящих в состав синквейна;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</a:rPr>
              <a:t> коррекция и совершенствование готового синквейна;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 анализ неполного синквейна без указания темы и определения названия темы этого синквейна.</a:t>
            </a:r>
            <a:endParaRPr lang="ru-RU" sz="2800" b="1" smtClean="0">
              <a:solidFill>
                <a:srgbClr val="4B0106"/>
              </a:solidFill>
              <a:latin typeface="Sitka Banner" pitchFamily="2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7"/>
          <p:cNvSpPr>
            <a:spLocks noGrp="1"/>
          </p:cNvSpPr>
          <p:nvPr>
            <p:ph type="body" idx="1"/>
          </p:nvPr>
        </p:nvSpPr>
        <p:spPr>
          <a:xfrm>
            <a:off x="258763" y="1139825"/>
            <a:ext cx="3868737" cy="823913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Самостоятельно</a:t>
            </a:r>
          </a:p>
          <a:p>
            <a:endParaRPr lang="ru-RU" smtClean="0"/>
          </a:p>
        </p:txBody>
      </p:sp>
      <p:sp>
        <p:nvSpPr>
          <p:cNvPr id="14339" name="Текст 9"/>
          <p:cNvSpPr>
            <a:spLocks noGrp="1"/>
          </p:cNvSpPr>
          <p:nvPr>
            <p:ph type="body" sz="quarter" idx="3"/>
          </p:nvPr>
        </p:nvSpPr>
        <p:spPr>
          <a:xfrm>
            <a:off x="4716463" y="1096963"/>
            <a:ext cx="3887787" cy="396875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В составе подгруппы </a:t>
            </a:r>
            <a:endParaRPr lang="ru-RU" smtClean="0">
              <a:solidFill>
                <a:srgbClr val="4B0106"/>
              </a:solidFill>
              <a:latin typeface="Sitka Banner" pitchFamily="2" charset="0"/>
            </a:endParaRPr>
          </a:p>
        </p:txBody>
      </p:sp>
      <p:sp>
        <p:nvSpPr>
          <p:cNvPr id="14340" name="Объект 10"/>
          <p:cNvSpPr>
            <a:spLocks noGrp="1"/>
          </p:cNvSpPr>
          <p:nvPr>
            <p:ph sz="quarter" idx="4"/>
          </p:nvPr>
        </p:nvSpPr>
        <p:spPr>
          <a:xfrm>
            <a:off x="2476500" y="3722688"/>
            <a:ext cx="3887788" cy="2674937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В составе группы 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при участии педагога</a:t>
            </a:r>
            <a:endParaRPr lang="ru-RU" sz="2400" b="1" smtClean="0">
              <a:solidFill>
                <a:srgbClr val="4B0106"/>
              </a:solidFill>
              <a:latin typeface="Sitka Banner" pitchFamily="2" charset="0"/>
            </a:endParaRPr>
          </a:p>
        </p:txBody>
      </p:sp>
      <p:sp>
        <p:nvSpPr>
          <p:cNvPr id="14341" name="Прямоугольник 11"/>
          <p:cNvSpPr>
            <a:spLocks noChangeArrowheads="1"/>
          </p:cNvSpPr>
          <p:nvPr/>
        </p:nvSpPr>
        <p:spPr bwMode="auto">
          <a:xfrm>
            <a:off x="1835150" y="404813"/>
            <a:ext cx="6061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Организационные формы </a:t>
            </a:r>
            <a:endParaRPr lang="ru-RU" sz="4000" b="1">
              <a:solidFill>
                <a:srgbClr val="4B0106"/>
              </a:solidFill>
              <a:latin typeface="Sitka Banner" pitchFamily="2" charset="0"/>
            </a:endParaRPr>
          </a:p>
        </p:txBody>
      </p:sp>
      <p:pic>
        <p:nvPicPr>
          <p:cNvPr id="6" name="Рисунок 5" descr="C:\Users\DetSad\Desktop\Рита\wVlc5IMdyoYL7fHpU2nDDiL7j4ed-pQI9q_2vbtGhVLbsESjOCHmOMXTfVYZV55HT7qsgXsPTRU8Ycb-tYig4UA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8" y="1399070"/>
            <a:ext cx="2412380" cy="2505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DetSad\Desktop\Рита\k0YW_E3lMllmyEmO8euZ1oI0d3nvfv7JIcmOgAawTVLywsTbSLJ9jHSbdbVbe3adFGkRo-DuGYRqX-DB2Gn7ESH-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89041" y="1386491"/>
            <a:ext cx="2407184" cy="2530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C:\Users\DetSad\Desktop\Рита\20230202_15544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87554" y="4437112"/>
            <a:ext cx="3264768" cy="2255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850" y="1773238"/>
            <a:ext cx="8640763" cy="1325562"/>
          </a:xfrm>
        </p:spPr>
        <p:txBody>
          <a:bodyPr/>
          <a:lstStyle/>
          <a:p>
            <a:pPr indent="449263">
              <a:lnSpc>
                <a:spcPct val="107000"/>
              </a:lnSpc>
            </a:pPr>
            <a:r>
              <a:rPr lang="ru-RU" sz="4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Главное достоинство синквейна – простота. </a:t>
            </a:r>
            <a:br>
              <a:rPr lang="ru-RU" sz="4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</a:br>
            <a:r>
              <a:rPr lang="ru-RU" sz="40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Синквейн могут составить все.</a:t>
            </a:r>
            <a:r>
              <a:rPr lang="ru-RU" sz="360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3600" smtClean="0">
                <a:latin typeface="Calibri" pitchFamily="34" charset="0"/>
                <a:cs typeface="Calibri" pitchFamily="34" charset="0"/>
              </a:rPr>
            </a:br>
            <a:endParaRPr lang="ru-RU" smtClean="0"/>
          </a:p>
        </p:txBody>
      </p:sp>
      <p:pic>
        <p:nvPicPr>
          <p:cNvPr id="15363" name="Рисунок 6" descr="https://damion.club/uploads/posts/2022-01/thumbs/1642001469_41-damion-club-p-deti-bez-fona-4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3070225"/>
            <a:ext cx="7920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1412875"/>
            <a:ext cx="8229600" cy="1143000"/>
          </a:xfrm>
        </p:spPr>
        <p:txBody>
          <a:bodyPr/>
          <a:lstStyle/>
          <a:p>
            <a:r>
              <a:rPr lang="ru-RU" sz="5400" b="1" smtClean="0">
                <a:solidFill>
                  <a:srgbClr val="4B0106"/>
                </a:solidFill>
                <a:latin typeface="Sitka Banner" pitchFamily="2" charset="0"/>
              </a:rPr>
              <a:t>Спасибо за внимания!</a:t>
            </a:r>
            <a:br>
              <a:rPr lang="ru-RU" sz="5400" b="1" smtClean="0">
                <a:solidFill>
                  <a:srgbClr val="4B0106"/>
                </a:solidFill>
                <a:latin typeface="Sitka Banner" pitchFamily="2" charset="0"/>
              </a:rPr>
            </a:br>
            <a:r>
              <a:rPr lang="ru-RU" sz="5400" b="1" smtClean="0">
                <a:solidFill>
                  <a:srgbClr val="4B0106"/>
                </a:solidFill>
                <a:latin typeface="Sitka Banner" pitchFamily="2" charset="0"/>
              </a:rPr>
              <a:t>До новых встреч!</a:t>
            </a:r>
            <a:endParaRPr lang="ru-RU" sz="5400" smtClean="0"/>
          </a:p>
        </p:txBody>
      </p:sp>
      <p:pic>
        <p:nvPicPr>
          <p:cNvPr id="16387" name="Рисунок 4" descr="https://sunveter.ru/uploads/posts/2013-06/1371640469_solnce2b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4438" y="2420938"/>
            <a:ext cx="44640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06363" y="1268413"/>
            <a:ext cx="9036050" cy="576262"/>
          </a:xfrm>
        </p:spPr>
        <p:txBody>
          <a:bodyPr/>
          <a:lstStyle/>
          <a:p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Актуальность </a:t>
            </a:r>
            <a:b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</a:br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использования синквейна</a:t>
            </a:r>
            <a:endParaRPr lang="ru-RU" sz="4000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611188" y="2276475"/>
            <a:ext cx="8207375" cy="370522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  <a:cs typeface="Calibri" pitchFamily="34" charset="0"/>
              </a:rPr>
              <a:t>Это сравнительно </a:t>
            </a:r>
            <a:r>
              <a:rPr lang="ru-RU" sz="1800" b="1" smtClean="0">
                <a:solidFill>
                  <a:srgbClr val="4B0106"/>
                </a:solidFill>
              </a:rPr>
              <a:t>новый метод</a:t>
            </a:r>
            <a:r>
              <a:rPr lang="ru-RU" sz="1800" b="1" smtClean="0">
                <a:solidFill>
                  <a:srgbClr val="4B0106"/>
                </a:solidFill>
                <a:cs typeface="Arial" charset="0"/>
              </a:rPr>
              <a:t> – открывающий творческие и интеллектуальные возможности ребёнка. </a:t>
            </a:r>
            <a:endParaRPr lang="ru-RU" sz="1800" b="1" smtClean="0">
              <a:solidFill>
                <a:srgbClr val="4B0106"/>
              </a:solidFill>
              <a:latin typeface="Calibri" pitchFamily="34" charset="0"/>
              <a:cs typeface="Arial" charset="0"/>
            </a:endParaRPr>
          </a:p>
          <a:p>
            <a:pPr marL="0" indent="0"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  <a:cs typeface="Arial" charset="0"/>
              </a:rPr>
              <a:t>Он гармонично вписывается в работу по формированию познавательного интереса к миру природы, развивает любознательность, эмоциональную отзывчивость к восприятию знаний экологической культуры, способствует обогащению и актуализации словаря.</a:t>
            </a:r>
            <a:endParaRPr lang="ru-RU" sz="1800" b="1" smtClean="0">
              <a:solidFill>
                <a:srgbClr val="4B0106"/>
              </a:solidFill>
              <a:latin typeface="Calibri" pitchFamily="34" charset="0"/>
              <a:cs typeface="Arial" charset="0"/>
            </a:endParaRPr>
          </a:p>
          <a:p>
            <a:pPr marL="0" indent="0"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  <a:cs typeface="Arial" charset="0"/>
              </a:rPr>
              <a:t>Является диагностическим инструментом, даёт возможность педагогу оценить уровень усвоения ребёнком пройденного материала.</a:t>
            </a:r>
            <a:endParaRPr lang="ru-RU" sz="1800" b="1" smtClean="0">
              <a:solidFill>
                <a:srgbClr val="4B0106"/>
              </a:solidFill>
              <a:latin typeface="Calibri" pitchFamily="34" charset="0"/>
              <a:cs typeface="Arial" charset="0"/>
            </a:endParaRPr>
          </a:p>
          <a:p>
            <a:pPr marL="0" indent="0"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  <a:cs typeface="Arial" charset="0"/>
              </a:rPr>
              <a:t>Носит характер комплексного воздействия, способствует развитию памяти, внимания, мышления Используется  для закрепления изученной темы.</a:t>
            </a:r>
            <a:endParaRPr lang="ru-RU" sz="1800" b="1" smtClean="0">
              <a:solidFill>
                <a:srgbClr val="4B0106"/>
              </a:solidFill>
              <a:latin typeface="Calibri" pitchFamily="34" charset="0"/>
              <a:cs typeface="Arial" charset="0"/>
            </a:endParaRPr>
          </a:p>
          <a:p>
            <a:pPr marL="0" indent="0"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</a:rPr>
              <a:t>Имеет игровую направленность. </a:t>
            </a:r>
            <a:r>
              <a:rPr lang="ru-RU" sz="1800" b="1" smtClean="0">
                <a:solidFill>
                  <a:srgbClr val="4B0106"/>
                </a:solidFill>
                <a:cs typeface="Arial" charset="0"/>
              </a:rPr>
              <a:t>Но его самое главное достоинство – простота. Синквейн могут составить все.</a:t>
            </a:r>
            <a:endParaRPr lang="ru-RU" b="1" smtClean="0">
              <a:solidFill>
                <a:srgbClr val="4B01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800000"/>
                </a:solidFill>
                <a:latin typeface="Sitka Banner" pitchFamily="2" charset="0"/>
              </a:rPr>
              <a:t>Использование метода «Синквейн» позволяет решить сразу несколько важнейших задач:</a:t>
            </a:r>
            <a:r>
              <a:rPr lang="ru-RU" sz="2400" b="1" smtClean="0">
                <a:solidFill>
                  <a:srgbClr val="000000"/>
                </a:solidFill>
              </a:rPr>
              <a:t/>
            </a:r>
            <a:br>
              <a:rPr lang="ru-RU" sz="2400" b="1" smtClean="0">
                <a:solidFill>
                  <a:srgbClr val="000000"/>
                </a:solidFill>
              </a:rPr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 </a:t>
            </a: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придает лексическим единицам  эмоциональную окраску и обеспечивает  непроизвольное запоминание материала; </a:t>
            </a:r>
          </a:p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значительно </a:t>
            </a: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активизирует словарный запас;</a:t>
            </a:r>
          </a:p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 активизирует  мыслительную деятельность;</a:t>
            </a:r>
          </a:p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 совершенствует умение  высказывать   собственное  отношение к предмету, явлению природы и т. д.;</a:t>
            </a:r>
          </a:p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 стимулирует развитие творческого потенциала.</a:t>
            </a:r>
          </a:p>
          <a:p>
            <a:pPr marL="0" indent="0" eaLnBrk="1" hangingPunct="1">
              <a:lnSpc>
                <a:spcPct val="125000"/>
              </a:lnSpc>
              <a:spcBef>
                <a:spcPct val="0"/>
              </a:spcBef>
              <a:buFontTx/>
              <a:buNone/>
              <a:defRPr/>
            </a:pPr>
            <a:endParaRPr lang="ru-RU" sz="2000" b="1" dirty="0">
              <a:solidFill>
                <a:srgbClr val="4B0106"/>
              </a:solidFill>
              <a:latin typeface="Sitka Banner" panose="02000505000000020004" pitchFamily="2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ru-RU" sz="2000" b="1" dirty="0">
                <a:solidFill>
                  <a:srgbClr val="4B0106"/>
                </a:solidFill>
                <a:latin typeface="Sitka Banner" panose="02000505000000020004" pitchFamily="2" charset="0"/>
              </a:rPr>
              <a:t>В дошкольном возрасте закладываются основы личности и в том числе позитивное отношение к природе, окружающему миру.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0825" y="1589088"/>
            <a:ext cx="2089150" cy="1008062"/>
          </a:xfrm>
          <a:prstGeom prst="ellipse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СЛОВО</a:t>
            </a:r>
          </a:p>
        </p:txBody>
      </p:sp>
      <p:sp>
        <p:nvSpPr>
          <p:cNvPr id="5" name="Овал 4"/>
          <p:cNvSpPr/>
          <p:nvPr/>
        </p:nvSpPr>
        <p:spPr>
          <a:xfrm>
            <a:off x="250825" y="3038475"/>
            <a:ext cx="2089150" cy="1008063"/>
          </a:xfrm>
          <a:prstGeom prst="ellipse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СЛОВО</a:t>
            </a:r>
          </a:p>
        </p:txBody>
      </p:sp>
      <p:sp>
        <p:nvSpPr>
          <p:cNvPr id="6" name="Овал 5"/>
          <p:cNvSpPr/>
          <p:nvPr/>
        </p:nvSpPr>
        <p:spPr>
          <a:xfrm>
            <a:off x="250825" y="4487863"/>
            <a:ext cx="2089150" cy="1008062"/>
          </a:xfrm>
          <a:prstGeom prst="ellipse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СЛОВО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24225" y="1585913"/>
            <a:ext cx="2374900" cy="1008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ПРЕДМЕТ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35338" y="3055938"/>
            <a:ext cx="2376487" cy="1008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ДЕЙСТВИЕ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35338" y="4527550"/>
            <a:ext cx="2376487" cy="10080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4B0106"/>
                </a:solidFill>
              </a:rPr>
              <a:t>ПРИЗНАК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2471738" y="1912938"/>
            <a:ext cx="719137" cy="360362"/>
          </a:xfrm>
          <a:prstGeom prst="rightArrow">
            <a:avLst/>
          </a:prstGeom>
          <a:solidFill>
            <a:srgbClr val="4B0106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471738" y="4811713"/>
            <a:ext cx="719137" cy="360362"/>
          </a:xfrm>
          <a:prstGeom prst="rightArrow">
            <a:avLst/>
          </a:prstGeom>
          <a:solidFill>
            <a:srgbClr val="4B0106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471738" y="3379788"/>
            <a:ext cx="719137" cy="360362"/>
          </a:xfrm>
          <a:prstGeom prst="rightArrow">
            <a:avLst/>
          </a:prstGeom>
          <a:solidFill>
            <a:srgbClr val="4B0106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Выноска со стрелкой влево 21"/>
          <p:cNvSpPr/>
          <p:nvPr/>
        </p:nvSpPr>
        <p:spPr>
          <a:xfrm>
            <a:off x="5732463" y="1728788"/>
            <a:ext cx="3097212" cy="647700"/>
          </a:xfrm>
          <a:prstGeom prst="leftArrowCallout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rgbClr val="4B0106"/>
                </a:solidFill>
              </a:rPr>
              <a:t>существительное</a:t>
            </a:r>
          </a:p>
        </p:txBody>
      </p:sp>
      <p:sp>
        <p:nvSpPr>
          <p:cNvPr id="25" name="Выноска со стрелкой влево 24"/>
          <p:cNvSpPr/>
          <p:nvPr/>
        </p:nvSpPr>
        <p:spPr>
          <a:xfrm>
            <a:off x="5835650" y="4741863"/>
            <a:ext cx="3095625" cy="649287"/>
          </a:xfrm>
          <a:prstGeom prst="leftArrowCallout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rgbClr val="4B0106"/>
                </a:solidFill>
              </a:rPr>
              <a:t>прилагательное</a:t>
            </a:r>
          </a:p>
        </p:txBody>
      </p:sp>
      <p:sp>
        <p:nvSpPr>
          <p:cNvPr id="26" name="Выноска со стрелкой влево 25"/>
          <p:cNvSpPr/>
          <p:nvPr/>
        </p:nvSpPr>
        <p:spPr>
          <a:xfrm>
            <a:off x="5835650" y="3217863"/>
            <a:ext cx="3095625" cy="647700"/>
          </a:xfrm>
          <a:prstGeom prst="leftArrowCallout">
            <a:avLst/>
          </a:prstGeom>
          <a:solidFill>
            <a:srgbClr val="FFCCFF"/>
          </a:solidFill>
          <a:ln>
            <a:solidFill>
              <a:srgbClr val="4B01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rgbClr val="4B0106"/>
                </a:solidFill>
              </a:rPr>
              <a:t>глагол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ctrTitle"/>
          </p:nvPr>
        </p:nvSpPr>
        <p:spPr>
          <a:xfrm>
            <a:off x="1143000" y="3860800"/>
            <a:ext cx="6858000" cy="2387600"/>
          </a:xfrm>
        </p:spPr>
        <p:txBody>
          <a:bodyPr/>
          <a:lstStyle/>
          <a:p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/>
            </a:r>
            <a:b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</a:br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/>
            </a:r>
            <a:b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</a:br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 Это стихотворение, состоящее из пяти строк. </a:t>
            </a:r>
            <a:b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</a:br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/>
            </a:r>
            <a:b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</a:br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 У него есть свои правила написания и нет рифмы.</a:t>
            </a:r>
            <a:endParaRPr lang="ru-RU" sz="4000" smtClean="0"/>
          </a:p>
        </p:txBody>
      </p:sp>
      <p:sp>
        <p:nvSpPr>
          <p:cNvPr id="614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42988" y="1196975"/>
            <a:ext cx="6858000" cy="1655763"/>
          </a:xfrm>
        </p:spPr>
        <p:txBody>
          <a:bodyPr/>
          <a:lstStyle/>
          <a:p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Слово Синквейн происходит от  английского  слова Cinquain.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00000"/>
                </a:solidFill>
                <a:latin typeface="Sitka Banner" pitchFamily="2" charset="0"/>
              </a:rPr>
              <a:t>История возникновения</a:t>
            </a:r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4572000" y="2276475"/>
            <a:ext cx="4043363" cy="352901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b="1" smtClean="0">
                <a:solidFill>
                  <a:srgbClr val="800000"/>
                </a:solidFill>
                <a:latin typeface="Sitka Banner" pitchFamily="2" charset="0"/>
              </a:rPr>
              <a:t>В начале</a:t>
            </a:r>
            <a:r>
              <a:rPr lang="en-US" sz="2800" b="1" smtClean="0">
                <a:solidFill>
                  <a:srgbClr val="800000"/>
                </a:solidFill>
                <a:latin typeface="Sitka Banner" pitchFamily="2" charset="0"/>
              </a:rPr>
              <a:t> XX</a:t>
            </a:r>
            <a:r>
              <a:rPr lang="ru-RU" sz="2800" b="1" smtClean="0">
                <a:solidFill>
                  <a:srgbClr val="800000"/>
                </a:solidFill>
                <a:latin typeface="Sitka Banner" pitchFamily="2" charset="0"/>
              </a:rPr>
              <a:t> века форму синквейна разработала американская поэтесса Аделаида Крепси, опиравшаяся на знакомство с японскими миниатюрами.</a:t>
            </a:r>
            <a:endParaRPr lang="ru-RU" sz="2800" smtClean="0"/>
          </a:p>
        </p:txBody>
      </p:sp>
      <p:pic>
        <p:nvPicPr>
          <p:cNvPr id="7172" name="Рисунок 3" descr="https://avatars.mds.yandex.net/i?id=35edabc9304544c00a353566c04349f687907b63-7012723-images-thumbs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1844675"/>
            <a:ext cx="34671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1152525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800000"/>
                </a:solidFill>
                <a:latin typeface="Sitka Banner" pitchFamily="2" charset="0"/>
              </a:rPr>
              <a:t>Правила составления синквейна</a:t>
            </a:r>
          </a:p>
        </p:txBody>
      </p:sp>
      <p:sp>
        <p:nvSpPr>
          <p:cNvPr id="8195" name="Объект 4"/>
          <p:cNvSpPr>
            <a:spLocks noGrp="1"/>
          </p:cNvSpPr>
          <p:nvPr>
            <p:ph sz="half" idx="1"/>
          </p:nvPr>
        </p:nvSpPr>
        <p:spPr>
          <a:xfrm>
            <a:off x="119063" y="2205038"/>
            <a:ext cx="5759450" cy="43481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smtClean="0">
                <a:solidFill>
                  <a:srgbClr val="4B0106"/>
                </a:solidFill>
                <a:latin typeface="Sitka Banner" pitchFamily="2" charset="0"/>
              </a:rPr>
              <a:t>Синквейн состоит из 5 строк.</a:t>
            </a:r>
          </a:p>
          <a:p>
            <a:pPr marL="0" indent="0">
              <a:buFontTx/>
              <a:buNone/>
            </a:pPr>
            <a:r>
              <a:rPr lang="ru-RU" b="1" smtClean="0">
                <a:solidFill>
                  <a:srgbClr val="4B0106"/>
                </a:solidFill>
                <a:latin typeface="Sitka Banner" pitchFamily="2" charset="0"/>
              </a:rPr>
              <a:t>Его  форма напоминает ёлочку.</a:t>
            </a: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sz="1800" b="1" smtClean="0">
                <a:solidFill>
                  <a:srgbClr val="4B0106"/>
                </a:solidFill>
                <a:latin typeface="Arial" charset="0"/>
                <a:cs typeface="Arial" charset="0"/>
              </a:rPr>
              <a:t>1 слово</a:t>
            </a: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rgbClr val="4B0106"/>
                </a:solidFill>
                <a:latin typeface="Arial" charset="0"/>
                <a:cs typeface="Arial" charset="0"/>
              </a:rPr>
              <a:t>2 слова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b="1" smtClean="0">
                <a:solidFill>
                  <a:srgbClr val="4B0106"/>
                </a:solidFill>
                <a:latin typeface="Arial" charset="0"/>
                <a:cs typeface="Arial" charset="0"/>
              </a:rPr>
              <a:t>3 слова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sz="3600" b="1" smtClean="0">
                <a:solidFill>
                  <a:srgbClr val="4B0106"/>
                </a:solidFill>
                <a:latin typeface="Arial" charset="0"/>
                <a:cs typeface="Arial" charset="0"/>
              </a:rPr>
              <a:t>4 слова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sz="4400" b="1" smtClean="0">
                <a:solidFill>
                  <a:srgbClr val="4B0106"/>
                </a:solidFill>
                <a:latin typeface="Arial" charset="0"/>
                <a:cs typeface="Arial" charset="0"/>
              </a:rPr>
              <a:t>1 слово</a:t>
            </a:r>
          </a:p>
          <a:p>
            <a:pPr marL="0" indent="0">
              <a:buFontTx/>
              <a:buNone/>
            </a:pPr>
            <a:endParaRPr lang="ru-RU" smtClean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491288" y="3533775"/>
            <a:ext cx="647700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811963" y="4017963"/>
            <a:ext cx="647700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67438" y="4017963"/>
            <a:ext cx="647700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116763" y="4522788"/>
            <a:ext cx="647700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05575" y="4522788"/>
            <a:ext cx="647700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835650" y="4508500"/>
            <a:ext cx="649288" cy="504825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416800" y="5027613"/>
            <a:ext cx="647700" cy="50323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800850" y="5027613"/>
            <a:ext cx="649288" cy="50323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6176963" y="5027613"/>
            <a:ext cx="649287" cy="503237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508625" y="5013325"/>
            <a:ext cx="647700" cy="50323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505575" y="5516563"/>
            <a:ext cx="647700" cy="504825"/>
          </a:xfrm>
          <a:prstGeom prst="triangle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>
                <a:solidFill>
                  <a:srgbClr val="4B0106"/>
                </a:solidFill>
                <a:latin typeface="Sitka Banner" panose="02000505000000020004" pitchFamily="2" charset="0"/>
              </a:rPr>
              <a:t>Первая строка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– заголовок, тема </a:t>
            </a:r>
            <a:r>
              <a:rPr lang="ru-RU" sz="2400" dirty="0" err="1">
                <a:solidFill>
                  <a:srgbClr val="4B0106"/>
                </a:solidFill>
                <a:latin typeface="Sitka Banner" panose="02000505000000020004" pitchFamily="2" charset="0"/>
              </a:rPr>
              <a:t>синквейна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, состоит она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из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одного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слова – имени существительного. 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>
                <a:solidFill>
                  <a:srgbClr val="4B0106"/>
                </a:solidFill>
                <a:latin typeface="Sitka Banner" panose="02000505000000020004" pitchFamily="2" charset="0"/>
              </a:rPr>
              <a:t>Вторая строка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– два прилагательных, которые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раскрывают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данную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тему.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>
                <a:solidFill>
                  <a:srgbClr val="4B0106"/>
                </a:solidFill>
                <a:latin typeface="Sitka Banner" panose="02000505000000020004" pitchFamily="2" charset="0"/>
              </a:rPr>
              <a:t>Третья строка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– три глагола, описывающих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действия,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относящиеся 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к теме.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Четвёртая </a:t>
            </a:r>
            <a:r>
              <a:rPr lang="ru-RU" sz="2400" b="1" dirty="0">
                <a:solidFill>
                  <a:srgbClr val="4B0106"/>
                </a:solidFill>
                <a:latin typeface="Sitka Banner" panose="02000505000000020004" pitchFamily="2" charset="0"/>
              </a:rPr>
              <a:t>строка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– фраза, в которой человек высказывает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своё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отношение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к теме. Это может быть крылатое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выражение,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цитата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, пословица или собственное суждение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составителя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err="1" smtClean="0">
                <a:solidFill>
                  <a:srgbClr val="4B0106"/>
                </a:solidFill>
                <a:latin typeface="Sitka Banner" panose="02000505000000020004" pitchFamily="2" charset="0"/>
              </a:rPr>
              <a:t>синквейна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. 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>
                <a:solidFill>
                  <a:srgbClr val="4B0106"/>
                </a:solidFill>
                <a:latin typeface="Sitka Banner" panose="02000505000000020004" pitchFamily="2" charset="0"/>
              </a:rPr>
              <a:t>Пятая строка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– последняя. Одно слово – существительное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для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выражения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своих чувств, ассоциаций, связанных с предметом, </a:t>
            </a: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о</a:t>
            </a:r>
          </a:p>
          <a:p>
            <a:pPr marL="457200" indent="-457200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4B0106"/>
                </a:solidFill>
                <a:latin typeface="Sitka Banner" panose="02000505000000020004" pitchFamily="2" charset="0"/>
              </a:rPr>
              <a:t>котором 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говорится в </a:t>
            </a:r>
            <a:r>
              <a:rPr lang="ru-RU" sz="2400" dirty="0" err="1">
                <a:solidFill>
                  <a:srgbClr val="4B0106"/>
                </a:solidFill>
                <a:latin typeface="Sitka Banner" panose="02000505000000020004" pitchFamily="2" charset="0"/>
              </a:rPr>
              <a:t>синквейне</a:t>
            </a:r>
            <a:r>
              <a:rPr lang="ru-RU" sz="2400" dirty="0">
                <a:solidFill>
                  <a:srgbClr val="4B0106"/>
                </a:solidFill>
                <a:latin typeface="Sitka Banner" panose="02000505000000020004" pitchFamily="2" charset="0"/>
              </a:rPr>
              <a:t>.</a:t>
            </a:r>
            <a:endParaRPr lang="ru-RU" sz="2400" dirty="0">
              <a:solidFill>
                <a:srgbClr val="4B0106"/>
              </a:solidFill>
              <a:latin typeface="Sitka Banner" panose="02000505000000020004" pitchFamily="2" charset="0"/>
              <a:cs typeface="Arial" charset="0"/>
            </a:endParaRPr>
          </a:p>
          <a:p>
            <a:pPr>
              <a:defRPr/>
            </a:pPr>
            <a:endParaRPr lang="ru-RU" dirty="0">
              <a:solidFill>
                <a:srgbClr val="4B01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2"/>
          <p:cNvSpPr>
            <a:spLocks noGrp="1"/>
          </p:cNvSpPr>
          <p:nvPr>
            <p:ph idx="1"/>
          </p:nvPr>
        </p:nvSpPr>
        <p:spPr>
          <a:xfrm>
            <a:off x="179388" y="1125538"/>
            <a:ext cx="7427912" cy="4525962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Кто? МЕДВЕДЬ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Какой? КОСОЛАПЫЙ, БУРЫЙ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Что делает? БРОДИТ, РЫЧИТ, СПИТ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Предложение. МЕДВЕДЬ ОЧЕНЬ </a:t>
            </a:r>
          </a:p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ЛЮБИТ МЁД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 algn="just">
              <a:lnSpc>
                <a:spcPct val="107000"/>
              </a:lnSpc>
              <a:buFontTx/>
              <a:buNone/>
            </a:pPr>
            <a:r>
              <a:rPr lang="ru-RU" sz="2800" b="1" smtClean="0">
                <a:solidFill>
                  <a:srgbClr val="4B0106"/>
                </a:solidFill>
                <a:latin typeface="Sitka Banner" pitchFamily="2" charset="0"/>
                <a:cs typeface="Calibri" pitchFamily="34" charset="0"/>
              </a:rPr>
              <a:t>Ассоциация. СЛАДКОЕЖКА</a:t>
            </a:r>
            <a:endParaRPr lang="ru-RU" sz="2000" b="1" smtClean="0">
              <a:solidFill>
                <a:srgbClr val="4B0106"/>
              </a:solidFill>
              <a:latin typeface="Sitka Banner" pitchFamily="2" charset="0"/>
              <a:cs typeface="Calibri" pitchFamily="34" charset="0"/>
            </a:endParaRPr>
          </a:p>
          <a:p>
            <a:pPr marL="0" indent="0">
              <a:buFontTx/>
              <a:buNone/>
            </a:pPr>
            <a:endParaRPr lang="ru-RU" smtClean="0"/>
          </a:p>
        </p:txBody>
      </p:sp>
      <p:pic>
        <p:nvPicPr>
          <p:cNvPr id="10243" name="Рисунок 3" descr="https://ds150.centerstart.ru/sites/ds150.centerstart.ru/files/archive/a92f31d6ecab6f8ce195953f7265141a_0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5435600" y="1936750"/>
            <a:ext cx="3544888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н_01 - копия (3)">
  <a:themeElements>
    <a:clrScheme name="фон_01 - копия (3)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фон_01 - копия (3)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фон_01 - копия (3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фон_01 - копия (3)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фон_01 - копия (3)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фон_01 - копия (3)</Template>
  <TotalTime>884</TotalTime>
  <Words>440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Times New Roman</vt:lpstr>
      <vt:lpstr>Arial</vt:lpstr>
      <vt:lpstr>Calibri</vt:lpstr>
      <vt:lpstr>Bahnschrift SemiBold SemiConden</vt:lpstr>
      <vt:lpstr>Calibri Light</vt:lpstr>
      <vt:lpstr>Sitka Banner</vt:lpstr>
      <vt:lpstr>Wingdings</vt:lpstr>
      <vt:lpstr>фон_01 - копия (3)</vt:lpstr>
      <vt:lpstr>Муниципальное казенное общеобразовательное учреждение  средняя общеобразовательная школа «Мошковский ЦО»  структурное подразделение детский сад «Ромашка»</vt:lpstr>
      <vt:lpstr>Актуальность  использования синквейна</vt:lpstr>
      <vt:lpstr>Использование метода «Синквейн» позволяет решить сразу несколько важнейших задач: </vt:lpstr>
      <vt:lpstr>Слайд 4</vt:lpstr>
      <vt:lpstr>   Это стихотворение, состоящее из пяти строк.    У него есть свои правила написания и нет рифмы.</vt:lpstr>
      <vt:lpstr>История возникновения</vt:lpstr>
      <vt:lpstr>Правила составления синквейна</vt:lpstr>
      <vt:lpstr>Слайд 8</vt:lpstr>
      <vt:lpstr>Слайд 9</vt:lpstr>
      <vt:lpstr>Слайд 10</vt:lpstr>
      <vt:lpstr>Слайд 11</vt:lpstr>
      <vt:lpstr>Задания для детей на составление синквейна </vt:lpstr>
      <vt:lpstr>Слайд 13</vt:lpstr>
      <vt:lpstr>Главное достоинство синквейна – простота.  Синквейн могут составить все. </vt:lpstr>
      <vt:lpstr>Спасибо за внимания! До новых встреч!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маргарита</cp:lastModifiedBy>
  <cp:revision>65</cp:revision>
  <dcterms:created xsi:type="dcterms:W3CDTF">2013-05-09T06:24:15Z</dcterms:created>
  <dcterms:modified xsi:type="dcterms:W3CDTF">2023-02-12T13:06:48Z</dcterms:modified>
</cp:coreProperties>
</file>