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57" r:id="rId4"/>
    <p:sldId id="259" r:id="rId5"/>
    <p:sldId id="260" r:id="rId6"/>
    <p:sldId id="258" r:id="rId7"/>
    <p:sldId id="262" r:id="rId8"/>
    <p:sldId id="263" r:id="rId9"/>
    <p:sldId id="265" r:id="rId10"/>
    <p:sldId id="264" r:id="rId11"/>
    <p:sldId id="267" r:id="rId12"/>
    <p:sldId id="269" r:id="rId13"/>
    <p:sldId id="270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0409" autoAdjust="0"/>
  </p:normalViewPr>
  <p:slideViewPr>
    <p:cSldViewPr>
      <p:cViewPr varScale="1">
        <p:scale>
          <a:sx n="62" d="100"/>
          <a:sy n="62" d="100"/>
        </p:scale>
        <p:origin x="-151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2132856"/>
            <a:ext cx="6408712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>
                <a:solidFill>
                  <a:srgbClr val="002060"/>
                </a:solidFill>
              </a:rPr>
              <a:t>Теория решения изобретательских </a:t>
            </a:r>
            <a:r>
              <a:rPr lang="ru-RU" sz="4400" b="1" dirty="0" smtClean="0">
                <a:solidFill>
                  <a:srgbClr val="002060"/>
                </a:solidFill>
              </a:rPr>
              <a:t>задач</a:t>
            </a:r>
          </a:p>
          <a:p>
            <a:pPr algn="ctr"/>
            <a:r>
              <a:rPr lang="ru-RU" sz="4800" b="1" i="1" dirty="0" smtClean="0">
                <a:solidFill>
                  <a:srgbClr val="7030A0"/>
                </a:solidFill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(ТРИЗ)</a:t>
            </a:r>
            <a:endParaRPr lang="ru-RU" sz="4800" b="1" i="1" dirty="0">
              <a:solidFill>
                <a:srgbClr val="7030A0"/>
              </a:solidFill>
              <a:latin typeface="Times New Roman" pitchFamily="18" charset="0"/>
              <a:ea typeface="Batang" pitchFamily="18" charset="-127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67074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slide-3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268" y="0"/>
            <a:ext cx="9156419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1037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1000"/>
            <a:lum/>
          </a:blip>
          <a:srcRect/>
          <a:stretch>
            <a:fillRect t="-19000" b="-1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-180528" y="207711"/>
            <a:ext cx="5386806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000" b="1" dirty="0" smtClean="0">
                <a:solidFill>
                  <a:schemeClr val="bg1"/>
                </a:solidFill>
                <a:latin typeface="Arial Black" pitchFamily="34" charset="0"/>
              </a:rPr>
              <a:t>«Круги </a:t>
            </a:r>
            <a:r>
              <a:rPr lang="ru-RU" sz="2000" b="1" dirty="0" err="1" smtClean="0">
                <a:solidFill>
                  <a:schemeClr val="bg1"/>
                </a:solidFill>
                <a:latin typeface="Arial Black" pitchFamily="34" charset="0"/>
              </a:rPr>
              <a:t>Луллия</a:t>
            </a:r>
            <a:r>
              <a:rPr lang="ru-RU" sz="2000" b="1" dirty="0" smtClean="0">
                <a:solidFill>
                  <a:schemeClr val="bg1"/>
                </a:solidFill>
                <a:latin typeface="Arial Black" pitchFamily="34" charset="0"/>
              </a:rPr>
              <a:t>» идеальны для знакомства ребенка с окружающим миром. Играючи ребенок узнают новые слова, их значения и функции.</a:t>
            </a:r>
          </a:p>
          <a:p>
            <a:pPr algn="ctr">
              <a:lnSpc>
                <a:spcPct val="150000"/>
              </a:lnSpc>
            </a:pPr>
            <a:r>
              <a:rPr lang="ru-RU" sz="2000" b="1" dirty="0" smtClean="0">
                <a:solidFill>
                  <a:schemeClr val="bg1"/>
                </a:solidFill>
                <a:latin typeface="Arial Black" pitchFamily="34" charset="0"/>
              </a:rPr>
              <a:t>Суть этой головоломки заключается в поиске логических пар и их соединений путем прокручивания колец игры</a:t>
            </a:r>
            <a:endParaRPr lang="ru-RU" sz="2000" b="1" dirty="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3074" name="Picture 2" descr="C:\Users\user\Desktop\Без названия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161417"/>
              </a:clrFrom>
              <a:clrTo>
                <a:srgbClr val="161417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6608" y="1675261"/>
            <a:ext cx="4164285" cy="55595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76595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9000"/>
            <a:lum/>
          </a:blip>
          <a:srcRect/>
          <a:stretch>
            <a:fillRect l="-25000" r="-4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7544" y="2841901"/>
            <a:ext cx="4572000" cy="267765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800" b="1" dirty="0">
                <a:solidFill>
                  <a:schemeClr val="bg1"/>
                </a:solidFill>
              </a:rPr>
              <a:t>ТРИЗ помогает эффективно решать различные </a:t>
            </a:r>
            <a:r>
              <a:rPr lang="ru-RU" sz="2800" b="1" dirty="0" smtClean="0">
                <a:solidFill>
                  <a:schemeClr val="bg1"/>
                </a:solidFill>
              </a:rPr>
              <a:t>задачи </a:t>
            </a:r>
            <a:r>
              <a:rPr lang="ru-RU" sz="2800" b="1" dirty="0">
                <a:solidFill>
                  <a:schemeClr val="bg1"/>
                </a:solidFill>
              </a:rPr>
              <a:t>и находить сильные, прорывные решения</a:t>
            </a:r>
            <a:r>
              <a:rPr lang="ru-RU" sz="2800" b="1" dirty="0" smtClean="0">
                <a:solidFill>
                  <a:schemeClr val="bg1"/>
                </a:solidFill>
              </a:rPr>
              <a:t>.</a:t>
            </a:r>
          </a:p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Данная технология активно используется в ДОУ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50865" y="557666"/>
            <a:ext cx="388843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chemeClr val="bg1"/>
                </a:solidFill>
              </a:rPr>
              <a:t>Вывод</a:t>
            </a:r>
            <a:endParaRPr lang="ru-RU" sz="4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3509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-252536" y="2132856"/>
            <a:ext cx="640871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002060"/>
                </a:solidFill>
              </a:rPr>
              <a:t>СПАСИБО ЗА ВНИМАНИЕ</a:t>
            </a:r>
            <a:endParaRPr lang="ru-RU" sz="6000" b="1" i="1" dirty="0">
              <a:solidFill>
                <a:srgbClr val="7030A0"/>
              </a:solidFill>
              <a:latin typeface="Times New Roman" pitchFamily="18" charset="0"/>
              <a:ea typeface="Batang" pitchFamily="18" charset="-127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955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70000"/>
            <a:lum/>
          </a:blip>
          <a:srcRect/>
          <a:stretch>
            <a:fillRect t="-19000" b="-1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370113" cy="44635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485278" y="2273265"/>
            <a:ext cx="568863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dirty="0">
                <a:solidFill>
                  <a:schemeClr val="bg1"/>
                </a:solidFill>
              </a:rPr>
              <a:t>Первая версия ТРИЗ была разработана </a:t>
            </a:r>
            <a:r>
              <a:rPr lang="ru-RU" sz="2400" b="1" dirty="0" smtClean="0">
                <a:solidFill>
                  <a:schemeClr val="bg1"/>
                </a:solidFill>
              </a:rPr>
              <a:t>советским инженером-изобретателем</a:t>
            </a:r>
            <a:endParaRPr lang="ru-RU" sz="2400" b="1" dirty="0">
              <a:solidFill>
                <a:schemeClr val="bg1"/>
              </a:solidFill>
            </a:endParaRPr>
          </a:p>
          <a:p>
            <a:pPr algn="just"/>
            <a:r>
              <a:rPr lang="ru-RU" sz="2400" b="1" dirty="0" smtClean="0">
                <a:solidFill>
                  <a:schemeClr val="bg1"/>
                </a:solidFill>
              </a:rPr>
              <a:t>Генрихом </a:t>
            </a:r>
            <a:r>
              <a:rPr lang="ru-RU" sz="2400" b="1" dirty="0" err="1">
                <a:solidFill>
                  <a:schemeClr val="bg1"/>
                </a:solidFill>
              </a:rPr>
              <a:t>Альтшуллером</a:t>
            </a:r>
            <a:r>
              <a:rPr lang="ru-RU" sz="2400" b="1" dirty="0">
                <a:solidFill>
                  <a:schemeClr val="bg1"/>
                </a:solidFill>
              </a:rPr>
              <a:t>, который работал в патентном бюро и там проанализировал 40 тысяч патентов в попытке найти закономерности в процессе решения инженерных задач и появления новых идей. Работа над </a:t>
            </a:r>
            <a:r>
              <a:rPr lang="ru-RU" sz="2400" b="1" dirty="0" err="1">
                <a:solidFill>
                  <a:schemeClr val="bg1"/>
                </a:solidFill>
              </a:rPr>
              <a:t>ТРИЗом</a:t>
            </a:r>
            <a:r>
              <a:rPr lang="ru-RU" sz="2400" b="1" dirty="0">
                <a:solidFill>
                  <a:schemeClr val="bg1"/>
                </a:solidFill>
              </a:rPr>
              <a:t> была начата </a:t>
            </a:r>
            <a:r>
              <a:rPr lang="ru-RU" sz="2400" b="1" dirty="0" err="1">
                <a:solidFill>
                  <a:schemeClr val="bg1"/>
                </a:solidFill>
              </a:rPr>
              <a:t>Альтшуллером</a:t>
            </a:r>
            <a:r>
              <a:rPr lang="ru-RU" sz="2400" b="1" dirty="0">
                <a:solidFill>
                  <a:schemeClr val="bg1"/>
                </a:solidFill>
              </a:rPr>
              <a:t> в 1946 году, первая публикация была выпущена им и Рафаэлем Шапиро в 1956 </a:t>
            </a:r>
            <a:r>
              <a:rPr lang="ru-RU" sz="2400" b="1" dirty="0" smtClean="0">
                <a:solidFill>
                  <a:schemeClr val="bg1"/>
                </a:solidFill>
              </a:rPr>
              <a:t>году.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283968" y="548680"/>
            <a:ext cx="4291078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Генрих  </a:t>
            </a:r>
            <a:r>
              <a:rPr lang="ru-RU" sz="3200" b="1" dirty="0" err="1">
                <a:solidFill>
                  <a:schemeClr val="bg1"/>
                </a:solidFill>
              </a:rPr>
              <a:t>Саулович</a:t>
            </a:r>
            <a:r>
              <a:rPr lang="ru-RU" sz="3200" b="1" dirty="0">
                <a:solidFill>
                  <a:schemeClr val="bg1"/>
                </a:solidFill>
              </a:rPr>
              <a:t> </a:t>
            </a:r>
          </a:p>
          <a:p>
            <a:pPr algn="ctr"/>
            <a:r>
              <a:rPr lang="ru-RU" sz="3200" b="1" dirty="0" err="1" smtClean="0">
                <a:solidFill>
                  <a:schemeClr val="bg1"/>
                </a:solidFill>
              </a:rPr>
              <a:t>Альтшуллер</a:t>
            </a:r>
            <a:endParaRPr lang="ru-RU" sz="3200" b="1" dirty="0" smtClean="0">
              <a:solidFill>
                <a:schemeClr val="bg1"/>
              </a:solidFill>
            </a:endParaRPr>
          </a:p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(15.10.1926</a:t>
            </a:r>
            <a:r>
              <a:rPr lang="ru-RU" sz="2800" b="1" dirty="0">
                <a:solidFill>
                  <a:schemeClr val="bg1"/>
                </a:solidFill>
              </a:rPr>
              <a:t> </a:t>
            </a:r>
            <a:r>
              <a:rPr lang="ru-RU" sz="2800" b="1" dirty="0" smtClean="0">
                <a:solidFill>
                  <a:schemeClr val="bg1"/>
                </a:solidFill>
              </a:rPr>
              <a:t>– 24.09</a:t>
            </a:r>
            <a:r>
              <a:rPr lang="ru-RU" sz="2800" b="1" dirty="0">
                <a:solidFill>
                  <a:schemeClr val="bg1"/>
                </a:solidFill>
              </a:rPr>
              <a:t>.</a:t>
            </a:r>
            <a:r>
              <a:rPr lang="ru-RU" sz="2800" b="1" dirty="0" smtClean="0">
                <a:solidFill>
                  <a:schemeClr val="bg1"/>
                </a:solidFill>
              </a:rPr>
              <a:t>1998)</a:t>
            </a:r>
            <a:r>
              <a:rPr lang="ru-RU" sz="2800" b="1" dirty="0">
                <a:solidFill>
                  <a:schemeClr val="bg1"/>
                </a:solidFill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2737638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9000"/>
            <a:lum/>
          </a:blip>
          <a:srcRect/>
          <a:stretch>
            <a:fillRect l="-25000" r="-4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83568" y="1196752"/>
            <a:ext cx="22322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>
                <a:solidFill>
                  <a:schemeClr val="bg1"/>
                </a:solidFill>
              </a:rPr>
              <a:t>Ц</a:t>
            </a:r>
            <a:r>
              <a:rPr lang="ru-RU" sz="4800" b="1" dirty="0" smtClean="0">
                <a:solidFill>
                  <a:schemeClr val="bg1"/>
                </a:solidFill>
              </a:rPr>
              <a:t>ель</a:t>
            </a:r>
            <a:endParaRPr lang="ru-RU" sz="4800" b="1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2650557"/>
            <a:ext cx="5433334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chemeClr val="bg1"/>
                </a:solidFill>
              </a:rPr>
              <a:t>Р</a:t>
            </a:r>
            <a:r>
              <a:rPr lang="ru-RU" sz="2800" b="1" dirty="0" smtClean="0">
                <a:solidFill>
                  <a:schemeClr val="bg1"/>
                </a:solidFill>
              </a:rPr>
              <a:t>азвитие таких </a:t>
            </a:r>
            <a:r>
              <a:rPr lang="ru-RU" sz="2800" b="1" dirty="0">
                <a:solidFill>
                  <a:schemeClr val="bg1"/>
                </a:solidFill>
              </a:rPr>
              <a:t>качеств как </a:t>
            </a:r>
            <a:r>
              <a:rPr lang="ru-RU" sz="2800" b="1" dirty="0" smtClean="0">
                <a:solidFill>
                  <a:schemeClr val="bg1"/>
                </a:solidFill>
              </a:rPr>
              <a:t>мышление, гибкость</a:t>
            </a:r>
            <a:r>
              <a:rPr lang="ru-RU" sz="2800" b="1" dirty="0">
                <a:solidFill>
                  <a:schemeClr val="bg1"/>
                </a:solidFill>
              </a:rPr>
              <a:t>, системность, диалектичность, </a:t>
            </a:r>
            <a:r>
              <a:rPr lang="ru-RU" sz="2800" b="1" dirty="0" smtClean="0">
                <a:solidFill>
                  <a:schemeClr val="bg1"/>
                </a:solidFill>
              </a:rPr>
              <a:t>поисковой </a:t>
            </a:r>
            <a:r>
              <a:rPr lang="ru-RU" sz="2800" b="1" dirty="0">
                <a:solidFill>
                  <a:schemeClr val="bg1"/>
                </a:solidFill>
              </a:rPr>
              <a:t>активности, стремления к новизне, познавательного развития и творческого </a:t>
            </a:r>
            <a:r>
              <a:rPr lang="ru-RU" sz="2800" b="1" dirty="0" smtClean="0">
                <a:solidFill>
                  <a:schemeClr val="bg1"/>
                </a:solidFill>
              </a:rPr>
              <a:t>воображения.</a:t>
            </a:r>
            <a:endParaRPr lang="ru-RU" sz="2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3192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5000"/>
            <a:lum/>
          </a:blip>
          <a:srcRect/>
          <a:stretch>
            <a:fillRect l="-25000" t="-14000" r="-4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836712"/>
            <a:ext cx="259228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Задачи</a:t>
            </a:r>
            <a:endParaRPr lang="ru-RU" sz="4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2028256"/>
            <a:ext cx="5808565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ru-RU" sz="2800" b="1" dirty="0">
                <a:solidFill>
                  <a:schemeClr val="bg1"/>
                </a:solidFill>
              </a:rPr>
              <a:t>р</a:t>
            </a:r>
            <a:r>
              <a:rPr lang="ru-RU" sz="2800" b="1" dirty="0" smtClean="0">
                <a:solidFill>
                  <a:schemeClr val="bg1"/>
                </a:solidFill>
              </a:rPr>
              <a:t>ешать задачи не стандартным способом;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sz="2800" b="1" dirty="0">
                <a:solidFill>
                  <a:schemeClr val="bg1"/>
                </a:solidFill>
              </a:rPr>
              <a:t>у</a:t>
            </a:r>
            <a:r>
              <a:rPr lang="ru-RU" sz="2800" b="1" dirty="0" smtClean="0">
                <a:solidFill>
                  <a:schemeClr val="bg1"/>
                </a:solidFill>
              </a:rPr>
              <a:t>мение рассуждать, размышлять;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sz="2800" b="1" dirty="0" smtClean="0">
                <a:solidFill>
                  <a:schemeClr val="bg1"/>
                </a:solidFill>
              </a:rPr>
              <a:t>подходить </a:t>
            </a:r>
            <a:r>
              <a:rPr lang="ru-RU" sz="2800" b="1" dirty="0">
                <a:solidFill>
                  <a:schemeClr val="bg1"/>
                </a:solidFill>
              </a:rPr>
              <a:t>к </a:t>
            </a:r>
            <a:r>
              <a:rPr lang="ru-RU" sz="2800" b="1" dirty="0" smtClean="0">
                <a:solidFill>
                  <a:schemeClr val="bg1"/>
                </a:solidFill>
              </a:rPr>
              <a:t>решению задач творчески </a:t>
            </a:r>
            <a:r>
              <a:rPr lang="ru-RU" sz="2800" b="1" dirty="0">
                <a:solidFill>
                  <a:schemeClr val="bg1"/>
                </a:solidFill>
              </a:rPr>
              <a:t>и </a:t>
            </a:r>
            <a:r>
              <a:rPr lang="ru-RU" sz="2800" b="1" dirty="0" smtClean="0">
                <a:solidFill>
                  <a:schemeClr val="bg1"/>
                </a:solidFill>
              </a:rPr>
              <a:t>с любопытством</a:t>
            </a:r>
            <a:r>
              <a:rPr lang="ru-RU" sz="2800" b="1" dirty="0">
                <a:solidFill>
                  <a:schemeClr val="bg1"/>
                </a:solidFill>
              </a:rPr>
              <a:t>;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sz="2800" b="1" dirty="0">
                <a:solidFill>
                  <a:schemeClr val="bg1"/>
                </a:solidFill>
              </a:rPr>
              <a:t>у</a:t>
            </a:r>
            <a:r>
              <a:rPr lang="ru-RU" sz="2800" b="1" dirty="0" smtClean="0">
                <a:solidFill>
                  <a:schemeClr val="bg1"/>
                </a:solidFill>
              </a:rPr>
              <a:t>мение искать необычные признаки в условиях задачи;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sz="2800" b="1" dirty="0">
                <a:solidFill>
                  <a:schemeClr val="bg1"/>
                </a:solidFill>
              </a:rPr>
              <a:t>у</a:t>
            </a:r>
            <a:r>
              <a:rPr lang="ru-RU" sz="2800" b="1" dirty="0" smtClean="0">
                <a:solidFill>
                  <a:schemeClr val="bg1"/>
                </a:solidFill>
              </a:rPr>
              <a:t>мения находить противоречия в задачах.</a:t>
            </a:r>
          </a:p>
        </p:txBody>
      </p:sp>
    </p:spTree>
    <p:extLst>
      <p:ext uri="{BB962C8B-B14F-4D97-AF65-F5344CB8AC3E}">
        <p14:creationId xmlns:p14="http://schemas.microsoft.com/office/powerpoint/2010/main" val="11988741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5000"/>
            <a:lum/>
          </a:blip>
          <a:srcRect/>
          <a:stretch>
            <a:fillRect l="-25000" t="-14000" r="-4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908720"/>
            <a:ext cx="259228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Методы</a:t>
            </a:r>
            <a:endParaRPr lang="ru-RU" sz="4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9512" y="2348880"/>
            <a:ext cx="511256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ru-RU" b="1" dirty="0" smtClean="0">
                <a:solidFill>
                  <a:schemeClr val="bg1"/>
                </a:solidFill>
              </a:rPr>
              <a:t>метод </a:t>
            </a:r>
            <a:r>
              <a:rPr lang="ru-RU" b="1" dirty="0">
                <a:solidFill>
                  <a:schemeClr val="bg1"/>
                </a:solidFill>
              </a:rPr>
              <a:t>мозгового </a:t>
            </a:r>
            <a:r>
              <a:rPr lang="ru-RU" b="1" dirty="0" smtClean="0">
                <a:solidFill>
                  <a:schemeClr val="bg1"/>
                </a:solidFill>
              </a:rPr>
              <a:t>штурма</a:t>
            </a:r>
            <a:r>
              <a:rPr lang="ru-RU" b="1" dirty="0">
                <a:solidFill>
                  <a:schemeClr val="bg1"/>
                </a:solidFill>
              </a:rPr>
              <a:t>;</a:t>
            </a:r>
            <a:endParaRPr lang="ru-RU" b="1" dirty="0" smtClean="0">
              <a:solidFill>
                <a:schemeClr val="bg1"/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ru-RU" b="1" dirty="0" err="1" smtClean="0">
                <a:solidFill>
                  <a:schemeClr val="bg1"/>
                </a:solidFill>
              </a:rPr>
              <a:t>синектика</a:t>
            </a:r>
            <a:r>
              <a:rPr lang="ru-RU" b="1" dirty="0" smtClean="0">
                <a:solidFill>
                  <a:schemeClr val="bg1"/>
                </a:solidFill>
              </a:rPr>
              <a:t> </a:t>
            </a:r>
            <a:r>
              <a:rPr lang="ru-RU" b="1" dirty="0">
                <a:solidFill>
                  <a:schemeClr val="bg1"/>
                </a:solidFill>
              </a:rPr>
              <a:t>(сравнение и нахождение сходства в предметах и явлениях</a:t>
            </a:r>
            <a:r>
              <a:rPr lang="ru-RU" b="1" dirty="0" smtClean="0">
                <a:solidFill>
                  <a:schemeClr val="bg1"/>
                </a:solidFill>
              </a:rPr>
              <a:t>);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b="1" dirty="0" smtClean="0">
                <a:solidFill>
                  <a:schemeClr val="bg1"/>
                </a:solidFill>
              </a:rPr>
              <a:t>морфологический </a:t>
            </a:r>
            <a:r>
              <a:rPr lang="ru-RU" b="1" dirty="0">
                <a:solidFill>
                  <a:schemeClr val="bg1"/>
                </a:solidFill>
              </a:rPr>
              <a:t>анализ (выявление всех возможных способов решения</a:t>
            </a:r>
            <a:r>
              <a:rPr lang="ru-RU" b="1" dirty="0" smtClean="0">
                <a:solidFill>
                  <a:schemeClr val="bg1"/>
                </a:solidFill>
              </a:rPr>
              <a:t>);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b="1" dirty="0" smtClean="0">
                <a:solidFill>
                  <a:schemeClr val="bg1"/>
                </a:solidFill>
              </a:rPr>
              <a:t>метод </a:t>
            </a:r>
            <a:r>
              <a:rPr lang="ru-RU" b="1" dirty="0">
                <a:solidFill>
                  <a:schemeClr val="bg1"/>
                </a:solidFill>
              </a:rPr>
              <a:t>фокальных объектов (установление ассоциативных связей с различными объектами</a:t>
            </a:r>
            <a:r>
              <a:rPr lang="ru-RU" b="1" dirty="0" smtClean="0">
                <a:solidFill>
                  <a:schemeClr val="bg1"/>
                </a:solidFill>
              </a:rPr>
              <a:t>);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b="1" dirty="0">
                <a:solidFill>
                  <a:schemeClr val="bg1"/>
                </a:solidFill>
              </a:rPr>
              <a:t>м</a:t>
            </a:r>
            <a:r>
              <a:rPr lang="ru-RU" b="1" dirty="0" smtClean="0">
                <a:solidFill>
                  <a:schemeClr val="bg1"/>
                </a:solidFill>
              </a:rPr>
              <a:t>етод «Системный оператор» (</a:t>
            </a:r>
            <a:r>
              <a:rPr lang="ru-RU" b="1" dirty="0">
                <a:solidFill>
                  <a:schemeClr val="bg1"/>
                </a:solidFill>
              </a:rPr>
              <a:t>способность ребенка воспринимать любой </a:t>
            </a:r>
            <a:r>
              <a:rPr lang="ru-RU" b="1" dirty="0" smtClean="0">
                <a:solidFill>
                  <a:schemeClr val="bg1"/>
                </a:solidFill>
              </a:rPr>
              <a:t>предмет через выстроенную систему).</a:t>
            </a:r>
            <a:r>
              <a:rPr lang="ru-RU" b="1" dirty="0">
                <a:solidFill>
                  <a:schemeClr val="bg1"/>
                </a:solidFill>
              </a:rPr>
              <a:t/>
            </a:r>
            <a:br>
              <a:rPr lang="ru-RU" b="1" dirty="0">
                <a:solidFill>
                  <a:schemeClr val="bg1"/>
                </a:solidFill>
              </a:rPr>
            </a:br>
            <a:endParaRPr lang="ru-RU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4774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1000"/>
            <a:lum/>
          </a:blip>
          <a:srcRect/>
          <a:stretch>
            <a:fillRect t="-19000" b="-1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41423" y="1844824"/>
            <a:ext cx="7110536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chemeClr val="bg1"/>
                </a:solidFill>
              </a:rPr>
              <a:t>Совершенствование объекта за счет получения большого количества оригинальных модификаций объекта с неожиданными свойствами.</a:t>
            </a:r>
          </a:p>
          <a:p>
            <a:r>
              <a:rPr lang="ru-RU" sz="2800" b="1" dirty="0">
                <a:solidFill>
                  <a:schemeClr val="bg1"/>
                </a:solidFill>
              </a:rPr>
              <a:t>Этот метод можно применять как в группе, так и для индивидуального поиска новых идей.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915816" y="6211669"/>
            <a:ext cx="619845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chemeClr val="bg1"/>
                </a:solidFill>
              </a:rPr>
              <a:t>Автор метода Ф. </a:t>
            </a:r>
            <a:r>
              <a:rPr lang="ru-RU" sz="2400" b="1" dirty="0" err="1">
                <a:solidFill>
                  <a:schemeClr val="bg1"/>
                </a:solidFill>
              </a:rPr>
              <a:t>Кунце</a:t>
            </a:r>
            <a:r>
              <a:rPr lang="ru-RU" sz="2400" b="1" dirty="0">
                <a:solidFill>
                  <a:schemeClr val="bg1"/>
                </a:solidFill>
              </a:rPr>
              <a:t> (Германия), 1926 г.</a:t>
            </a:r>
            <a:br>
              <a:rPr lang="ru-RU" sz="2400" b="1" dirty="0">
                <a:solidFill>
                  <a:schemeClr val="bg1"/>
                </a:solidFill>
              </a:rPr>
            </a:b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55576" y="692696"/>
            <a:ext cx="48245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Метод фокальных объектов</a:t>
            </a:r>
            <a:endParaRPr lang="ru-RU" sz="2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7944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1000"/>
            <a:lum/>
          </a:blip>
          <a:srcRect/>
          <a:stretch>
            <a:fillRect t="-19000" b="-1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32274"/>
            <a:ext cx="4752528" cy="68634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chemeClr val="bg1"/>
                </a:solidFill>
              </a:rPr>
              <a:t>Как делать?</a:t>
            </a:r>
            <a:br>
              <a:rPr lang="ru-RU" sz="2000" b="1" dirty="0">
                <a:solidFill>
                  <a:schemeClr val="bg1"/>
                </a:solidFill>
              </a:rPr>
            </a:br>
            <a:r>
              <a:rPr lang="ru-RU" sz="2000" b="1" dirty="0">
                <a:solidFill>
                  <a:schemeClr val="bg1"/>
                </a:solidFill>
              </a:rPr>
              <a:t>Шаг 1. Выбираем тот объект, который мы хотим усовершенствовать.</a:t>
            </a:r>
            <a:br>
              <a:rPr lang="ru-RU" sz="2000" b="1" dirty="0">
                <a:solidFill>
                  <a:schemeClr val="bg1"/>
                </a:solidFill>
              </a:rPr>
            </a:br>
            <a:r>
              <a:rPr lang="ru-RU" sz="2000" b="1" dirty="0">
                <a:solidFill>
                  <a:schemeClr val="bg1"/>
                </a:solidFill>
              </a:rPr>
              <a:t>Шаг 2. Выбираем случайные объекты (3-5 понятий, из энциклопедии, книги, газеты, обязательно существительные, разной тематики, отличной от исходного объекта).</a:t>
            </a:r>
            <a:br>
              <a:rPr lang="ru-RU" sz="2000" b="1" dirty="0">
                <a:solidFill>
                  <a:schemeClr val="bg1"/>
                </a:solidFill>
              </a:rPr>
            </a:br>
            <a:r>
              <a:rPr lang="ru-RU" sz="2000" b="1" dirty="0">
                <a:solidFill>
                  <a:schemeClr val="bg1"/>
                </a:solidFill>
              </a:rPr>
              <a:t>Шаг 3. Записываем свойства случайных объектов.</a:t>
            </a:r>
            <a:br>
              <a:rPr lang="ru-RU" sz="2000" b="1" dirty="0">
                <a:solidFill>
                  <a:schemeClr val="bg1"/>
                </a:solidFill>
              </a:rPr>
            </a:br>
            <a:r>
              <a:rPr lang="ru-RU" sz="2000" b="1" dirty="0">
                <a:solidFill>
                  <a:schemeClr val="bg1"/>
                </a:solidFill>
              </a:rPr>
              <a:t>Шаг 4. Найденные свойства присоединяем к исходному объекту.</a:t>
            </a:r>
            <a:br>
              <a:rPr lang="ru-RU" sz="2000" b="1" dirty="0">
                <a:solidFill>
                  <a:schemeClr val="bg1"/>
                </a:solidFill>
              </a:rPr>
            </a:br>
            <a:r>
              <a:rPr lang="ru-RU" sz="2000" b="1" dirty="0">
                <a:solidFill>
                  <a:schemeClr val="bg1"/>
                </a:solidFill>
              </a:rPr>
              <a:t>Шаг 5. Полученные варианты развиваем путём ассоциаций.</a:t>
            </a:r>
            <a:br>
              <a:rPr lang="ru-RU" sz="2000" b="1" dirty="0">
                <a:solidFill>
                  <a:schemeClr val="bg1"/>
                </a:solidFill>
              </a:rPr>
            </a:br>
            <a:r>
              <a:rPr lang="ru-RU" sz="2000" b="1" dirty="0">
                <a:solidFill>
                  <a:schemeClr val="bg1"/>
                </a:solidFill>
              </a:rPr>
              <a:t>Шаг 6. Оцениваем с точки зрения эффективности, интересности и жизнеспособности полученные решения.</a:t>
            </a:r>
            <a:br>
              <a:rPr lang="ru-RU" sz="2000" b="1" dirty="0">
                <a:solidFill>
                  <a:schemeClr val="bg1"/>
                </a:solidFill>
              </a:rPr>
            </a:br>
            <a:r>
              <a:rPr lang="ru-RU" sz="2000" b="1" dirty="0">
                <a:solidFill>
                  <a:schemeClr val="bg1"/>
                </a:solidFill>
              </a:rPr>
              <a:t/>
            </a:r>
            <a:br>
              <a:rPr lang="ru-RU" sz="2000" b="1" dirty="0">
                <a:solidFill>
                  <a:schemeClr val="bg1"/>
                </a:solidFill>
              </a:rPr>
            </a:br>
            <a:r>
              <a:rPr lang="ru-RU" sz="2000" b="1" dirty="0">
                <a:solidFill>
                  <a:schemeClr val="bg1"/>
                </a:solidFill>
              </a:rPr>
              <a:t>Результат:</a:t>
            </a:r>
            <a:br>
              <a:rPr lang="ru-RU" sz="2000" b="1" dirty="0">
                <a:solidFill>
                  <a:schemeClr val="bg1"/>
                </a:solidFill>
              </a:rPr>
            </a:br>
            <a:r>
              <a:rPr lang="ru-RU" sz="2000" b="1" dirty="0">
                <a:solidFill>
                  <a:schemeClr val="bg1"/>
                </a:solidFill>
              </a:rPr>
              <a:t>Списки идей и предложений по новым модификациям объекта.</a:t>
            </a:r>
          </a:p>
        </p:txBody>
      </p:sp>
      <p:pic>
        <p:nvPicPr>
          <p:cNvPr id="7" name="Picture 2" descr="C:\Users\user\Desktop\metod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-1"/>
            <a:ext cx="3907723" cy="68713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741304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1000"/>
            <a:lum/>
          </a:blip>
          <a:srcRect/>
          <a:stretch>
            <a:fillRect t="-19000" b="-1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654" y="260648"/>
            <a:ext cx="6120521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chemeClr val="bg1"/>
                </a:solidFill>
              </a:rPr>
              <a:t>СИСТЕМНЫЙ ОПЕРАТОР</a:t>
            </a:r>
          </a:p>
          <a:p>
            <a:r>
              <a:rPr lang="ru-RU" sz="2400" b="1" dirty="0">
                <a:solidFill>
                  <a:schemeClr val="bg1"/>
                </a:solidFill>
              </a:rPr>
              <a:t>Системный оператор (называемый также</a:t>
            </a:r>
            <a:br>
              <a:rPr lang="ru-RU" sz="2400" b="1" dirty="0">
                <a:solidFill>
                  <a:schemeClr val="bg1"/>
                </a:solidFill>
              </a:rPr>
            </a:br>
            <a:r>
              <a:rPr lang="ru-RU" sz="2400" b="1" dirty="0" smtClean="0">
                <a:solidFill>
                  <a:schemeClr val="bg1"/>
                </a:solidFill>
              </a:rPr>
              <a:t>девяти-экранной </a:t>
            </a:r>
            <a:r>
              <a:rPr lang="ru-RU" sz="2400" b="1" dirty="0">
                <a:solidFill>
                  <a:schemeClr val="bg1"/>
                </a:solidFill>
              </a:rPr>
              <a:t>схемой) – прием, помогающий </a:t>
            </a:r>
            <a:r>
              <a:rPr lang="ru-RU" sz="2400" b="1" dirty="0" smtClean="0">
                <a:solidFill>
                  <a:schemeClr val="bg1"/>
                </a:solidFill>
              </a:rPr>
              <a:t>увидеть структуру </a:t>
            </a:r>
            <a:r>
              <a:rPr lang="ru-RU" sz="2400" b="1" dirty="0">
                <a:solidFill>
                  <a:schemeClr val="bg1"/>
                </a:solidFill>
              </a:rPr>
              <a:t>и связи изучаемого объекта и его </a:t>
            </a:r>
            <a:r>
              <a:rPr lang="ru-RU" sz="2400" b="1" dirty="0" smtClean="0">
                <a:solidFill>
                  <a:schemeClr val="bg1"/>
                </a:solidFill>
              </a:rPr>
              <a:t>развитие. При </a:t>
            </a:r>
            <a:r>
              <a:rPr lang="ru-RU" sz="2400" b="1" dirty="0">
                <a:solidFill>
                  <a:schemeClr val="bg1"/>
                </a:solidFill>
              </a:rPr>
              <a:t>использовании системного оператора рисуется 9 </a:t>
            </a:r>
            <a:r>
              <a:rPr lang="ru-RU" sz="2400" b="1" dirty="0" smtClean="0">
                <a:solidFill>
                  <a:schemeClr val="bg1"/>
                </a:solidFill>
              </a:rPr>
              <a:t>экранов, в </a:t>
            </a:r>
            <a:r>
              <a:rPr lang="ru-RU" sz="2400" b="1" dirty="0">
                <a:solidFill>
                  <a:schemeClr val="bg1"/>
                </a:solidFill>
              </a:rPr>
              <a:t>центральный помещается наш объект (система), а </a:t>
            </a:r>
            <a:r>
              <a:rPr lang="ru-RU" sz="2400" b="1" dirty="0" smtClean="0">
                <a:solidFill>
                  <a:schemeClr val="bg1"/>
                </a:solidFill>
              </a:rPr>
              <a:t>остальные заполняются </a:t>
            </a:r>
            <a:r>
              <a:rPr lang="ru-RU" sz="2400" b="1" dirty="0">
                <a:solidFill>
                  <a:schemeClr val="bg1"/>
                </a:solidFill>
              </a:rPr>
              <a:t>ответом на вопросы:</a:t>
            </a:r>
            <a:br>
              <a:rPr lang="ru-RU" sz="2400" b="1" dirty="0">
                <a:solidFill>
                  <a:schemeClr val="bg1"/>
                </a:solidFill>
              </a:rPr>
            </a:br>
            <a:r>
              <a:rPr lang="ru-RU" sz="2400" b="1" dirty="0" smtClean="0">
                <a:solidFill>
                  <a:schemeClr val="bg1"/>
                </a:solidFill>
              </a:rPr>
              <a:t> - Во </a:t>
            </a:r>
            <a:r>
              <a:rPr lang="ru-RU" sz="2400" b="1" dirty="0">
                <a:solidFill>
                  <a:schemeClr val="bg1"/>
                </a:solidFill>
              </a:rPr>
              <a:t>что входит объект? – Надсистема.</a:t>
            </a:r>
            <a:br>
              <a:rPr lang="ru-RU" sz="2400" b="1" dirty="0">
                <a:solidFill>
                  <a:schemeClr val="bg1"/>
                </a:solidFill>
              </a:rPr>
            </a:br>
            <a:r>
              <a:rPr lang="ru-RU" sz="2400" b="1" dirty="0" smtClean="0">
                <a:solidFill>
                  <a:schemeClr val="bg1"/>
                </a:solidFill>
              </a:rPr>
              <a:t> - Из </a:t>
            </a:r>
            <a:r>
              <a:rPr lang="ru-RU" sz="2400" b="1" dirty="0">
                <a:solidFill>
                  <a:schemeClr val="bg1"/>
                </a:solidFill>
              </a:rPr>
              <a:t>чего состоит объект? – Набор подсистем.</a:t>
            </a:r>
            <a:br>
              <a:rPr lang="ru-RU" sz="2400" b="1" dirty="0">
                <a:solidFill>
                  <a:schemeClr val="bg1"/>
                </a:solidFill>
              </a:rPr>
            </a:br>
            <a:r>
              <a:rPr lang="ru-RU" sz="2400" b="1" dirty="0" smtClean="0">
                <a:solidFill>
                  <a:schemeClr val="bg1"/>
                </a:solidFill>
              </a:rPr>
              <a:t> - Что </a:t>
            </a:r>
            <a:r>
              <a:rPr lang="ru-RU" sz="2400" b="1" dirty="0">
                <a:solidFill>
                  <a:schemeClr val="bg1"/>
                </a:solidFill>
              </a:rPr>
              <a:t>выполняло раньше функцию объекта (</a:t>
            </a:r>
            <a:r>
              <a:rPr lang="ru-RU" sz="2400" b="1" dirty="0" smtClean="0">
                <a:solidFill>
                  <a:schemeClr val="bg1"/>
                </a:solidFill>
              </a:rPr>
              <a:t>надсистемы, подсистемы</a:t>
            </a:r>
            <a:r>
              <a:rPr lang="ru-RU" sz="2400" b="1" dirty="0">
                <a:solidFill>
                  <a:schemeClr val="bg1"/>
                </a:solidFill>
              </a:rPr>
              <a:t>)?</a:t>
            </a:r>
            <a:br>
              <a:rPr lang="ru-RU" sz="2400" b="1" dirty="0">
                <a:solidFill>
                  <a:schemeClr val="bg1"/>
                </a:solidFill>
              </a:rPr>
            </a:br>
            <a:r>
              <a:rPr lang="ru-RU" sz="2400" b="1" dirty="0" smtClean="0">
                <a:solidFill>
                  <a:schemeClr val="bg1"/>
                </a:solidFill>
              </a:rPr>
              <a:t> - Что </a:t>
            </a:r>
            <a:r>
              <a:rPr lang="ru-RU" sz="2400" b="1" dirty="0">
                <a:solidFill>
                  <a:schemeClr val="bg1"/>
                </a:solidFill>
              </a:rPr>
              <a:t>будет выполнять эту функцию в будущем (</a:t>
            </a:r>
            <a:r>
              <a:rPr lang="ru-RU" sz="2400" b="1" dirty="0" smtClean="0">
                <a:solidFill>
                  <a:schemeClr val="bg1"/>
                </a:solidFill>
              </a:rPr>
              <a:t>надсистемы, подсистемы</a:t>
            </a:r>
            <a:r>
              <a:rPr lang="ru-RU" sz="2400" b="1" dirty="0">
                <a:solidFill>
                  <a:schemeClr val="bg1"/>
                </a:solidFill>
              </a:rPr>
              <a:t>)?</a:t>
            </a:r>
          </a:p>
        </p:txBody>
      </p:sp>
    </p:spTree>
    <p:extLst>
      <p:ext uri="{BB962C8B-B14F-4D97-AF65-F5344CB8AC3E}">
        <p14:creationId xmlns:p14="http://schemas.microsoft.com/office/powerpoint/2010/main" val="10704777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slide-3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268" y="0"/>
            <a:ext cx="9156419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7054395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5777</TotalTime>
  <Words>275</Words>
  <Application>Microsoft Office PowerPoint</Application>
  <PresentationFormat>Экран (4:3)</PresentationFormat>
  <Paragraphs>34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18</cp:revision>
  <dcterms:created xsi:type="dcterms:W3CDTF">2022-11-16T16:58:39Z</dcterms:created>
  <dcterms:modified xsi:type="dcterms:W3CDTF">2022-11-21T17:22:18Z</dcterms:modified>
</cp:coreProperties>
</file>