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  <p:sldMasterId id="2147483698" r:id="rId4"/>
    <p:sldMasterId id="2147483711" r:id="rId5"/>
    <p:sldMasterId id="2147483724" r:id="rId6"/>
    <p:sldMasterId id="2147483737" r:id="rId7"/>
    <p:sldMasterId id="2147483750" r:id="rId8"/>
  </p:sldMasterIdLst>
  <p:notesMasterIdLst>
    <p:notesMasterId r:id="rId26"/>
  </p:notesMasterIdLst>
  <p:sldIdLst>
    <p:sldId id="256" r:id="rId9"/>
    <p:sldId id="258" r:id="rId10"/>
    <p:sldId id="257" r:id="rId11"/>
    <p:sldId id="260" r:id="rId12"/>
    <p:sldId id="261" r:id="rId13"/>
    <p:sldId id="266" r:id="rId14"/>
    <p:sldId id="267" r:id="rId15"/>
    <p:sldId id="268" r:id="rId16"/>
    <p:sldId id="273" r:id="rId17"/>
    <p:sldId id="262" r:id="rId18"/>
    <p:sldId id="263" r:id="rId19"/>
    <p:sldId id="269" r:id="rId20"/>
    <p:sldId id="264" r:id="rId21"/>
    <p:sldId id="265" r:id="rId22"/>
    <p:sldId id="272" r:id="rId23"/>
    <p:sldId id="271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71CC8-1B18-4A5F-98C9-52B0E74D2A31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CD876-E8E2-4C8F-BFAF-15CD0499EF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574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CD876-E8E2-4C8F-BFAF-15CD0499EFF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021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4813508D-0AF9-48A3-AAEA-3396AD94F84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688300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4AAC7-FE32-492D-BA9A-5B25BBBA129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594228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50D0A-77A8-4975-A5AB-31D2F840BD1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945997"/>
      </p:ext>
    </p:extLst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74DF7-950F-42A9-9BD2-04CB92237AF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942601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CF12D-FFD9-44AD-BD6F-412541E2BD5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737379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CB96B-7554-4651-8934-CC256238736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89719"/>
      </p:ext>
    </p:extLst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65DBA-816E-47A4-A20F-B5081B951B7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55728"/>
      </p:ext>
    </p:extLst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1D4B2-C8A0-4BDB-ACFC-218C3CA4C4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580265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97DCD-D3CA-4DFC-9377-D4AA9C5B58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457861"/>
      </p:ext>
    </p:extLst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69FF2-A12C-4297-BFFF-FF765CB5528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19010"/>
      </p:ext>
    </p:extLst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2F133-696D-413A-B5C3-4B5AC168B5C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98610"/>
      </p:ext>
    </p:extLst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5A099-9329-4848-BC37-AF14200CD9B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308037"/>
      </p:ext>
    </p:extLst>
  </p:cSld>
  <p:clrMapOvr>
    <a:masterClrMapping/>
  </p:clrMapOvr>
  <p:transition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56887B4-8E64-4BA4-8747-FD93C5D98E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181647"/>
      </p:ext>
    </p:extLst>
  </p:cSld>
  <p:clrMapOvr>
    <a:masterClrMapping/>
  </p:clrMapOvr>
  <p:transition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1A6A-46C2-4F2F-A279-71D2059698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96478"/>
      </p:ext>
    </p:extLst>
  </p:cSld>
  <p:clrMapOvr>
    <a:masterClrMapping/>
  </p:clrMapOvr>
  <p:transition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3BF3F-89A7-4730-91D5-AD79486A8B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011552"/>
      </p:ext>
    </p:extLst>
  </p:cSld>
  <p:clrMapOvr>
    <a:masterClrMapping/>
  </p:clrMapOvr>
  <p:transition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E6BF5-65AB-4AB5-B369-230AC437F5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298035"/>
      </p:ext>
    </p:extLst>
  </p:cSld>
  <p:clrMapOvr>
    <a:masterClrMapping/>
  </p:clrMapOvr>
  <p:transition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59C90-D1ED-4E1E-A3E0-270FA0622D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617740"/>
      </p:ext>
    </p:extLst>
  </p:cSld>
  <p:clrMapOvr>
    <a:masterClrMapping/>
  </p:clrMapOvr>
  <p:transition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62561-D2BB-4E91-906B-5280894063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475082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485A6-7313-47E5-8086-E6A568A3D5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17498"/>
      </p:ext>
    </p:extLst>
  </p:cSld>
  <p:clrMapOvr>
    <a:masterClrMapping/>
  </p:clrMapOvr>
  <p:transition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620FD-C8B8-4CF7-AFE1-BCB6CA5898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98023"/>
      </p:ext>
    </p:extLst>
  </p:cSld>
  <p:clrMapOvr>
    <a:masterClrMapping/>
  </p:clrMapOvr>
  <p:transition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1F5E2-A8A5-44E9-9307-05C94B9355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95248"/>
      </p:ext>
    </p:extLst>
  </p:cSld>
  <p:clrMapOvr>
    <a:masterClrMapping/>
  </p:clrMapOvr>
  <p:transition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807FC-9A95-43E5-9D8C-9A42BFD0046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140975"/>
      </p:ext>
    </p:extLst>
  </p:cSld>
  <p:clrMapOvr>
    <a:masterClrMapping/>
  </p:clrMapOvr>
  <p:transition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5AD82-17FE-41CE-9BF0-37725FB513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39147"/>
      </p:ext>
    </p:extLst>
  </p:cSld>
  <p:clrMapOvr>
    <a:masterClrMapping/>
  </p:clrMapOvr>
  <p:transition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E9903-8DB8-444F-AB0C-368185489A8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888797"/>
      </p:ext>
    </p:extLst>
  </p:cSld>
  <p:clrMapOvr>
    <a:masterClrMapping/>
  </p:clrMapOvr>
  <p:transition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56887B4-8E64-4BA4-8747-FD93C5D98E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980333"/>
      </p:ext>
    </p:extLst>
  </p:cSld>
  <p:clrMapOvr>
    <a:masterClrMapping/>
  </p:clrMapOvr>
  <p:transition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1A6A-46C2-4F2F-A279-71D2059698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02697"/>
      </p:ext>
    </p:extLst>
  </p:cSld>
  <p:clrMapOvr>
    <a:masterClrMapping/>
  </p:clrMapOvr>
  <p:transition>
    <p:wedg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3BF3F-89A7-4730-91D5-AD79486A8B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61337"/>
      </p:ext>
    </p:extLst>
  </p:cSld>
  <p:clrMapOvr>
    <a:masterClrMapping/>
  </p:clrMapOvr>
  <p:transition>
    <p:wedg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E6BF5-65AB-4AB5-B369-230AC437F5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376180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59C90-D1ED-4E1E-A3E0-270FA0622D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312020"/>
      </p:ext>
    </p:extLst>
  </p:cSld>
  <p:clrMapOvr>
    <a:masterClrMapping/>
  </p:clrMapOvr>
  <p:transition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62561-D2BB-4E91-906B-5280894063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98742"/>
      </p:ext>
    </p:extLst>
  </p:cSld>
  <p:clrMapOvr>
    <a:masterClrMapping/>
  </p:clrMapOvr>
  <p:transition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485A6-7313-47E5-8086-E6A568A3D5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501313"/>
      </p:ext>
    </p:extLst>
  </p:cSld>
  <p:clrMapOvr>
    <a:masterClrMapping/>
  </p:clrMapOvr>
  <p:transition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620FD-C8B8-4CF7-AFE1-BCB6CA5898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671043"/>
      </p:ext>
    </p:extLst>
  </p:cSld>
  <p:clrMapOvr>
    <a:masterClrMapping/>
  </p:clrMapOvr>
  <p:transition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1F5E2-A8A5-44E9-9307-05C94B9355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913828"/>
      </p:ext>
    </p:extLst>
  </p:cSld>
  <p:clrMapOvr>
    <a:masterClrMapping/>
  </p:clrMapOvr>
  <p:transition>
    <p:wedg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807FC-9A95-43E5-9D8C-9A42BFD0046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596166"/>
      </p:ext>
    </p:extLst>
  </p:cSld>
  <p:clrMapOvr>
    <a:masterClrMapping/>
  </p:clrMapOvr>
  <p:transition>
    <p:wedg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5AD82-17FE-41CE-9BF0-37725FB513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60003"/>
      </p:ext>
    </p:extLst>
  </p:cSld>
  <p:clrMapOvr>
    <a:masterClrMapping/>
  </p:clrMapOvr>
  <p:transition>
    <p:wedg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E9903-8DB8-444F-AB0C-368185489A8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57317"/>
      </p:ext>
    </p:extLst>
  </p:cSld>
  <p:clrMapOvr>
    <a:masterClrMapping/>
  </p:clrMapOvr>
  <p:transition>
    <p:wedg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56887B4-8E64-4BA4-8747-FD93C5D98E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468957"/>
      </p:ext>
    </p:extLst>
  </p:cSld>
  <p:clrMapOvr>
    <a:masterClrMapping/>
  </p:clrMapOvr>
  <p:transition>
    <p:wedg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1A6A-46C2-4F2F-A279-71D2059698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668791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3BF3F-89A7-4730-91D5-AD79486A8B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91162"/>
      </p:ext>
    </p:extLst>
  </p:cSld>
  <p:clrMapOvr>
    <a:masterClrMapping/>
  </p:clrMapOvr>
  <p:transition>
    <p:wedg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E6BF5-65AB-4AB5-B369-230AC437F5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889288"/>
      </p:ext>
    </p:extLst>
  </p:cSld>
  <p:clrMapOvr>
    <a:masterClrMapping/>
  </p:clrMapOvr>
  <p:transition>
    <p:wedg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59C90-D1ED-4E1E-A3E0-270FA0622D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28523"/>
      </p:ext>
    </p:extLst>
  </p:cSld>
  <p:clrMapOvr>
    <a:masterClrMapping/>
  </p:clrMapOvr>
  <p:transition>
    <p:wedg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62561-D2BB-4E91-906B-5280894063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64558"/>
      </p:ext>
    </p:extLst>
  </p:cSld>
  <p:clrMapOvr>
    <a:masterClrMapping/>
  </p:clrMapOvr>
  <p:transition>
    <p:wedg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485A6-7313-47E5-8086-E6A568A3D5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835360"/>
      </p:ext>
    </p:extLst>
  </p:cSld>
  <p:clrMapOvr>
    <a:masterClrMapping/>
  </p:clrMapOvr>
  <p:transition>
    <p:wedg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620FD-C8B8-4CF7-AFE1-BCB6CA5898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172898"/>
      </p:ext>
    </p:extLst>
  </p:cSld>
  <p:clrMapOvr>
    <a:masterClrMapping/>
  </p:clrMapOvr>
  <p:transition>
    <p:wedg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1F5E2-A8A5-44E9-9307-05C94B9355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197124"/>
      </p:ext>
    </p:extLst>
  </p:cSld>
  <p:clrMapOvr>
    <a:masterClrMapping/>
  </p:clrMapOvr>
  <p:transition>
    <p:wedg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807FC-9A95-43E5-9D8C-9A42BFD0046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38903"/>
      </p:ext>
    </p:extLst>
  </p:cSld>
  <p:clrMapOvr>
    <a:masterClrMapping/>
  </p:clrMapOvr>
  <p:transition>
    <p:wedg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5AD82-17FE-41CE-9BF0-37725FB513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057512"/>
      </p:ext>
    </p:extLst>
  </p:cSld>
  <p:clrMapOvr>
    <a:masterClrMapping/>
  </p:clrMapOvr>
  <p:transition>
    <p:wedg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E9903-8DB8-444F-AB0C-368185489A8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623401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4813508D-0AF9-48A3-AAEA-3396AD94F84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743051"/>
      </p:ext>
    </p:extLst>
  </p:cSld>
  <p:clrMapOvr>
    <a:masterClrMapping/>
  </p:clrMapOvr>
  <p:transition>
    <p:wedg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4AAC7-FE32-492D-BA9A-5B25BBBA129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154753"/>
      </p:ext>
    </p:extLst>
  </p:cSld>
  <p:clrMapOvr>
    <a:masterClrMapping/>
  </p:clrMapOvr>
  <p:transition>
    <p:wedg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50D0A-77A8-4975-A5AB-31D2F840BD1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285791"/>
      </p:ext>
    </p:extLst>
  </p:cSld>
  <p:clrMapOvr>
    <a:masterClrMapping/>
  </p:clrMapOvr>
  <p:transition>
    <p:wedg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74DF7-950F-42A9-9BD2-04CB92237AF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97533"/>
      </p:ext>
    </p:extLst>
  </p:cSld>
  <p:clrMapOvr>
    <a:masterClrMapping/>
  </p:clrMapOvr>
  <p:transition>
    <p:wedg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CF12D-FFD9-44AD-BD6F-412541E2BD5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733091"/>
      </p:ext>
    </p:extLst>
  </p:cSld>
  <p:clrMapOvr>
    <a:masterClrMapping/>
  </p:clrMapOvr>
  <p:transition>
    <p:wedg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CB96B-7554-4651-8934-CC256238736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02846"/>
      </p:ext>
    </p:extLst>
  </p:cSld>
  <p:clrMapOvr>
    <a:masterClrMapping/>
  </p:clrMapOvr>
  <p:transition>
    <p:wedg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65DBA-816E-47A4-A20F-B5081B951B7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180723"/>
      </p:ext>
    </p:extLst>
  </p:cSld>
  <p:clrMapOvr>
    <a:masterClrMapping/>
  </p:clrMapOvr>
  <p:transition>
    <p:wedg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1D4B2-C8A0-4BDB-ACFC-218C3CA4C4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953576"/>
      </p:ext>
    </p:extLst>
  </p:cSld>
  <p:clrMapOvr>
    <a:masterClrMapping/>
  </p:clrMapOvr>
  <p:transition>
    <p:wedg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97DCD-D3CA-4DFC-9377-D4AA9C5B58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611431"/>
      </p:ext>
    </p:extLst>
  </p:cSld>
  <p:clrMapOvr>
    <a:masterClrMapping/>
  </p:clrMapOvr>
  <p:transition>
    <p:wedg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69FF2-A12C-4297-BFFF-FF765CB5528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477882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2F133-696D-413A-B5C3-4B5AC168B5C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73249"/>
      </p:ext>
    </p:extLst>
  </p:cSld>
  <p:clrMapOvr>
    <a:masterClrMapping/>
  </p:clrMapOvr>
  <p:transition>
    <p:wedg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5A099-9329-4848-BC37-AF14200CD9B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55386"/>
      </p:ext>
    </p:extLst>
  </p:cSld>
  <p:clrMapOvr>
    <a:masterClrMapping/>
  </p:clrMapOvr>
  <p:transition>
    <p:wedg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56887B4-8E64-4BA4-8747-FD93C5D98E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285129"/>
      </p:ext>
    </p:extLst>
  </p:cSld>
  <p:clrMapOvr>
    <a:masterClrMapping/>
  </p:clrMapOvr>
  <p:transition>
    <p:wedg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1A6A-46C2-4F2F-A279-71D2059698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668743"/>
      </p:ext>
    </p:extLst>
  </p:cSld>
  <p:clrMapOvr>
    <a:masterClrMapping/>
  </p:clrMapOvr>
  <p:transition>
    <p:wedg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3BF3F-89A7-4730-91D5-AD79486A8B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067401"/>
      </p:ext>
    </p:extLst>
  </p:cSld>
  <p:clrMapOvr>
    <a:masterClrMapping/>
  </p:clrMapOvr>
  <p:transition>
    <p:wedg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E6BF5-65AB-4AB5-B369-230AC437F5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096918"/>
      </p:ext>
    </p:extLst>
  </p:cSld>
  <p:clrMapOvr>
    <a:masterClrMapping/>
  </p:clrMapOvr>
  <p:transition>
    <p:wedg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59C90-D1ED-4E1E-A3E0-270FA0622D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817183"/>
      </p:ext>
    </p:extLst>
  </p:cSld>
  <p:clrMapOvr>
    <a:masterClrMapping/>
  </p:clrMapOvr>
  <p:transition>
    <p:wedg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62561-D2BB-4E91-906B-5280894063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115672"/>
      </p:ext>
    </p:extLst>
  </p:cSld>
  <p:clrMapOvr>
    <a:masterClrMapping/>
  </p:clrMapOvr>
  <p:transition>
    <p:wedg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485A6-7313-47E5-8086-E6A568A3D5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058507"/>
      </p:ext>
    </p:extLst>
  </p:cSld>
  <p:clrMapOvr>
    <a:masterClrMapping/>
  </p:clrMapOvr>
  <p:transition>
    <p:wedg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620FD-C8B8-4CF7-AFE1-BCB6CA5898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645708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1F5E2-A8A5-44E9-9307-05C94B9355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721908"/>
      </p:ext>
    </p:extLst>
  </p:cSld>
  <p:clrMapOvr>
    <a:masterClrMapping/>
  </p:clrMapOvr>
  <p:transition>
    <p:wedg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807FC-9A95-43E5-9D8C-9A42BFD0046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315227"/>
      </p:ext>
    </p:extLst>
  </p:cSld>
  <p:clrMapOvr>
    <a:masterClrMapping/>
  </p:clrMapOvr>
  <p:transition>
    <p:wedg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5AD82-17FE-41CE-9BF0-37725FB513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21099"/>
      </p:ext>
    </p:extLst>
  </p:cSld>
  <p:clrMapOvr>
    <a:masterClrMapping/>
  </p:clrMapOvr>
  <p:transition>
    <p:wedg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E9903-8DB8-444F-AB0C-368185489A8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2830"/>
      </p:ext>
    </p:extLst>
  </p:cSld>
  <p:clrMapOvr>
    <a:masterClrMapping/>
  </p:clrMapOvr>
  <p:transition>
    <p:wedg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4813508D-0AF9-48A3-AAEA-3396AD94F84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344223"/>
      </p:ext>
    </p:extLst>
  </p:cSld>
  <p:clrMapOvr>
    <a:masterClrMapping/>
  </p:clrMapOvr>
  <p:transition>
    <p:wedg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4AAC7-FE32-492D-BA9A-5B25BBBA129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24679"/>
      </p:ext>
    </p:extLst>
  </p:cSld>
  <p:clrMapOvr>
    <a:masterClrMapping/>
  </p:clrMapOvr>
  <p:transition>
    <p:wedg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50D0A-77A8-4975-A5AB-31D2F840BD1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57392"/>
      </p:ext>
    </p:extLst>
  </p:cSld>
  <p:clrMapOvr>
    <a:masterClrMapping/>
  </p:clrMapOvr>
  <p:transition>
    <p:wedg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74DF7-950F-42A9-9BD2-04CB92237AF9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513689"/>
      </p:ext>
    </p:extLst>
  </p:cSld>
  <p:clrMapOvr>
    <a:masterClrMapping/>
  </p:clrMapOvr>
  <p:transition>
    <p:wedg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CF12D-FFD9-44AD-BD6F-412541E2BD5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410669"/>
      </p:ext>
    </p:extLst>
  </p:cSld>
  <p:clrMapOvr>
    <a:masterClrMapping/>
  </p:clrMapOvr>
  <p:transition>
    <p:wedg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CB96B-7554-4651-8934-CC256238736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26133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65DBA-816E-47A4-A20F-B5081B951B7A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346808"/>
      </p:ext>
    </p:extLst>
  </p:cSld>
  <p:clrMapOvr>
    <a:masterClrMapping/>
  </p:clrMapOvr>
  <p:transition>
    <p:wedg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1D4B2-C8A0-4BDB-ACFC-218C3CA4C420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837768"/>
      </p:ext>
    </p:extLst>
  </p:cSld>
  <p:clrMapOvr>
    <a:masterClrMapping/>
  </p:clrMapOvr>
  <p:transition>
    <p:wedg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97DCD-D3CA-4DFC-9377-D4AA9C5B58E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33723"/>
      </p:ext>
    </p:extLst>
  </p:cSld>
  <p:clrMapOvr>
    <a:masterClrMapping/>
  </p:clrMapOvr>
  <p:transition>
    <p:wedg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69FF2-A12C-4297-BFFF-FF765CB5528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815895"/>
      </p:ext>
    </p:extLst>
  </p:cSld>
  <p:clrMapOvr>
    <a:masterClrMapping/>
  </p:clrMapOvr>
  <p:transition>
    <p:wedg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2F133-696D-413A-B5C3-4B5AC168B5C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588109"/>
      </p:ext>
    </p:extLst>
  </p:cSld>
  <p:clrMapOvr>
    <a:masterClrMapping/>
  </p:clrMapOvr>
  <p:transition>
    <p:wedg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5A099-9329-4848-BC37-AF14200CD9B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995081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Trebuchet MS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B18EE-2BDF-479D-A038-03CAFF04C5E2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61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FFFF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EA271B-9FEE-4014-A3AA-8FE2DA1F33D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70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FFFF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EA271B-9FEE-4014-A3AA-8FE2DA1F33D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725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FFFF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EA271B-9FEE-4014-A3AA-8FE2DA1F33D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9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Trebuchet MS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B18EE-2BDF-479D-A038-03CAFF04C5E2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0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FFFF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EA271B-9FEE-4014-A3AA-8FE2DA1F33D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82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Trebuchet MS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3B18EE-2BDF-479D-A038-03CAFF04C5E2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0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3600" i="1" kern="0" cap="none" spc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Урок систематизации и обобщения знаний по </a:t>
            </a:r>
            <a:r>
              <a:rPr lang="ru-RU" altLang="ru-RU" sz="3600" i="1" kern="0" cap="none" spc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теме: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600" i="1" dirty="0" smtClean="0">
                <a:solidFill>
                  <a:schemeClr val="tx2">
                    <a:lumMod val="50000"/>
                  </a:schemeClr>
                </a:solidFill>
              </a:rPr>
              <a:t>«Причастие»</a:t>
            </a:r>
            <a:endParaRPr lang="ru-RU" sz="66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52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33400"/>
            <a:ext cx="6923112" cy="1023392"/>
          </a:xfrm>
        </p:spPr>
        <p:txBody>
          <a:bodyPr>
            <a:normAutofit fontScale="90000"/>
          </a:bodyPr>
          <a:lstStyle/>
          <a:p>
            <a:pPr marL="182880" lvl="0" indent="-182880">
              <a:lnSpc>
                <a:spcPct val="115000"/>
              </a:lnSpc>
              <a:spcBef>
                <a:spcPct val="20000"/>
              </a:spcBef>
              <a:tabLst>
                <a:tab pos="2333625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  <a:cs typeface="Times New Roman"/>
              </a:rPr>
            </a:br>
            <a:r>
              <a:rPr lang="en-US" dirty="0" smtClean="0">
                <a:latin typeface="Times New Roman"/>
                <a:ea typeface="Times New Roman"/>
                <a:cs typeface="Times New Roman"/>
              </a:rPr>
              <a:t>III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этап </a:t>
            </a:r>
            <a:r>
              <a:rPr lang="ru-RU" sz="3600" dirty="0" smtClean="0">
                <a:latin typeface="Times New Roman"/>
                <a:ea typeface="Times New Roman"/>
                <a:cs typeface="Times New Roman"/>
              </a:rPr>
              <a:t>–«</a:t>
            </a:r>
            <a:r>
              <a:rPr lang="ru-RU" sz="3600" dirty="0">
                <a:latin typeface="Times New Roman"/>
                <a:ea typeface="Times New Roman"/>
                <a:cs typeface="Times New Roman"/>
              </a:rPr>
              <a:t>Орфографический спринт».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latin typeface="Calibri"/>
                <a:ea typeface="Calibri"/>
                <a:cs typeface="Times New Roman"/>
              </a:rPr>
              <a:t>     </a:t>
            </a:r>
            <a:r>
              <a:rPr lang="ru-RU" sz="3100" b="1" spc="0" dirty="0" smtClean="0">
                <a:latin typeface="Times New Roman"/>
                <a:ea typeface="Calibri"/>
                <a:cs typeface="Times New Roman"/>
              </a:rPr>
              <a:t>Распределите </a:t>
            </a:r>
            <a:r>
              <a:rPr lang="ru-RU" sz="3100" b="1" spc="0" dirty="0">
                <a:latin typeface="Times New Roman"/>
                <a:ea typeface="Calibri"/>
                <a:cs typeface="Times New Roman"/>
              </a:rPr>
              <a:t>слова в два столбика </a:t>
            </a:r>
            <a:r>
              <a:rPr lang="ru-RU" sz="2400" spc="0" dirty="0">
                <a:solidFill>
                  <a:srgbClr val="292934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400" spc="0" dirty="0">
                <a:solidFill>
                  <a:srgbClr val="292934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876800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2333625" algn="l"/>
              </a:tabLst>
            </a:pPr>
            <a:endParaRPr lang="ru-RU" i="1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2333625" algn="l"/>
              </a:tabLst>
            </a:pPr>
            <a:r>
              <a:rPr lang="ru-RU" sz="3200" i="1" dirty="0" smtClean="0">
                <a:latin typeface="Times New Roman"/>
                <a:ea typeface="Times New Roman"/>
                <a:cs typeface="Times New Roman"/>
              </a:rPr>
              <a:t>Потеря…</a:t>
            </a:r>
            <a:r>
              <a:rPr lang="ru-RU" sz="3200" i="1" dirty="0" err="1" smtClean="0">
                <a:latin typeface="Times New Roman"/>
                <a:ea typeface="Times New Roman"/>
                <a:cs typeface="Times New Roman"/>
              </a:rPr>
              <a:t>ый</a:t>
            </a:r>
            <a:r>
              <a:rPr lang="ru-RU" sz="3200" i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балл, круче…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ый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 мяч, 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черче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..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ый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 тренером маршрут, игра 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проигра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…а, 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реше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…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ый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 бой, 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установле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..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ый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 рекорд, 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жела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…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ая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 победа, 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беше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…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ая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 скорость, трибуны 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заполне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..ы, глаже…</a:t>
            </a:r>
            <a:r>
              <a:rPr lang="ru-RU" sz="3200" i="1" dirty="0" err="1">
                <a:latin typeface="Times New Roman"/>
                <a:ea typeface="Times New Roman"/>
                <a:cs typeface="Times New Roman"/>
              </a:rPr>
              <a:t>ый</a:t>
            </a:r>
            <a:r>
              <a:rPr lang="ru-RU" sz="3200" i="1" dirty="0">
                <a:latin typeface="Times New Roman"/>
                <a:ea typeface="Times New Roman"/>
                <a:cs typeface="Times New Roman"/>
              </a:rPr>
              <a:t> спортсменом костюм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Выноска-облако 3"/>
          <p:cNvSpPr/>
          <p:nvPr/>
        </p:nvSpPr>
        <p:spPr>
          <a:xfrm>
            <a:off x="214313" y="214313"/>
            <a:ext cx="1714500" cy="1071562"/>
          </a:xfrm>
          <a:prstGeom prst="cloudCallout">
            <a:avLst>
              <a:gd name="adj1" fmla="val -30077"/>
              <a:gd name="adj2" fmla="val 93026"/>
            </a:avLst>
          </a:prstGeom>
          <a:solidFill>
            <a:srgbClr val="FFFFFF"/>
          </a:solidFill>
          <a:ln w="25400" cap="flat" cmpd="sng" algn="ctr">
            <a:solidFill>
              <a:srgbClr val="FFFFFF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max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Trebuchet MS"/>
              <a:ea typeface="+mn-ea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Trebuchet MS"/>
                <a:cs typeface="Arial" pitchFamily="34" charset="0"/>
              </a:rPr>
              <a:t>10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баллов</a:t>
            </a:r>
          </a:p>
        </p:txBody>
      </p:sp>
    </p:spTree>
    <p:extLst>
      <p:ext uri="{BB962C8B-B14F-4D97-AF65-F5344CB8AC3E}">
        <p14:creationId xmlns:p14="http://schemas.microsoft.com/office/powerpoint/2010/main" val="66328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333625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/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en-US" dirty="0" smtClean="0">
                <a:latin typeface="Times New Roman"/>
                <a:ea typeface="Calibri"/>
                <a:cs typeface="Times New Roman"/>
              </a:rPr>
              <a:t>IV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этап: «Орфографический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спринт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2».</a:t>
            </a:r>
            <a:r>
              <a:rPr lang="ru-RU" sz="36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Calibri"/>
                <a:ea typeface="Calibri"/>
                <a:cs typeface="Times New Roman"/>
              </a:rPr>
            </a:br>
            <a:r>
              <a:rPr lang="ru-RU" sz="36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Правописание НЕ с причастиями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832332"/>
              </p:ext>
            </p:extLst>
          </p:nvPr>
        </p:nvGraphicFramePr>
        <p:xfrm>
          <a:off x="539552" y="2780928"/>
          <a:ext cx="8208912" cy="2726944"/>
        </p:xfrm>
        <a:graphic>
          <a:graphicData uri="http://schemas.openxmlformats.org/drawingml/2006/table">
            <a:tbl>
              <a:tblPr firstRow="1" firstCol="1" bandRow="1"/>
              <a:tblGrid>
                <a:gridCol w="4098227"/>
                <a:gridCol w="4110685"/>
              </a:tblGrid>
              <a:tr h="414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i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Раздельно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2400" i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i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Слитно</a:t>
                      </a:r>
                      <a:endParaRPr lang="ru-RU" sz="2400" i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750"/>
                        </a:spcAft>
                        <a:buAutoNum type="arabicPeriod"/>
                      </a:pPr>
                      <a:r>
                        <a:rPr lang="ru-RU" sz="2400" b="1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2400" b="1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краткими </a:t>
                      </a:r>
                      <a:r>
                        <a:rPr lang="ru-RU" sz="2400" b="1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причастиями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750"/>
                        </a:spcAft>
                        <a:buNone/>
                      </a:pPr>
                      <a:endParaRPr lang="ru-RU" sz="240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 не употребляется без </a:t>
                      </a:r>
                      <a:r>
                        <a:rPr lang="ru-RU" sz="2400" b="1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НЕ</a:t>
                      </a:r>
                      <a:endParaRPr lang="ru-RU" sz="240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 </a:t>
                      </a:r>
                      <a:endParaRPr lang="ru-RU" sz="240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 </a:t>
                      </a:r>
                      <a:endParaRPr lang="ru-RU" sz="240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i="0" dirty="0" smtClea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</a:t>
                      </a:r>
                      <a:endParaRPr lang="ru-RU" sz="240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i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16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6764" y="350260"/>
            <a:ext cx="5510212" cy="1090613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НЕ с причастиями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7189" y="1643062"/>
            <a:ext cx="83576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00"/>
                </a:solidFill>
                <a:latin typeface="Constantia" pitchFamily="18" charset="0"/>
              </a:rPr>
              <a:t>Употребляется слово без НЕ или не употребляется?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8625" y="2071688"/>
            <a:ext cx="27860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Constantia" pitchFamily="18" charset="0"/>
              </a:rPr>
              <a:t>НЕ употребляется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43500" y="2071688"/>
            <a:ext cx="3429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Constantia" pitchFamily="18" charset="0"/>
              </a:rPr>
              <a:t>Употребляется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285750" y="3000375"/>
            <a:ext cx="1857375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Слитно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786188" y="2643188"/>
            <a:ext cx="4643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Constantia" pitchFamily="18" charset="0"/>
              </a:rPr>
              <a:t>Краткое или полное?</a:t>
            </a:r>
          </a:p>
        </p:txBody>
      </p:sp>
      <p:sp>
        <p:nvSpPr>
          <p:cNvPr id="18" name="Овал 17"/>
          <p:cNvSpPr/>
          <p:nvPr/>
        </p:nvSpPr>
        <p:spPr>
          <a:xfrm>
            <a:off x="5929313" y="3143250"/>
            <a:ext cx="2000250" cy="7143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DEF6F1"/>
                </a:solidFill>
              </a:rPr>
              <a:t>Краткое</a:t>
            </a:r>
          </a:p>
        </p:txBody>
      </p:sp>
      <p:sp>
        <p:nvSpPr>
          <p:cNvPr id="19" name="Овал 18"/>
          <p:cNvSpPr/>
          <p:nvPr/>
        </p:nvSpPr>
        <p:spPr>
          <a:xfrm>
            <a:off x="3214689" y="3105150"/>
            <a:ext cx="1928812" cy="7524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DEF6F1"/>
                </a:solidFill>
              </a:rPr>
              <a:t>Полное</a:t>
            </a:r>
          </a:p>
        </p:txBody>
      </p:sp>
      <p:sp>
        <p:nvSpPr>
          <p:cNvPr id="21" name="Овал 20"/>
          <p:cNvSpPr/>
          <p:nvPr/>
        </p:nvSpPr>
        <p:spPr>
          <a:xfrm>
            <a:off x="6143625" y="4000500"/>
            <a:ext cx="2286000" cy="7858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Раздельно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071688" y="3786188"/>
            <a:ext cx="42148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Constantia" pitchFamily="18" charset="0"/>
              </a:rPr>
              <a:t>Есть ли зависимое слово?</a:t>
            </a:r>
          </a:p>
        </p:txBody>
      </p:sp>
      <p:sp>
        <p:nvSpPr>
          <p:cNvPr id="25" name="Овал 24"/>
          <p:cNvSpPr/>
          <p:nvPr/>
        </p:nvSpPr>
        <p:spPr>
          <a:xfrm>
            <a:off x="4429125" y="4143375"/>
            <a:ext cx="1500188" cy="10001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DEF6F1"/>
                </a:solidFill>
              </a:rPr>
              <a:t>ДА</a:t>
            </a:r>
          </a:p>
        </p:txBody>
      </p:sp>
      <p:sp>
        <p:nvSpPr>
          <p:cNvPr id="26" name="Овал 25"/>
          <p:cNvSpPr/>
          <p:nvPr/>
        </p:nvSpPr>
        <p:spPr>
          <a:xfrm>
            <a:off x="2571750" y="4143375"/>
            <a:ext cx="1428750" cy="10001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DEF6F1"/>
                </a:solidFill>
              </a:rPr>
              <a:t>НЕТ</a:t>
            </a:r>
          </a:p>
        </p:txBody>
      </p:sp>
      <p:sp>
        <p:nvSpPr>
          <p:cNvPr id="30" name="Выгнутая вниз стрелка 29"/>
          <p:cNvSpPr/>
          <p:nvPr/>
        </p:nvSpPr>
        <p:spPr>
          <a:xfrm>
            <a:off x="6286500" y="4786313"/>
            <a:ext cx="1428750" cy="7858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57188" y="5214938"/>
            <a:ext cx="5286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Constantia" pitchFamily="18" charset="0"/>
              </a:rPr>
              <a:t>Есть ли противопоставление, частицы?</a:t>
            </a:r>
          </a:p>
        </p:txBody>
      </p:sp>
      <p:sp>
        <p:nvSpPr>
          <p:cNvPr id="33" name="Овал 32"/>
          <p:cNvSpPr/>
          <p:nvPr/>
        </p:nvSpPr>
        <p:spPr>
          <a:xfrm>
            <a:off x="3714750" y="5572125"/>
            <a:ext cx="1143000" cy="10715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DEF6F1"/>
                </a:solidFill>
              </a:rPr>
              <a:t>ДА</a:t>
            </a:r>
          </a:p>
        </p:txBody>
      </p:sp>
      <p:sp>
        <p:nvSpPr>
          <p:cNvPr id="34" name="Овал 33"/>
          <p:cNvSpPr/>
          <p:nvPr/>
        </p:nvSpPr>
        <p:spPr>
          <a:xfrm>
            <a:off x="785813" y="5572125"/>
            <a:ext cx="1214437" cy="10715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DEF6F1"/>
                </a:solidFill>
              </a:rPr>
              <a:t>НЕТ</a:t>
            </a:r>
          </a:p>
        </p:txBody>
      </p:sp>
      <p:sp>
        <p:nvSpPr>
          <p:cNvPr id="35" name="Выгнутая вниз стрелка 34"/>
          <p:cNvSpPr/>
          <p:nvPr/>
        </p:nvSpPr>
        <p:spPr>
          <a:xfrm rot="20492488">
            <a:off x="4959350" y="5235575"/>
            <a:ext cx="3654425" cy="1231900"/>
          </a:xfrm>
          <a:prstGeom prst="curvedUpArrow">
            <a:avLst>
              <a:gd name="adj1" fmla="val 25000"/>
              <a:gd name="adj2" fmla="val 50000"/>
              <a:gd name="adj3" fmla="val 180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6" name="Стрелка вверх 35"/>
          <p:cNvSpPr/>
          <p:nvPr/>
        </p:nvSpPr>
        <p:spPr>
          <a:xfrm>
            <a:off x="214313" y="3857625"/>
            <a:ext cx="285750" cy="1857375"/>
          </a:xfrm>
          <a:prstGeom prst="upArrow">
            <a:avLst/>
          </a:prstGeom>
          <a:solidFill>
            <a:srgbClr val="4D8D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4D8D4F"/>
              </a:solidFill>
            </a:endParaRPr>
          </a:p>
        </p:txBody>
      </p:sp>
      <p:cxnSp>
        <p:nvCxnSpPr>
          <p:cNvPr id="24" name="Прямая со стрелкой 23"/>
          <p:cNvCxnSpPr>
            <a:stCxn id="13" idx="7"/>
            <a:endCxn id="13" idx="7"/>
          </p:cNvCxnSpPr>
          <p:nvPr/>
        </p:nvCxnSpPr>
        <p:spPr>
          <a:xfrm rot="5400000" flipH="1" flipV="1">
            <a:off x="1871663" y="3146425"/>
            <a:ext cx="158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Горизонтальный свиток 40"/>
          <p:cNvSpPr/>
          <p:nvPr/>
        </p:nvSpPr>
        <p:spPr>
          <a:xfrm>
            <a:off x="357188" y="214313"/>
            <a:ext cx="2143125" cy="1428750"/>
          </a:xfrm>
          <a:prstGeom prst="horizontalScroll">
            <a:avLst/>
          </a:prstGeom>
          <a:solidFill>
            <a:srgbClr val="4D8D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DEF6F1"/>
                </a:solidFill>
              </a:rPr>
              <a:t>Вспомни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DEF6F1"/>
                </a:solidFill>
              </a:rPr>
              <a:t>орфограмму</a:t>
            </a:r>
          </a:p>
        </p:txBody>
      </p:sp>
    </p:spTree>
    <p:extLst>
      <p:ext uri="{BB962C8B-B14F-4D97-AF65-F5344CB8AC3E}">
        <p14:creationId xmlns:p14="http://schemas.microsoft.com/office/powerpoint/2010/main" val="308608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27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5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6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25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9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0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1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2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3" grpId="0" animBg="1"/>
      <p:bldP spid="13" grpId="1" animBg="1"/>
      <p:bldP spid="14" grpId="0"/>
      <p:bldP spid="18" grpId="0" animBg="1"/>
      <p:bldP spid="19" grpId="0" animBg="1"/>
      <p:bldP spid="21" grpId="0" animBg="1"/>
      <p:bldP spid="21" grpId="1" animBg="1"/>
      <p:bldP spid="21" grpId="2" animBg="1"/>
      <p:bldP spid="22" grpId="0"/>
      <p:bldP spid="25" grpId="0" animBg="1"/>
      <p:bldP spid="26" grpId="0" animBg="1"/>
      <p:bldP spid="30" grpId="0" animBg="1"/>
      <p:bldP spid="32" grpId="0"/>
      <p:bldP spid="33" grpId="0" animBg="1"/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10809"/>
              </p:ext>
            </p:extLst>
          </p:nvPr>
        </p:nvGraphicFramePr>
        <p:xfrm>
          <a:off x="457200" y="1600200"/>
          <a:ext cx="8229600" cy="4484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60648">
                <a:tc>
                  <a:txBody>
                    <a:bodyPr/>
                    <a:lstStyle/>
                    <a:p>
                      <a:r>
                        <a:rPr lang="ru-RU" dirty="0" smtClean="0"/>
                        <a:t>1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группа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решение (не)продумано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(не)погасший костер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(не)имеющее границ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(не)выученные движения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(не)нашедший дороги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</a:t>
                      </a:r>
                      <a:r>
                        <a:rPr lang="ru-RU" sz="2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устрашимый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борец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движение (не)прекращено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ни с кем (не)простившийся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(не)знавшие страха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легенда (не) рассказана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соревнования (не)окончены (не)мечтающий о победе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(не)помогающий никому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(не)исправленная  ошибка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письмо (не)отправлено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(не)знающий меры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(не)прекращавшийся свист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работа (не)проверена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(не)выполненное поручение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33625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(не)</a:t>
                      </a:r>
                      <a:r>
                        <a:rPr lang="ru-RU" sz="24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навидевший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обман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Выноска-облако 4"/>
          <p:cNvSpPr/>
          <p:nvPr/>
        </p:nvSpPr>
        <p:spPr>
          <a:xfrm>
            <a:off x="214313" y="214313"/>
            <a:ext cx="1714500" cy="1071562"/>
          </a:xfrm>
          <a:prstGeom prst="cloudCallout">
            <a:avLst>
              <a:gd name="adj1" fmla="val -30077"/>
              <a:gd name="adj2" fmla="val 93026"/>
            </a:avLst>
          </a:prstGeom>
          <a:solidFill>
            <a:srgbClr val="FFFFFF"/>
          </a:solidFill>
          <a:ln w="25400" cap="flat" cmpd="sng" algn="ctr">
            <a:solidFill>
              <a:srgbClr val="FFFFFF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max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Trebuchet MS"/>
              <a:ea typeface="+mn-ea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Trebuchet MS"/>
                <a:cs typeface="Arial" pitchFamily="34" charset="0"/>
              </a:rPr>
              <a:t>10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баллов</a:t>
            </a:r>
          </a:p>
        </p:txBody>
      </p:sp>
    </p:spTree>
    <p:extLst>
      <p:ext uri="{BB962C8B-B14F-4D97-AF65-F5344CB8AC3E}">
        <p14:creationId xmlns:p14="http://schemas.microsoft.com/office/powerpoint/2010/main" val="31095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8229600" cy="9906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2333625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/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      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V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этап:  </a:t>
            </a:r>
            <a:r>
              <a:rPr lang="ru-RU" sz="4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Финишная </a:t>
            </a: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прямая</a:t>
            </a:r>
            <a:b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/>
                <a:ea typeface="Calibri"/>
              </a:rPr>
              <a:t>1</a:t>
            </a:r>
            <a:r>
              <a:rPr lang="ru-RU" sz="2800" dirty="0">
                <a:solidFill>
                  <a:srgbClr val="7030A0"/>
                </a:solidFill>
                <a:latin typeface="Times New Roman"/>
                <a:ea typeface="Calibri"/>
              </a:rPr>
              <a:t>. Дети купленные в зоомагазине будут подвергнуты наказанию. </a:t>
            </a:r>
            <a:br>
              <a:rPr lang="ru-RU" sz="2800" dirty="0">
                <a:solidFill>
                  <a:srgbClr val="7030A0"/>
                </a:solidFill>
                <a:latin typeface="Times New Roman"/>
                <a:ea typeface="Calibri"/>
              </a:rPr>
            </a:br>
            <a:r>
              <a:rPr lang="ru-RU" sz="2800" dirty="0">
                <a:solidFill>
                  <a:srgbClr val="7030A0"/>
                </a:solidFill>
                <a:latin typeface="Times New Roman"/>
                <a:ea typeface="Calibri"/>
              </a:rPr>
              <a:t>2. Играющая во время урока повесть известна всем. </a:t>
            </a:r>
            <a:br>
              <a:rPr lang="ru-RU" sz="2800" dirty="0">
                <a:solidFill>
                  <a:srgbClr val="7030A0"/>
                </a:solidFill>
                <a:latin typeface="Times New Roman"/>
                <a:ea typeface="Calibri"/>
              </a:rPr>
            </a:br>
            <a:r>
              <a:rPr lang="ru-RU" sz="2800" dirty="0">
                <a:solidFill>
                  <a:srgbClr val="7030A0"/>
                </a:solidFill>
                <a:latin typeface="Times New Roman"/>
                <a:ea typeface="Calibri"/>
              </a:rPr>
              <a:t>3. Отредактированные корректором цветы красивы. </a:t>
            </a:r>
            <a:br>
              <a:rPr lang="ru-RU" sz="2800" dirty="0">
                <a:solidFill>
                  <a:srgbClr val="7030A0"/>
                </a:solidFill>
                <a:latin typeface="Times New Roman"/>
                <a:ea typeface="Calibri"/>
              </a:rPr>
            </a:br>
            <a:r>
              <a:rPr lang="ru-RU" sz="2800" dirty="0">
                <a:solidFill>
                  <a:srgbClr val="7030A0"/>
                </a:solidFill>
                <a:latin typeface="Times New Roman"/>
                <a:ea typeface="Calibri"/>
              </a:rPr>
              <a:t>4. </a:t>
            </a:r>
            <a:r>
              <a:rPr lang="ru-RU" sz="2800" dirty="0" smtClean="0">
                <a:solidFill>
                  <a:srgbClr val="7030A0"/>
                </a:solidFill>
                <a:latin typeface="Times New Roman"/>
                <a:ea typeface="Calibri"/>
              </a:rPr>
              <a:t>Попугай растущий </a:t>
            </a:r>
            <a:r>
              <a:rPr lang="ru-RU" sz="2800" dirty="0">
                <a:solidFill>
                  <a:srgbClr val="7030A0"/>
                </a:solidFill>
                <a:latin typeface="Times New Roman"/>
                <a:ea typeface="Calibri"/>
              </a:rPr>
              <a:t>в саду оказался говорящим. </a:t>
            </a:r>
            <a:endParaRPr lang="ru-RU" sz="2800" dirty="0" smtClean="0">
              <a:solidFill>
                <a:srgbClr val="7030A0"/>
              </a:solidFill>
              <a:latin typeface="Times New Roman"/>
              <a:ea typeface="Calibri"/>
            </a:endParaRPr>
          </a:p>
          <a:p>
            <a:endParaRPr lang="ru-RU" dirty="0">
              <a:solidFill>
                <a:srgbClr val="7030A0"/>
              </a:solidFill>
              <a:latin typeface="Times New Roman"/>
            </a:endParaRPr>
          </a:p>
          <a:p>
            <a:endParaRPr lang="ru-RU" dirty="0"/>
          </a:p>
        </p:txBody>
      </p:sp>
      <p:pic>
        <p:nvPicPr>
          <p:cNvPr id="17410" name="Picture 2" descr="C:\Users\USER\Downloads\depositphotos_153733316-stock-illustration-running-people-colorful-vector-illustra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r="3514" b="40541"/>
          <a:stretch/>
        </p:blipFill>
        <p:spPr bwMode="auto">
          <a:xfrm>
            <a:off x="971600" y="4538851"/>
            <a:ext cx="7632848" cy="229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214313" y="214313"/>
            <a:ext cx="1714500" cy="1071562"/>
          </a:xfrm>
          <a:prstGeom prst="cloudCallout">
            <a:avLst>
              <a:gd name="adj1" fmla="val -30077"/>
              <a:gd name="adj2" fmla="val 93026"/>
            </a:avLst>
          </a:prstGeom>
          <a:solidFill>
            <a:srgbClr val="FFFFFF"/>
          </a:solidFill>
          <a:ln w="25400" cap="flat" cmpd="sng" algn="ctr">
            <a:solidFill>
              <a:srgbClr val="FFFFFF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max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Trebuchet MS"/>
              <a:ea typeface="+mn-ea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noProof="0" dirty="0">
                <a:solidFill>
                  <a:srgbClr val="000000">
                    <a:lumMod val="95000"/>
                    <a:lumOff val="5000"/>
                  </a:srgbClr>
                </a:solidFill>
                <a:latin typeface="Trebuchet MS"/>
                <a:cs typeface="Arial" pitchFamily="34" charset="0"/>
              </a:rPr>
              <a:t>8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баллов</a:t>
            </a:r>
          </a:p>
        </p:txBody>
      </p:sp>
    </p:spTree>
    <p:extLst>
      <p:ext uri="{BB962C8B-B14F-4D97-AF65-F5344CB8AC3E}">
        <p14:creationId xmlns:p14="http://schemas.microsoft.com/office/powerpoint/2010/main" val="36870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1814945" y="533400"/>
            <a:ext cx="6373091" cy="1018309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b="1" i="1" dirty="0" smtClean="0">
                <a:latin typeface="Arial" pitchFamily="34" charset="0"/>
                <a:cs typeface="Arial" pitchFamily="34" charset="0"/>
              </a:rPr>
              <a:t>Подведем итоги.</a:t>
            </a:r>
          </a:p>
        </p:txBody>
      </p:sp>
      <p:sp>
        <p:nvSpPr>
          <p:cNvPr id="23555" name="Текс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b="1" dirty="0" smtClean="0"/>
              <a:t>Самооценка</a:t>
            </a:r>
          </a:p>
          <a:p>
            <a:pPr marL="0" lvl="0" indent="0" algn="ctr">
              <a:buClr>
                <a:srgbClr val="93A299"/>
              </a:buClr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«5» -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37-39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км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(баллов)</a:t>
            </a:r>
            <a:endParaRPr lang="ru-RU" sz="2000" dirty="0">
              <a:solidFill>
                <a:srgbClr val="292934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93A299"/>
              </a:buClr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«4» -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29-36 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км</a:t>
            </a:r>
            <a:endParaRPr lang="ru-RU" dirty="0">
              <a:solidFill>
                <a:srgbClr val="292934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93A299"/>
              </a:buClr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«3» - 18-28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км</a:t>
            </a:r>
          </a:p>
          <a:p>
            <a:pPr marL="0" indent="0">
              <a:buNone/>
            </a:pPr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</p:txBody>
      </p:sp>
      <p:pic>
        <p:nvPicPr>
          <p:cNvPr id="24585" name="Рисунок 9" descr="SADFACE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00750" y="4714875"/>
            <a:ext cx="2357438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Рисунок 10" descr="smileface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643438"/>
            <a:ext cx="2143125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99792" y="3429000"/>
            <a:ext cx="41044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u="sng" dirty="0" smtClean="0">
                <a:solidFill>
                  <a:srgbClr val="FF0000"/>
                </a:solidFill>
              </a:rPr>
              <a:t>Рефлексия</a:t>
            </a:r>
          </a:p>
        </p:txBody>
      </p:sp>
      <p:sp>
        <p:nvSpPr>
          <p:cNvPr id="12" name="Выноска-облако 11"/>
          <p:cNvSpPr/>
          <p:nvPr/>
        </p:nvSpPr>
        <p:spPr>
          <a:xfrm>
            <a:off x="214313" y="214313"/>
            <a:ext cx="1714500" cy="1071562"/>
          </a:xfrm>
          <a:prstGeom prst="cloudCallout">
            <a:avLst>
              <a:gd name="adj1" fmla="val -30077"/>
              <a:gd name="adj2" fmla="val 93026"/>
            </a:avLst>
          </a:prstGeom>
          <a:solidFill>
            <a:srgbClr val="FFFFFF"/>
          </a:solidFill>
          <a:ln w="25400" cap="flat" cmpd="sng" algn="ctr">
            <a:solidFill>
              <a:srgbClr val="FFFFFF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max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Trebuchet MS"/>
              <a:ea typeface="+mn-ea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Trebuchet MS"/>
                <a:cs typeface="Arial" pitchFamily="34" charset="0"/>
              </a:rPr>
              <a:t>39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баллов</a:t>
            </a:r>
          </a:p>
        </p:txBody>
      </p:sp>
    </p:spTree>
    <p:extLst>
      <p:ext uri="{BB962C8B-B14F-4D97-AF65-F5344CB8AC3E}">
        <p14:creationId xmlns:p14="http://schemas.microsoft.com/office/powerpoint/2010/main" val="284569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на дом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1.Напишите текст (5-6 предложений) на тему  «Мой любимый вид спорта », используя причастия и причастные обороты.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2. Составить для одноклассников тест по теме «Причастие»: «Верно ли утверждение?» </a:t>
            </a:r>
            <a:endParaRPr lang="ru-RU" sz="2800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7-10 вопросов)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2374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USER\Downloads\30616687-Стилизованный-рисунок-марафонцы-иллюстрацию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92896"/>
            <a:ext cx="73448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15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467543" y="1484783"/>
            <a:ext cx="7569969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ru-RU" sz="2800" b="1" dirty="0" smtClean="0">
              <a:solidFill>
                <a:srgbClr val="0066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ru-RU" altLang="ru-RU" sz="2800" b="1" i="1" dirty="0" smtClean="0">
                <a:solidFill>
                  <a:srgbClr val="000000"/>
                </a:solidFill>
                <a:cs typeface="Times New Roman" pitchFamily="18" charset="0"/>
              </a:rPr>
              <a:t>Вот свойство мое обязательное:</a:t>
            </a:r>
            <a:endParaRPr lang="en-US" altLang="ru-RU" sz="2800" b="1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000000"/>
                </a:solidFill>
                <a:cs typeface="Times New Roman" pitchFamily="18" charset="0"/>
              </a:rPr>
              <a:t>	Склоняюсь я, как прилагательное.</a:t>
            </a:r>
            <a:endParaRPr lang="en-US" altLang="ru-RU" sz="2800" b="1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000000"/>
                </a:solidFill>
                <a:cs typeface="Times New Roman" pitchFamily="18" charset="0"/>
              </a:rPr>
              <a:t>	На все вопросы его отвечаю.</a:t>
            </a:r>
            <a:endParaRPr lang="en-US" altLang="ru-RU" sz="2800" b="1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dirty="0" smtClean="0">
                <a:solidFill>
                  <a:srgbClr val="000000"/>
                </a:solidFill>
                <a:cs typeface="Times New Roman" pitchFamily="18" charset="0"/>
              </a:rPr>
              <a:t>	Глагол по значению напоминаю.</a:t>
            </a:r>
            <a:endParaRPr lang="en-US" altLang="ru-RU" sz="2800" b="1" i="1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ru-RU" sz="2800" b="1" dirty="0" smtClean="0">
              <a:solidFill>
                <a:srgbClr val="000000"/>
              </a:solidFill>
            </a:endParaRPr>
          </a:p>
        </p:txBody>
      </p:sp>
      <p:graphicFrame>
        <p:nvGraphicFramePr>
          <p:cNvPr id="5179" name="Group 59"/>
          <p:cNvGraphicFramePr>
            <a:graphicFrameLocks noGrp="1"/>
          </p:cNvGraphicFramePr>
          <p:nvPr/>
        </p:nvGraphicFramePr>
        <p:xfrm>
          <a:off x="684213" y="4787900"/>
          <a:ext cx="6096000" cy="652463"/>
        </p:xfrm>
        <a:graphic>
          <a:graphicData uri="http://schemas.openxmlformats.org/drawingml/2006/table">
            <a:tbl>
              <a:tblPr/>
              <a:tblGrid>
                <a:gridCol w="677863"/>
                <a:gridCol w="676275"/>
                <a:gridCol w="677862"/>
                <a:gridCol w="677863"/>
                <a:gridCol w="676275"/>
                <a:gridCol w="677862"/>
                <a:gridCol w="677863"/>
                <a:gridCol w="676275"/>
                <a:gridCol w="677862"/>
              </a:tblGrid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5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22101418-12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" t="2461" r="1007" b="17792"/>
          <a:stretch/>
        </p:blipFill>
        <p:spPr bwMode="auto">
          <a:xfrm>
            <a:off x="539552" y="2204864"/>
            <a:ext cx="804326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724128" y="332656"/>
            <a:ext cx="3024336" cy="2016224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Заявка на оценку: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«5» - 39 км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(баллов)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«4» - 29-38  км</a:t>
            </a: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«3» - 18-28 км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3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D2533C"/>
                </a:solidFill>
                <a:latin typeface="Times New Roman"/>
                <a:ea typeface="Times New Roman"/>
              </a:rPr>
              <a:t>   </a:t>
            </a:r>
            <a:r>
              <a:rPr lang="en-US" sz="3600" b="1" dirty="0" smtClean="0">
                <a:solidFill>
                  <a:srgbClr val="D2533C"/>
                </a:solidFill>
                <a:latin typeface="Times New Roman"/>
                <a:ea typeface="Times New Roman"/>
              </a:rPr>
              <a:t>I</a:t>
            </a:r>
            <a:r>
              <a:rPr lang="ru-RU" sz="3600" b="1" dirty="0" smtClean="0">
                <a:solidFill>
                  <a:srgbClr val="D2533C"/>
                </a:solidFill>
                <a:latin typeface="Times New Roman"/>
                <a:ea typeface="Times New Roman"/>
              </a:rPr>
              <a:t> </a:t>
            </a:r>
            <a:r>
              <a:rPr lang="ru-RU" sz="3600" b="1" dirty="0">
                <a:solidFill>
                  <a:srgbClr val="D2533C"/>
                </a:solidFill>
                <a:latin typeface="Times New Roman"/>
                <a:ea typeface="Times New Roman"/>
              </a:rPr>
              <a:t>этап марафонской дистанции </a:t>
            </a:r>
            <a:r>
              <a:rPr lang="en-US" sz="3600" b="1" dirty="0" smtClean="0">
                <a:solidFill>
                  <a:srgbClr val="D2533C"/>
                </a:solidFill>
                <a:latin typeface="Times New Roman"/>
                <a:ea typeface="Times New Roman"/>
              </a:rPr>
              <a:t/>
            </a:r>
            <a:br>
              <a:rPr lang="en-US" sz="3600" b="1" dirty="0" smtClean="0">
                <a:solidFill>
                  <a:srgbClr val="D2533C"/>
                </a:solidFill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D2533C"/>
                </a:solidFill>
                <a:latin typeface="Times New Roman"/>
                <a:ea typeface="Times New Roman"/>
              </a:rPr>
              <a:t>Разминка</a:t>
            </a:r>
            <a:r>
              <a:rPr lang="ru-RU" sz="3600" dirty="0">
                <a:solidFill>
                  <a:srgbClr val="D2533C"/>
                </a:solidFill>
                <a:latin typeface="Times New Roman"/>
                <a:ea typeface="Times New Roman"/>
              </a:rPr>
              <a:t>: </a:t>
            </a:r>
            <a:r>
              <a:rPr lang="ru-RU" sz="3600" b="1" dirty="0" smtClean="0">
                <a:solidFill>
                  <a:srgbClr val="D2533C"/>
                </a:solidFill>
                <a:latin typeface="Times New Roman"/>
                <a:ea typeface="Times New Roman"/>
              </a:rPr>
              <a:t>«Согласен- не согласен».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0474726"/>
              </p:ext>
            </p:extLst>
          </p:nvPr>
        </p:nvGraphicFramePr>
        <p:xfrm>
          <a:off x="457200" y="160020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7128"/>
                <a:gridCol w="116247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3A299"/>
                        </a:buClr>
                        <a:buSzPct val="85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1.Причастие-особая форма глагола. 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3A299"/>
                        </a:buClr>
                        <a:buSzPct val="85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2. Причастие не изменяется по родам.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3A299"/>
                        </a:buClr>
                        <a:buSzPct val="85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3.Причастия бывают сов. и несов. вида.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93A299"/>
                        </a:buClr>
                        <a:buSzPct val="85000"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4.Причастие изменяется по временам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92934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5.Причастие бывает действительным и страдательным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34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. В предложение полные  причастия является дополнением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_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Выноска-облако 4"/>
          <p:cNvSpPr/>
          <p:nvPr/>
        </p:nvSpPr>
        <p:spPr>
          <a:xfrm>
            <a:off x="214313" y="214313"/>
            <a:ext cx="1714500" cy="1071562"/>
          </a:xfrm>
          <a:prstGeom prst="cloudCallout">
            <a:avLst>
              <a:gd name="adj1" fmla="val -30077"/>
              <a:gd name="adj2" fmla="val 93026"/>
            </a:avLst>
          </a:prstGeom>
          <a:solidFill>
            <a:srgbClr val="FFFFFF"/>
          </a:solidFill>
          <a:ln w="25400" cap="flat" cmpd="sng" algn="ctr">
            <a:solidFill>
              <a:srgbClr val="FFFFFF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max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Trebuchet MS"/>
              <a:ea typeface="+mn-ea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noProof="0" dirty="0">
                <a:solidFill>
                  <a:srgbClr val="000000">
                    <a:lumMod val="95000"/>
                    <a:lumOff val="5000"/>
                  </a:srgbClr>
                </a:solidFill>
                <a:latin typeface="Trebuchet MS"/>
                <a:cs typeface="Arial" pitchFamily="34" charset="0"/>
              </a:rPr>
              <a:t>3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балла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Trebuchet MS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09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  <a:cs typeface="Times New Roman"/>
              </a:rPr>
            </a:br>
            <a:r>
              <a:rPr lang="en-US" dirty="0" smtClean="0">
                <a:latin typeface="Times New Roman"/>
                <a:ea typeface="Times New Roman"/>
                <a:cs typeface="Times New Roman"/>
              </a:rPr>
              <a:t>II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этап- 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«Первый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забег»</a:t>
            </a:r>
            <a:r>
              <a:rPr lang="ru-RU" b="1" dirty="0">
                <a:latin typeface="Calibri"/>
                <a:ea typeface="Calibri"/>
                <a:cs typeface="Times New Roman"/>
              </a:rPr>
              <a:t/>
            </a:r>
            <a:br>
              <a:rPr lang="ru-RU" b="1" dirty="0">
                <a:latin typeface="Calibri"/>
                <a:ea typeface="Calibri"/>
                <a:cs typeface="Times New Roman"/>
              </a:rPr>
            </a:b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301806"/>
              </p:ext>
            </p:extLst>
          </p:nvPr>
        </p:nvGraphicFramePr>
        <p:xfrm>
          <a:off x="107505" y="1916832"/>
          <a:ext cx="9001508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317"/>
                <a:gridCol w="2044319"/>
                <a:gridCol w="2306332"/>
                <a:gridCol w="2245540"/>
              </a:tblGrid>
              <a:tr h="75095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Причастия </a:t>
                      </a:r>
                      <a:endParaRPr lang="ru-RU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400" dirty="0" smtClean="0"/>
                        <a:t>   Настоящего времени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Прошедшего времени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b="1" dirty="0" smtClean="0"/>
                        <a:t>Действительные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 глаголов </a:t>
                      </a:r>
                      <a:endParaRPr lang="en-US" sz="2400" dirty="0" smtClean="0"/>
                    </a:p>
                    <a:p>
                      <a:r>
                        <a:rPr lang="en-US" sz="2400" dirty="0" smtClean="0"/>
                        <a:t>I c</a:t>
                      </a:r>
                      <a:r>
                        <a:rPr lang="ru-RU" sz="2400" dirty="0" err="1" smtClean="0"/>
                        <a:t>пряжения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 глаголов </a:t>
                      </a:r>
                    </a:p>
                    <a:p>
                      <a:r>
                        <a:rPr lang="en-US" sz="2400" dirty="0" smtClean="0"/>
                        <a:t>II </a:t>
                      </a:r>
                      <a:r>
                        <a:rPr lang="ru-RU" sz="2400" dirty="0" smtClean="0"/>
                        <a:t>спряжения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-УЩ-; -ЮЩ-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-АЩ-;</a:t>
                      </a:r>
                      <a:r>
                        <a:rPr lang="ru-RU" sz="2400" baseline="0" dirty="0" smtClean="0"/>
                        <a:t> -ЯЩ-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-ВШ-,</a:t>
                      </a:r>
                      <a:r>
                        <a:rPr lang="ru-RU" sz="2400" baseline="0" dirty="0" smtClean="0"/>
                        <a:t> -Ш-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Страдательные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-ОМ-;</a:t>
                      </a:r>
                      <a:r>
                        <a:rPr lang="ru-RU" sz="2400" baseline="0" dirty="0" smtClean="0"/>
                        <a:t> -ЕМ-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-ИМ-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-НН-(-Н-),</a:t>
                      </a:r>
                    </a:p>
                    <a:p>
                      <a:r>
                        <a:rPr lang="ru-RU" sz="2400" dirty="0" smtClean="0"/>
                        <a:t>-ЕНН-(-ЕН-),</a:t>
                      </a:r>
                    </a:p>
                    <a:p>
                      <a:r>
                        <a:rPr lang="ru-RU" sz="2400" baseline="0" dirty="0" smtClean="0"/>
                        <a:t> -Т-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Выноска-облако 6"/>
          <p:cNvSpPr/>
          <p:nvPr/>
        </p:nvSpPr>
        <p:spPr>
          <a:xfrm>
            <a:off x="214313" y="214313"/>
            <a:ext cx="1714500" cy="1071562"/>
          </a:xfrm>
          <a:prstGeom prst="cloudCallout">
            <a:avLst>
              <a:gd name="adj1" fmla="val -30077"/>
              <a:gd name="adj2" fmla="val 93026"/>
            </a:avLst>
          </a:prstGeom>
          <a:solidFill>
            <a:srgbClr val="FFFFFF"/>
          </a:solidFill>
          <a:ln w="25400" cap="flat" cmpd="sng" algn="ctr">
            <a:solidFill>
              <a:srgbClr val="FFFFFF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max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Trebuchet MS"/>
              <a:ea typeface="+mn-ea"/>
              <a:cs typeface="Arial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noProof="0" dirty="0">
                <a:solidFill>
                  <a:srgbClr val="000000">
                    <a:lumMod val="95000"/>
                    <a:lumOff val="5000"/>
                  </a:srgbClr>
                </a:solidFill>
                <a:latin typeface="Trebuchet MS"/>
                <a:cs typeface="Arial" pitchFamily="34" charset="0"/>
              </a:rPr>
              <a:t>4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 </a:t>
            </a:r>
            <a:r>
              <a:rPr lang="ru-RU" b="1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Trebuchet MS"/>
                <a:cs typeface="Arial" pitchFamily="34" charset="0"/>
              </a:rPr>
              <a:t>+ 4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Trebuchet MS"/>
                <a:ea typeface="+mn-ea"/>
                <a:cs typeface="Arial" pitchFamily="34" charset="0"/>
              </a:rPr>
              <a:t>балла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Trebuchet MS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49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2998788" y="2543175"/>
            <a:ext cx="3263900" cy="5667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solidFill>
                  <a:srgbClr val="000000"/>
                </a:solidFill>
                <a:effectLst>
                  <a:prstShdw prst="shdw17" dist="17961" dir="2700000">
                    <a:srgbClr val="000000"/>
                  </a:prstShdw>
                </a:effectLst>
                <a:latin typeface="Times New Roman"/>
                <a:cs typeface="Times New Roman"/>
              </a:rPr>
              <a:t>рекомендующий</a:t>
            </a: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769938" y="2460625"/>
            <a:ext cx="2163762" cy="687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solidFill>
                  <a:srgbClr val="FF0066"/>
                </a:solidFill>
                <a:effectLst>
                  <a:prstShdw prst="shdw17" dist="17961" dir="2700000">
                    <a:srgbClr val="99003D"/>
                  </a:prstShdw>
                </a:effectLst>
                <a:latin typeface="Times New Roman"/>
                <a:cs typeface="Times New Roman"/>
              </a:rPr>
              <a:t>Учитель,</a:t>
            </a:r>
          </a:p>
        </p:txBody>
      </p:sp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6408738" y="2686050"/>
            <a:ext cx="1949450" cy="411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solidFill>
                  <a:srgbClr val="006666"/>
                </a:solidFill>
                <a:effectLst>
                  <a:prstShdw prst="shdw17" dist="17961" dir="2700000">
                    <a:srgbClr val="003D3D"/>
                  </a:prstShdw>
                </a:effectLst>
                <a:latin typeface="Times New Roman"/>
                <a:cs typeface="Times New Roman"/>
              </a:rPr>
              <a:t>литературу.</a:t>
            </a:r>
          </a:p>
        </p:txBody>
      </p:sp>
      <p:sp>
        <p:nvSpPr>
          <p:cNvPr id="9221" name="WordArt 6"/>
          <p:cNvSpPr>
            <a:spLocks noChangeArrowheads="1" noChangeShapeType="1" noTextEdit="1"/>
          </p:cNvSpPr>
          <p:nvPr/>
        </p:nvSpPr>
        <p:spPr bwMode="auto">
          <a:xfrm>
            <a:off x="665163" y="3843338"/>
            <a:ext cx="2024062" cy="5476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6666"/>
                </a:solidFill>
                <a:effectLst>
                  <a:prstShdw prst="shdw17" dist="17961" dir="2700000">
                    <a:srgbClr val="003D3D"/>
                  </a:prstShdw>
                </a:effectLst>
                <a:latin typeface="Times New Roman"/>
                <a:cs typeface="Times New Roman"/>
              </a:rPr>
              <a:t>Литература,</a:t>
            </a:r>
          </a:p>
        </p:txBody>
      </p:sp>
      <p:sp>
        <p:nvSpPr>
          <p:cNvPr id="9222" name="WordArt 7"/>
          <p:cNvSpPr>
            <a:spLocks noChangeArrowheads="1" noChangeShapeType="1" noTextEdit="1"/>
          </p:cNvSpPr>
          <p:nvPr/>
        </p:nvSpPr>
        <p:spPr bwMode="auto">
          <a:xfrm>
            <a:off x="2787650" y="3979863"/>
            <a:ext cx="3097213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0000"/>
                </a:solidFill>
                <a:effectLst>
                  <a:prstShdw prst="shdw17" dist="17961" dir="2700000">
                    <a:srgbClr val="000000"/>
                  </a:prstShdw>
                </a:effectLst>
                <a:latin typeface="Times New Roman"/>
                <a:cs typeface="Times New Roman"/>
              </a:rPr>
              <a:t>рекомендуемая</a:t>
            </a:r>
          </a:p>
        </p:txBody>
      </p:sp>
      <p:sp>
        <p:nvSpPr>
          <p:cNvPr id="9223" name="WordArt 8"/>
          <p:cNvSpPr>
            <a:spLocks noChangeArrowheads="1" noChangeShapeType="1" noTextEdit="1"/>
          </p:cNvSpPr>
          <p:nvPr/>
        </p:nvSpPr>
        <p:spPr bwMode="auto">
          <a:xfrm>
            <a:off x="6042025" y="3962400"/>
            <a:ext cx="2135188" cy="538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FF0066"/>
                </a:solidFill>
                <a:effectLst>
                  <a:prstShdw prst="shdw17" dist="17961" dir="2700000">
                    <a:srgbClr val="99003D"/>
                  </a:prstShdw>
                </a:effectLst>
                <a:latin typeface="Times New Roman"/>
                <a:cs typeface="Times New Roman"/>
              </a:rPr>
              <a:t>учителем.</a:t>
            </a:r>
          </a:p>
        </p:txBody>
      </p:sp>
      <p:grpSp>
        <p:nvGrpSpPr>
          <p:cNvPr id="9224" name="Group 16"/>
          <p:cNvGrpSpPr>
            <a:grpSpLocks/>
          </p:cNvGrpSpPr>
          <p:nvPr/>
        </p:nvGrpSpPr>
        <p:grpSpPr bwMode="auto">
          <a:xfrm>
            <a:off x="7256463" y="5068888"/>
            <a:ext cx="1887537" cy="1789112"/>
            <a:chOff x="4571" y="3193"/>
            <a:chExt cx="1189" cy="1127"/>
          </a:xfrm>
        </p:grpSpPr>
        <p:pic>
          <p:nvPicPr>
            <p:cNvPr id="9232" name="Picture 15" descr="MCj0198610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8" y="3193"/>
              <a:ext cx="1132" cy="1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3" name="Picture 13" descr="MMj03544990000[1]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" y="3688"/>
              <a:ext cx="826" cy="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>
            <a:off x="571500" y="3500438"/>
            <a:ext cx="7858125" cy="1071562"/>
          </a:xfrm>
          <a:prstGeom prst="rect">
            <a:avLst/>
          </a:prstGeom>
          <a:solidFill>
            <a:srgbClr val="4D8D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gradFill flip="none" rotWithShape="1">
                <a:gsLst>
                  <a:gs pos="0">
                    <a:srgbClr val="DEF6F1">
                      <a:shade val="30000"/>
                      <a:satMod val="115000"/>
                    </a:srgbClr>
                  </a:gs>
                  <a:gs pos="50000">
                    <a:srgbClr val="DEF6F1">
                      <a:shade val="67500"/>
                      <a:satMod val="115000"/>
                    </a:srgbClr>
                  </a:gs>
                  <a:gs pos="100000">
                    <a:srgbClr val="DEF6F1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32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8" grpId="0" animBg="1"/>
      <p:bldP spid="26629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WordArt 3"/>
          <p:cNvSpPr>
            <a:spLocks noChangeArrowheads="1" noChangeShapeType="1" noTextEdit="1"/>
          </p:cNvSpPr>
          <p:nvPr/>
        </p:nvSpPr>
        <p:spPr bwMode="auto">
          <a:xfrm>
            <a:off x="2930525" y="2500313"/>
            <a:ext cx="3263900" cy="566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0000"/>
                </a:solidFill>
                <a:effectLst>
                  <a:prstShdw prst="shdw17" dist="17961" dir="2700000">
                    <a:srgbClr val="000000"/>
                  </a:prstShdw>
                </a:effectLst>
                <a:latin typeface="Times New Roman"/>
                <a:cs typeface="Times New Roman"/>
              </a:rPr>
              <a:t>воодушевляющий</a:t>
            </a: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633413" y="2460625"/>
            <a:ext cx="2163762" cy="687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FF0066"/>
                </a:solidFill>
                <a:effectLst>
                  <a:prstShdw prst="shdw17" dist="17961" dir="2700000">
                    <a:srgbClr val="99003D"/>
                  </a:prstShdw>
                </a:effectLst>
                <a:latin typeface="Times New Roman"/>
                <a:cs typeface="Times New Roman"/>
              </a:rPr>
              <a:t>Тренер,</a:t>
            </a:r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6359525" y="2609850"/>
            <a:ext cx="1905000" cy="3873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6666"/>
                </a:solidFill>
                <a:effectLst>
                  <a:prstShdw prst="shdw17" dist="17961" dir="2700000">
                    <a:srgbClr val="003D3D"/>
                  </a:prstShdw>
                </a:effectLst>
                <a:latin typeface="Times New Roman"/>
                <a:cs typeface="Times New Roman"/>
              </a:rPr>
              <a:t>спортсмена.</a:t>
            </a:r>
          </a:p>
        </p:txBody>
      </p:sp>
      <p:sp>
        <p:nvSpPr>
          <p:cNvPr id="10245" name="WordArt 6"/>
          <p:cNvSpPr>
            <a:spLocks noChangeArrowheads="1" noChangeShapeType="1" noTextEdit="1"/>
          </p:cNvSpPr>
          <p:nvPr/>
        </p:nvSpPr>
        <p:spPr bwMode="auto">
          <a:xfrm>
            <a:off x="769938" y="3784600"/>
            <a:ext cx="1635125" cy="4905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6666"/>
                </a:solidFill>
                <a:effectLst>
                  <a:prstShdw prst="shdw17" dist="17961" dir="2700000">
                    <a:srgbClr val="003D3D"/>
                  </a:prstShdw>
                </a:effectLst>
                <a:latin typeface="Times New Roman"/>
                <a:cs typeface="Times New Roman"/>
              </a:rPr>
              <a:t>Спортсмен,</a:t>
            </a:r>
          </a:p>
        </p:txBody>
      </p:sp>
      <p:sp>
        <p:nvSpPr>
          <p:cNvPr id="10246" name="WordArt 7"/>
          <p:cNvSpPr>
            <a:spLocks noChangeArrowheads="1" noChangeShapeType="1" noTextEdit="1"/>
          </p:cNvSpPr>
          <p:nvPr/>
        </p:nvSpPr>
        <p:spPr bwMode="auto">
          <a:xfrm>
            <a:off x="2582863" y="3806825"/>
            <a:ext cx="32639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0000"/>
                </a:solidFill>
                <a:effectLst>
                  <a:prstShdw prst="shdw17" dist="17961" dir="2700000">
                    <a:srgbClr val="000000"/>
                  </a:prstShdw>
                </a:effectLst>
                <a:latin typeface="Times New Roman"/>
                <a:cs typeface="Times New Roman"/>
              </a:rPr>
              <a:t>воодушевляемый</a:t>
            </a:r>
          </a:p>
        </p:txBody>
      </p:sp>
      <p:sp>
        <p:nvSpPr>
          <p:cNvPr id="10247" name="WordArt 8"/>
          <p:cNvSpPr>
            <a:spLocks noChangeArrowheads="1" noChangeShapeType="1" noTextEdit="1"/>
          </p:cNvSpPr>
          <p:nvPr/>
        </p:nvSpPr>
        <p:spPr bwMode="auto">
          <a:xfrm>
            <a:off x="5994400" y="3860800"/>
            <a:ext cx="2135188" cy="4841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FF0066"/>
                </a:solidFill>
                <a:effectLst>
                  <a:prstShdw prst="shdw17" dist="17961" dir="2700000">
                    <a:srgbClr val="99003D"/>
                  </a:prstShdw>
                </a:effectLst>
                <a:latin typeface="Times New Roman"/>
                <a:cs typeface="Times New Roman"/>
              </a:rPr>
              <a:t>тренером.</a:t>
            </a:r>
          </a:p>
        </p:txBody>
      </p:sp>
      <p:pic>
        <p:nvPicPr>
          <p:cNvPr id="10248" name="Picture 9" descr="MCj039830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4724400"/>
            <a:ext cx="1747838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00063" y="3500438"/>
            <a:ext cx="8072437" cy="1000125"/>
          </a:xfrm>
          <a:prstGeom prst="rect">
            <a:avLst/>
          </a:prstGeom>
          <a:solidFill>
            <a:srgbClr val="4D8D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gradFill flip="none" rotWithShape="1">
                <a:gsLst>
                  <a:gs pos="0">
                    <a:srgbClr val="DEF6F1">
                      <a:shade val="30000"/>
                      <a:satMod val="115000"/>
                    </a:srgbClr>
                  </a:gs>
                  <a:gs pos="50000">
                    <a:srgbClr val="DEF6F1">
                      <a:shade val="67500"/>
                      <a:satMod val="115000"/>
                    </a:srgbClr>
                  </a:gs>
                  <a:gs pos="100000">
                    <a:srgbClr val="DEF6F1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35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2" grpId="0" animBg="1"/>
      <p:bldP spid="27653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3086100" y="2500313"/>
            <a:ext cx="3263900" cy="566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0000"/>
                </a:solidFill>
                <a:effectLst>
                  <a:prstShdw prst="shdw17" dist="17961" dir="2700000">
                    <a:srgbClr val="000000"/>
                  </a:prstShdw>
                </a:effectLst>
                <a:latin typeface="Times New Roman"/>
                <a:cs typeface="Times New Roman"/>
              </a:rPr>
              <a:t>проектирующий</a:t>
            </a: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769938" y="2460625"/>
            <a:ext cx="2163762" cy="687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FF0066"/>
                </a:solidFill>
                <a:effectLst>
                  <a:prstShdw prst="shdw17" dist="17961" dir="2700000">
                    <a:srgbClr val="99003D"/>
                  </a:prstShdw>
                </a:effectLst>
                <a:latin typeface="Times New Roman"/>
                <a:cs typeface="Times New Roman"/>
              </a:rPr>
              <a:t>Архитектор,</a:t>
            </a:r>
          </a:p>
        </p:txBody>
      </p:sp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6496050" y="2643188"/>
            <a:ext cx="1308100" cy="355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6666"/>
                </a:solidFill>
                <a:effectLst>
                  <a:prstShdw prst="shdw17" dist="17961" dir="2700000">
                    <a:srgbClr val="003D3D"/>
                  </a:prstShdw>
                </a:effectLst>
                <a:latin typeface="Times New Roman"/>
                <a:cs typeface="Times New Roman"/>
              </a:rPr>
              <a:t>здание.</a:t>
            </a:r>
          </a:p>
        </p:txBody>
      </p:sp>
      <p:sp>
        <p:nvSpPr>
          <p:cNvPr id="11269" name="WordArt 6"/>
          <p:cNvSpPr>
            <a:spLocks noChangeArrowheads="1" noChangeShapeType="1" noTextEdit="1"/>
          </p:cNvSpPr>
          <p:nvPr/>
        </p:nvSpPr>
        <p:spPr bwMode="auto">
          <a:xfrm>
            <a:off x="673100" y="3843338"/>
            <a:ext cx="1498600" cy="606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6666"/>
                </a:solidFill>
                <a:effectLst>
                  <a:prstShdw prst="shdw17" dist="17961" dir="2700000">
                    <a:srgbClr val="003D3D"/>
                  </a:prstShdw>
                </a:effectLst>
                <a:latin typeface="Times New Roman"/>
                <a:cs typeface="Times New Roman"/>
              </a:rPr>
              <a:t>Здание,</a:t>
            </a:r>
          </a:p>
        </p:txBody>
      </p:sp>
      <p:sp>
        <p:nvSpPr>
          <p:cNvPr id="11270" name="WordArt 7"/>
          <p:cNvSpPr>
            <a:spLocks noChangeArrowheads="1" noChangeShapeType="1" noTextEdit="1"/>
          </p:cNvSpPr>
          <p:nvPr/>
        </p:nvSpPr>
        <p:spPr bwMode="auto">
          <a:xfrm>
            <a:off x="2328863" y="3986213"/>
            <a:ext cx="3009900" cy="485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0000"/>
                </a:solidFill>
                <a:effectLst>
                  <a:prstShdw prst="shdw17" dist="17961" dir="2700000">
                    <a:srgbClr val="000000"/>
                  </a:prstShdw>
                </a:effectLst>
                <a:latin typeface="Times New Roman"/>
                <a:cs typeface="Times New Roman"/>
              </a:rPr>
              <a:t>проектируемое</a:t>
            </a:r>
          </a:p>
        </p:txBody>
      </p:sp>
      <p:sp>
        <p:nvSpPr>
          <p:cNvPr id="11271" name="WordArt 8"/>
          <p:cNvSpPr>
            <a:spLocks noChangeArrowheads="1" noChangeShapeType="1" noTextEdit="1"/>
          </p:cNvSpPr>
          <p:nvPr/>
        </p:nvSpPr>
        <p:spPr bwMode="auto">
          <a:xfrm>
            <a:off x="5522913" y="3970338"/>
            <a:ext cx="2843212" cy="568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FF0066"/>
                </a:solidFill>
                <a:effectLst>
                  <a:prstShdw prst="shdw17" dist="17961" dir="2700000">
                    <a:srgbClr val="99003D"/>
                  </a:prstShdw>
                </a:effectLst>
                <a:latin typeface="Times New Roman"/>
                <a:cs typeface="Times New Roman"/>
              </a:rPr>
              <a:t>архитектором.</a:t>
            </a:r>
          </a:p>
        </p:txBody>
      </p:sp>
      <p:pic>
        <p:nvPicPr>
          <p:cNvPr id="11272" name="Picture 12" descr="MPj0405278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8" y="4810125"/>
            <a:ext cx="2828925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00063" y="3500438"/>
            <a:ext cx="8072437" cy="1143000"/>
          </a:xfrm>
          <a:prstGeom prst="rect">
            <a:avLst/>
          </a:prstGeom>
          <a:solidFill>
            <a:srgbClr val="4D8D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gradFill flip="none" rotWithShape="1">
                <a:gsLst>
                  <a:gs pos="0">
                    <a:srgbClr val="DEF6F1">
                      <a:shade val="30000"/>
                      <a:satMod val="115000"/>
                    </a:srgbClr>
                  </a:gs>
                  <a:gs pos="50000">
                    <a:srgbClr val="DEF6F1">
                      <a:shade val="67500"/>
                      <a:satMod val="115000"/>
                    </a:srgbClr>
                  </a:gs>
                  <a:gs pos="100000">
                    <a:srgbClr val="DEF6F1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35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  <p:bldP spid="28676" grpId="0" animBg="1"/>
      <p:bldP spid="28677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533400"/>
            <a:ext cx="5410944" cy="1023392"/>
          </a:xfrm>
        </p:spPr>
        <p:txBody>
          <a:bodyPr/>
          <a:lstStyle/>
          <a:p>
            <a:pPr eaLnBrk="1" hangingPunct="1"/>
            <a:r>
              <a:rPr lang="ru-RU" altLang="ru-RU" b="1" i="1" dirty="0" smtClean="0"/>
              <a:t>Н-НН в причастиях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477472"/>
              </p:ext>
            </p:extLst>
          </p:nvPr>
        </p:nvGraphicFramePr>
        <p:xfrm>
          <a:off x="214313" y="1628800"/>
          <a:ext cx="8382000" cy="3627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27"/>
                <a:gridCol w="5464473"/>
              </a:tblGrid>
              <a:tr h="51821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 marL="96763" marR="96763" marT="45725" marB="457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НН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 marL="96763" marR="96763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09223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1.От глаголов несов. вида.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18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2. Нет приставки (есть НЕ)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3. Нет зависимого слова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18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4.В кратких причастиях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800" i="1" dirty="0" smtClean="0">
                          <a:solidFill>
                            <a:srgbClr val="0000FF"/>
                          </a:solidFill>
                        </a:rPr>
                        <a:t> решена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18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1800" dirty="0"/>
                    </a:p>
                  </a:txBody>
                  <a:tcPr marL="96763" marR="96763" marT="45725" marB="4572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800" dirty="0" smtClean="0"/>
                        <a:t>От глаголов совершенного вида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i="1" dirty="0" smtClean="0">
                          <a:solidFill>
                            <a:srgbClr val="0000FF"/>
                          </a:solidFill>
                        </a:rPr>
                        <a:t>Решить – решённый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dirty="0" smtClean="0"/>
                        <a:t>ИСКЛ! РАНЕНЫЙ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dirty="0" smtClean="0"/>
                        <a:t>2.   С приставкой, кроме НЕ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i="1" dirty="0" smtClean="0">
                          <a:solidFill>
                            <a:srgbClr val="0000FF"/>
                          </a:solidFill>
                        </a:rPr>
                        <a:t>покрашенный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dirty="0" smtClean="0"/>
                        <a:t>3.   Есть зависимые слова (в причастном обороте)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i="1" dirty="0" smtClean="0">
                          <a:solidFill>
                            <a:srgbClr val="0000FF"/>
                          </a:solidFill>
                        </a:rPr>
                        <a:t>Крашенный краской забор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dirty="0" smtClean="0"/>
                        <a:t>4.   Есть суффиксы ОВА-ЕВА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i="1" dirty="0" smtClean="0">
                          <a:solidFill>
                            <a:srgbClr val="0000FF"/>
                          </a:solidFill>
                        </a:rPr>
                        <a:t>Линованный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dirty="0" smtClean="0"/>
                        <a:t>ИСК! КОВАНЫЙ, ЖЁВАНЫЙ</a:t>
                      </a:r>
                      <a:endParaRPr lang="ru-RU" sz="1800" dirty="0"/>
                    </a:p>
                  </a:txBody>
                  <a:tcPr marL="96763" marR="96763" marT="45725" marB="457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12" name="Горизонтальный свиток 11"/>
          <p:cNvSpPr/>
          <p:nvPr/>
        </p:nvSpPr>
        <p:spPr>
          <a:xfrm>
            <a:off x="214313" y="357188"/>
            <a:ext cx="2428875" cy="1428750"/>
          </a:xfrm>
          <a:prstGeom prst="horizontalScroll">
            <a:avLst/>
          </a:prstGeom>
          <a:solidFill>
            <a:srgbClr val="4D8D4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rgbClr val="DEF6F1"/>
                </a:solidFill>
              </a:rPr>
              <a:t>Вспомни орфограмму</a:t>
            </a:r>
            <a:endParaRPr lang="ru-RU" b="1" dirty="0">
              <a:solidFill>
                <a:srgbClr val="DEF6F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9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оформления 'Слишком много файлов'">
  <a:themeElements>
    <a:clrScheme name="Шаблон оформления 'Слишком много файлов'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Шаблон оформления 'Слишком много файлов'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'Слишком много файлов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Шаблон оформления 'Слишком много файлов'">
  <a:themeElements>
    <a:clrScheme name="Шаблон оформления 'Слишком много файлов'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Шаблон оформления 'Слишком много файлов'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'Слишком много файлов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Шаблон оформления 'Слишком много файлов'">
  <a:themeElements>
    <a:clrScheme name="Шаблон оформления 'Слишком много файлов'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Шаблон оформления 'Слишком много файлов'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'Слишком много файлов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Шаблон оформления 'Слишком много файлов'">
  <a:themeElements>
    <a:clrScheme name="Шаблон оформления 'Слишком много файлов'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Шаблон оформления 'Слишком много файлов'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'Слишком много файлов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Шаблон оформления 'Слишком много файлов'">
  <a:themeElements>
    <a:clrScheme name="Шаблон оформления 'Слишком много файлов'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Шаблон оформления 'Слишком много файлов'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'Слишком много файлов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Шаблон оформления 'Слишком много файлов'">
  <a:themeElements>
    <a:clrScheme name="Шаблон оформления 'Слишком много файлов'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Шаблон оформления 'Слишком много файлов'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'Слишком много файлов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Шаблон оформления 'Слишком много файлов'">
  <a:themeElements>
    <a:clrScheme name="Шаблон оформления 'Слишком много файлов'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Шаблон оформления 'Слишком много файлов'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'Слишком много файлов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'Слишком много файлов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842</TotalTime>
  <Words>512</Words>
  <Application>Microsoft Office PowerPoint</Application>
  <PresentationFormat>Экран (4:3)</PresentationFormat>
  <Paragraphs>170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Ясность</vt:lpstr>
      <vt:lpstr>Шаблон оформления 'Слишком много файлов'</vt:lpstr>
      <vt:lpstr>1_Шаблон оформления 'Слишком много файлов'</vt:lpstr>
      <vt:lpstr>2_Шаблон оформления 'Слишком много файлов'</vt:lpstr>
      <vt:lpstr>3_Шаблон оформления 'Слишком много файлов'</vt:lpstr>
      <vt:lpstr>4_Шаблон оформления 'Слишком много файлов'</vt:lpstr>
      <vt:lpstr>5_Шаблон оформления 'Слишком много файлов'</vt:lpstr>
      <vt:lpstr>6_Шаблон оформления 'Слишком много файлов'</vt:lpstr>
      <vt:lpstr>Урок систематизации и обобщения знаний по теме:</vt:lpstr>
      <vt:lpstr>Презентация PowerPoint</vt:lpstr>
      <vt:lpstr>Презентация PowerPoint</vt:lpstr>
      <vt:lpstr>   I этап марафонской дистанции  Разминка: «Согласен- не согласен».</vt:lpstr>
      <vt:lpstr> II  этап-  «Первый забег» </vt:lpstr>
      <vt:lpstr>Презентация PowerPoint</vt:lpstr>
      <vt:lpstr>Презентация PowerPoint</vt:lpstr>
      <vt:lpstr>Презентация PowerPoint</vt:lpstr>
      <vt:lpstr>Н-НН в причастиях</vt:lpstr>
      <vt:lpstr>  III этап –«Орфографический спринт».      Распределите слова в два столбика  </vt:lpstr>
      <vt:lpstr>  IV этап: «Орфографический спринт 2». Правописание НЕ с причастиями</vt:lpstr>
      <vt:lpstr>НЕ с причастиями</vt:lpstr>
      <vt:lpstr>Презентация PowerPoint</vt:lpstr>
      <vt:lpstr>         V этап:  Финишная прямая   </vt:lpstr>
      <vt:lpstr>Подведем итоги.</vt:lpstr>
      <vt:lpstr>Задание на дом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систематизации и обобщения знаний по теме:</dc:title>
  <dc:creator>USER</dc:creator>
  <cp:lastModifiedBy>USER</cp:lastModifiedBy>
  <cp:revision>21</cp:revision>
  <dcterms:created xsi:type="dcterms:W3CDTF">2018-02-09T03:52:40Z</dcterms:created>
  <dcterms:modified xsi:type="dcterms:W3CDTF">2018-02-13T03:21:49Z</dcterms:modified>
</cp:coreProperties>
</file>