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7" r:id="rId2"/>
    <p:sldId id="279" r:id="rId3"/>
    <p:sldId id="272" r:id="rId4"/>
    <p:sldId id="273" r:id="rId5"/>
    <p:sldId id="274" r:id="rId6"/>
    <p:sldId id="282" r:id="rId7"/>
    <p:sldId id="283" r:id="rId8"/>
    <p:sldId id="284" r:id="rId9"/>
    <p:sldId id="285" r:id="rId10"/>
    <p:sldId id="286" r:id="rId11"/>
    <p:sldId id="27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6699"/>
    <a:srgbClr val="4126A6"/>
    <a:srgbClr val="CC6600"/>
    <a:srgbClr val="660AC2"/>
    <a:srgbClr val="FFFFFF"/>
    <a:srgbClr val="E4F3FC"/>
    <a:srgbClr val="0099CC"/>
    <a:srgbClr val="B9E8FF"/>
    <a:srgbClr val="C1EA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65" autoAdjust="0"/>
    <p:restoredTop sz="94660"/>
  </p:normalViewPr>
  <p:slideViewPr>
    <p:cSldViewPr>
      <p:cViewPr>
        <p:scale>
          <a:sx n="50" d="100"/>
          <a:sy n="50" d="100"/>
        </p:scale>
        <p:origin x="-1632" y="-11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A0F2F-F245-43FE-AAD1-C7A49EA77F98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DA75E-E190-4438-9B1F-32A92BB5D3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DA75E-E190-4438-9B1F-32A92BB5D38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DA75E-E190-4438-9B1F-32A92BB5D38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DA75E-E190-4438-9B1F-32A92BB5D38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DA75E-E190-4438-9B1F-32A92BB5D38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DA75E-E190-4438-9B1F-32A92BB5D38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DA75E-E190-4438-9B1F-32A92BB5D38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DA75E-E190-4438-9B1F-32A92BB5D38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1EAFF"/>
            </a:gs>
            <a:gs pos="50000">
              <a:schemeClr val="bg1"/>
            </a:gs>
            <a:gs pos="100000">
              <a:srgbClr val="B9E8FF"/>
            </a:gs>
          </a:gsLst>
          <a:lin ang="189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66800" y="2743200"/>
            <a:ext cx="7239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4126A6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4126A6"/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4126A6"/>
              </a:solidFill>
            </a:endParaRPr>
          </a:p>
        </p:txBody>
      </p:sp>
      <p:pic>
        <p:nvPicPr>
          <p:cNvPr id="8" name="Picture 2" descr="D:\Мои документы\Мама\Презентации по русскому языку\Азбука от А до Я\1.Алфавит\5.У\Читаем буква У\Рисунок12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" y="3505200"/>
            <a:ext cx="4922520" cy="25908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371600" y="685800"/>
            <a:ext cx="65532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4126A6"/>
                </a:solidFill>
                <a:effectLst/>
                <a:latin typeface="Times New Roman" pitchFamily="18" charset="0"/>
                <a:cs typeface="Times New Roman" pitchFamily="18" charset="0"/>
              </a:rPr>
              <a:t>АЛФАВИТ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4126A6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10200" y="6019800"/>
            <a:ext cx="3733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 Box 17"/>
          <p:cNvSpPr txBox="1">
            <a:spLocks noChangeArrowheads="1"/>
          </p:cNvSpPr>
          <p:nvPr/>
        </p:nvSpPr>
        <p:spPr bwMode="gray">
          <a:xfrm>
            <a:off x="228600" y="228600"/>
            <a:ext cx="8694515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4126A6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Напиши фамилии писателей в алфавитном порядке.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57600" y="914400"/>
            <a:ext cx="1812036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14400" y="990600"/>
            <a:ext cx="1652628" cy="2209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05600" y="914400"/>
            <a:ext cx="172364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28800" y="3886200"/>
            <a:ext cx="1828800" cy="2230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181600" y="3810000"/>
            <a:ext cx="1616837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" name="TextBox 50"/>
          <p:cNvSpPr txBox="1"/>
          <p:nvPr/>
        </p:nvSpPr>
        <p:spPr>
          <a:xfrm>
            <a:off x="838200" y="3200400"/>
            <a:ext cx="21772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Толстой Л.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505200" y="3200400"/>
            <a:ext cx="23535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Крылов 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781800" y="3200400"/>
            <a:ext cx="20457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Чехов 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752600" y="6096000"/>
            <a:ext cx="22445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Пушкин 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410200" y="6019800"/>
            <a:ext cx="19688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Житков Б.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3048000" y="3124200"/>
            <a:ext cx="762000" cy="609600"/>
          </a:xfrm>
          <a:prstGeom prst="rect">
            <a:avLst/>
          </a:prstGeom>
          <a:solidFill>
            <a:schemeClr val="bg1"/>
          </a:solidFill>
          <a:ln w="381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6096000" y="3124200"/>
            <a:ext cx="762000" cy="609600"/>
          </a:xfrm>
          <a:prstGeom prst="rect">
            <a:avLst/>
          </a:prstGeom>
          <a:solidFill>
            <a:schemeClr val="bg1"/>
          </a:solidFill>
          <a:ln w="381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066800" y="6096000"/>
            <a:ext cx="762000" cy="609600"/>
          </a:xfrm>
          <a:prstGeom prst="rect">
            <a:avLst/>
          </a:prstGeom>
          <a:solidFill>
            <a:schemeClr val="bg1"/>
          </a:solidFill>
          <a:ln w="381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495800" y="6019800"/>
            <a:ext cx="762000" cy="609600"/>
          </a:xfrm>
          <a:prstGeom prst="rect">
            <a:avLst/>
          </a:prstGeom>
          <a:solidFill>
            <a:schemeClr val="bg1"/>
          </a:solidFill>
          <a:ln w="381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152400" y="3200400"/>
            <a:ext cx="762000" cy="609600"/>
          </a:xfrm>
          <a:prstGeom prst="rect">
            <a:avLst/>
          </a:prstGeom>
          <a:solidFill>
            <a:schemeClr val="bg1"/>
          </a:solidFill>
          <a:ln w="381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3" grpId="0" animBg="1"/>
      <p:bldP spid="64" grpId="0" animBg="1"/>
      <p:bldP spid="6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" y="228600"/>
            <a:ext cx="8759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Запись слов по алфавиту</a:t>
            </a:r>
            <a:endParaRPr lang="ru-RU" sz="54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11430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95600" y="1219200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10201" y="1219201"/>
            <a:ext cx="1524000" cy="2090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81000" y="3810000"/>
            <a:ext cx="2057400" cy="178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19400" y="35814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162800" y="1219200"/>
            <a:ext cx="1610219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391400" y="3505200"/>
            <a:ext cx="1295400" cy="2042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257800" y="3810000"/>
            <a:ext cx="2048601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00200" y="2209800"/>
            <a:ext cx="5943600" cy="138499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Чем звук отличается от буквы?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00200" y="2209800"/>
            <a:ext cx="5943600" cy="138499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 отличить гласный звук от согласного?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029200"/>
            <a:ext cx="9144000" cy="2133600"/>
          </a:xfrm>
          <a:prstGeom prst="rect">
            <a:avLst/>
          </a:prstGeom>
          <a:noFill/>
          <a:ln w="57150" algn="in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00200" y="2209800"/>
            <a:ext cx="5943600" cy="138499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Назовите буквы, обозначающие гласные звуки.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00200" y="2209800"/>
            <a:ext cx="5943600" cy="138499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Какие буквы могут обозначать два звука?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00200" y="2209800"/>
            <a:ext cx="5943600" cy="138499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Какие буквы указывают на мягкость согласного?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00200" y="2209800"/>
            <a:ext cx="5943600" cy="138499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Какие буквы всегда обозначают мягкий звук?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00200" y="2209800"/>
            <a:ext cx="5943600" cy="138499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Какие буквы не обозначают звука?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05000" y="533400"/>
            <a:ext cx="55444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4126A6"/>
                </a:solidFill>
                <a:latin typeface="Times New Roman" pitchFamily="18" charset="0"/>
                <a:cs typeface="Times New Roman" pitchFamily="18" charset="0"/>
              </a:rPr>
              <a:t>ЛЕНТА БУКВ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4126A6"/>
              </a:solidFill>
            </a:endParaRPr>
          </a:p>
        </p:txBody>
      </p:sp>
      <p:pic>
        <p:nvPicPr>
          <p:cNvPr id="2" name="Picture 2" descr="E:\Рисунок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4800" y="152400"/>
            <a:ext cx="1817687" cy="27701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5" grpId="0" animBg="1"/>
      <p:bldP spid="8" grpId="0" animBg="1"/>
      <p:bldP spid="9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81200" y="3657600"/>
            <a:ext cx="69341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последняя буква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 алфавите.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90800" y="457200"/>
            <a:ext cx="409669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4126A6"/>
                </a:solidFill>
                <a:latin typeface="Times New Roman" pitchFamily="18" charset="0"/>
                <a:cs typeface="Times New Roman" pitchFamily="18" charset="0"/>
              </a:rPr>
              <a:t>АЛФАВИТ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4126A6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48000" y="5562600"/>
            <a:ext cx="36576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4126A6"/>
            </a:solidFill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Почему так говорят?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0" y="5562600"/>
            <a:ext cx="36576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4126A6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такое алфавит?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Мои документы\Мама\Презентации по русскому языку\Алфавит\Работа в ней Алфавит\Рисунок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2286000"/>
            <a:ext cx="2525713" cy="253206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62000" y="1447800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расположение букв в определённом порядке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10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90800" y="152400"/>
            <a:ext cx="409669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4126A6"/>
                </a:solidFill>
                <a:latin typeface="Times New Roman" pitchFamily="18" charset="0"/>
                <a:cs typeface="Times New Roman" pitchFamily="18" charset="0"/>
              </a:rPr>
              <a:t>АЛФАВИТ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4126A6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81200" y="1371600"/>
            <a:ext cx="5410200" cy="5182972"/>
          </a:xfrm>
          <a:prstGeom prst="rect">
            <a:avLst/>
          </a:prstGeom>
          <a:noFill/>
          <a:ln w="34925">
            <a:solidFill>
              <a:srgbClr val="00B0F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152400"/>
            <a:ext cx="1219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Document"/>
          <p:cNvSpPr>
            <a:spLocks noEditPoints="1" noChangeArrowheads="1"/>
          </p:cNvSpPr>
          <p:nvPr/>
        </p:nvSpPr>
        <p:spPr bwMode="auto">
          <a:xfrm>
            <a:off x="457200" y="2057400"/>
            <a:ext cx="3886200" cy="457200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006699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АЗБУКА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появилось тысячу лет назад из названий двух первых русских букв. Буква А называлась тогда </a:t>
            </a:r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АЗ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 а буква Б- </a:t>
            </a:r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БУКИ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. Из этих названий- </a:t>
            </a:r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АЗ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БУКИ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- и получилось русское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слово   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АЗБУКА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Document"/>
          <p:cNvSpPr>
            <a:spLocks noEditPoints="1" noChangeArrowheads="1"/>
          </p:cNvSpPr>
          <p:nvPr/>
        </p:nvSpPr>
        <p:spPr bwMode="auto">
          <a:xfrm>
            <a:off x="4800600" y="2057400"/>
            <a:ext cx="3886200" cy="464820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006699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b="1" i="1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2400" b="1" i="1" u="sng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АЛФАВИТ</a:t>
            </a:r>
            <a:r>
              <a:rPr lang="ru-RU" sz="2400" b="1" i="1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 пришло к нам из греческого языка. В греческом языке первая буква называлась </a:t>
            </a:r>
            <a:r>
              <a:rPr lang="ru-RU" sz="2400" b="1" i="1" u="sng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АЛЬФА</a:t>
            </a:r>
            <a:r>
              <a:rPr lang="ru-RU" sz="2400" b="1" i="1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, а вторая –</a:t>
            </a:r>
            <a:r>
              <a:rPr lang="ru-RU" sz="2400" b="1" i="1" u="sng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ВИТА</a:t>
            </a:r>
            <a:r>
              <a:rPr lang="ru-RU" sz="2400" b="1" i="1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, из этих двух названий получилось слово </a:t>
            </a:r>
            <a:r>
              <a:rPr lang="ru-RU" sz="2400" b="1" i="1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i="1" u="sng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АЛФАВИТ</a:t>
            </a:r>
            <a:r>
              <a:rPr lang="ru-RU" sz="2400" b="1" i="1" u="sng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2133600" y="152400"/>
            <a:ext cx="6096000" cy="1295400"/>
          </a:xfrm>
          <a:prstGeom prst="horizontalScroll">
            <a:avLst/>
          </a:prstGeom>
          <a:solidFill>
            <a:schemeClr val="bg1"/>
          </a:solidFill>
          <a:ln w="38100">
            <a:solidFill>
              <a:srgbClr val="412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Из толкового словаря</a:t>
            </a:r>
            <a:endParaRPr lang="ru-RU" sz="3200" b="1" i="1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5400" y="304800"/>
            <a:ext cx="6302623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33CC"/>
            </a:solidFill>
          </a:ln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Вставь пропущенные буквы: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1219200"/>
            <a:ext cx="7848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а  б  </a:t>
            </a:r>
            <a:r>
              <a:rPr lang="ru-RU" sz="6000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г  </a:t>
            </a:r>
            <a:r>
              <a:rPr lang="ru-RU" sz="60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е  </a:t>
            </a:r>
            <a:r>
              <a:rPr lang="ru-RU" sz="6000" u="sng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ж  </a:t>
            </a:r>
            <a:r>
              <a:rPr lang="ru-RU" sz="60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и </a:t>
            </a:r>
            <a:r>
              <a:rPr lang="ru-RU" sz="60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60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м  </a:t>
            </a:r>
            <a:r>
              <a:rPr lang="ru-RU" sz="60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о  </a:t>
            </a:r>
            <a:r>
              <a:rPr lang="ru-RU" sz="6000" u="sng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с  </a:t>
            </a:r>
            <a:r>
              <a:rPr lang="ru-RU" sz="6000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60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  </a:t>
            </a:r>
            <a:r>
              <a:rPr lang="ru-RU" sz="6000" u="sng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60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ч  </a:t>
            </a:r>
            <a:r>
              <a:rPr lang="ru-RU" sz="6000" u="sng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6000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u="sng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э  </a:t>
            </a:r>
            <a:r>
              <a:rPr lang="ru-RU" sz="6000" u="sng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6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я</a:t>
            </a:r>
            <a:endParaRPr lang="ru-RU" sz="60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Рисунок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48400" y="5381625"/>
            <a:ext cx="2647950" cy="1476375"/>
          </a:xfrm>
          <a:prstGeom prst="rect">
            <a:avLst/>
          </a:prstGeom>
          <a:noFill/>
        </p:spPr>
      </p:pic>
      <p:pic>
        <p:nvPicPr>
          <p:cNvPr id="2051" name="Picture 3" descr="E:\Рисунок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0" y="2209800"/>
            <a:ext cx="944562" cy="954087"/>
          </a:xfrm>
          <a:prstGeom prst="rect">
            <a:avLst/>
          </a:prstGeom>
          <a:noFill/>
        </p:spPr>
      </p:pic>
      <p:pic>
        <p:nvPicPr>
          <p:cNvPr id="8" name="Picture 3" descr="E:\Рисунок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86400" y="2209800"/>
            <a:ext cx="944562" cy="954087"/>
          </a:xfrm>
          <a:prstGeom prst="rect">
            <a:avLst/>
          </a:prstGeom>
          <a:noFill/>
        </p:spPr>
      </p:pic>
      <p:pic>
        <p:nvPicPr>
          <p:cNvPr id="9" name="Picture 3" descr="E:\Рисунок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20000" y="2209800"/>
            <a:ext cx="944562" cy="954087"/>
          </a:xfrm>
          <a:prstGeom prst="rect">
            <a:avLst/>
          </a:prstGeom>
          <a:noFill/>
        </p:spPr>
      </p:pic>
      <p:pic>
        <p:nvPicPr>
          <p:cNvPr id="10" name="Picture 3" descr="E:\Рисунок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05400" y="1219200"/>
            <a:ext cx="944562" cy="954087"/>
          </a:xfrm>
          <a:prstGeom prst="rect">
            <a:avLst/>
          </a:prstGeom>
          <a:noFill/>
        </p:spPr>
      </p:pic>
      <p:pic>
        <p:nvPicPr>
          <p:cNvPr id="11" name="Picture 3" descr="E:\Рисунок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09800" y="1295400"/>
            <a:ext cx="944562" cy="954087"/>
          </a:xfrm>
          <a:prstGeom prst="rect">
            <a:avLst/>
          </a:prstGeom>
          <a:noFill/>
        </p:spPr>
      </p:pic>
      <p:pic>
        <p:nvPicPr>
          <p:cNvPr id="12" name="Picture 3" descr="E:\Рисунок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24000" y="3124200"/>
            <a:ext cx="944562" cy="954087"/>
          </a:xfrm>
          <a:prstGeom prst="rect">
            <a:avLst/>
          </a:prstGeom>
          <a:noFill/>
        </p:spPr>
      </p:pic>
      <p:pic>
        <p:nvPicPr>
          <p:cNvPr id="13" name="Picture 3" descr="E:\Рисунок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09800" y="4038600"/>
            <a:ext cx="944562" cy="954087"/>
          </a:xfrm>
          <a:prstGeom prst="rect">
            <a:avLst/>
          </a:prstGeom>
          <a:noFill/>
        </p:spPr>
      </p:pic>
      <p:pic>
        <p:nvPicPr>
          <p:cNvPr id="14" name="Picture 3" descr="E:\Рисунок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8200" y="3048000"/>
            <a:ext cx="944562" cy="954087"/>
          </a:xfrm>
          <a:prstGeom prst="rect">
            <a:avLst/>
          </a:prstGeom>
          <a:noFill/>
        </p:spPr>
      </p:pic>
      <p:pic>
        <p:nvPicPr>
          <p:cNvPr id="15" name="Picture 3" descr="E:\Рисунок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39000" y="3124200"/>
            <a:ext cx="944562" cy="954087"/>
          </a:xfrm>
          <a:prstGeom prst="rect">
            <a:avLst/>
          </a:prstGeom>
          <a:noFill/>
        </p:spPr>
      </p:pic>
      <p:pic>
        <p:nvPicPr>
          <p:cNvPr id="16" name="Picture 3" descr="E:\Рисунок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24000" y="2209800"/>
            <a:ext cx="944562" cy="9540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5401 0.563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" y="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-0.025 L 0.2401 0.5861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1 -0.025 L 0.63021 0.4388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" y="2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0.01944 L 0.53021 0.4833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" y="2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0.19011 0.4638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" y="2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02657 0.47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2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 L 0.6651 0.3416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" y="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11111E-6 L 0.2151 0.3416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6151 0.2083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" y="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81000"/>
            <a:ext cx="91440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0033CC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Запишите в алфавитном порядке имена детей: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1524000"/>
            <a:ext cx="7086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Виктор, Яков, Геннадий, Анна, Людмила,  Надежда, Дарья, Борис, Ирина, </a:t>
            </a:r>
            <a:r>
              <a:rPr lang="ru-RU" sz="32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Ульяна</a:t>
            </a:r>
            <a:r>
              <a:rPr lang="ru-RU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Сергей.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5257800"/>
            <a:ext cx="1828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Ульяна</a:t>
            </a:r>
            <a:r>
              <a:rPr lang="ru-RU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600" y="3886200"/>
            <a:ext cx="12634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Анна,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828800" y="3886200"/>
            <a:ext cx="14109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Борис,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00400" y="3886200"/>
            <a:ext cx="17678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Виктор, 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00600" y="3886200"/>
            <a:ext cx="21651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Геннадий, 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858000" y="3886200"/>
            <a:ext cx="14414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Дарья,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28600" y="4648200"/>
            <a:ext cx="16161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Ирина, 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52600" y="4648200"/>
            <a:ext cx="21473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Людмила, 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733800" y="4648200"/>
            <a:ext cx="20168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Надежда, </a:t>
            </a:r>
            <a:endParaRPr lang="ru-RU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638800" y="4648200"/>
            <a:ext cx="17023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Сергей, 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981200" y="5257800"/>
            <a:ext cx="12318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Яков.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E:\Рисунок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86600" y="1066800"/>
            <a:ext cx="1903412" cy="2032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val 11"/>
          <p:cNvSpPr>
            <a:spLocks noChangeArrowheads="1"/>
          </p:cNvSpPr>
          <p:nvPr/>
        </p:nvSpPr>
        <p:spPr bwMode="gray">
          <a:xfrm>
            <a:off x="4648200" y="1371600"/>
            <a:ext cx="2160587" cy="2160588"/>
          </a:xfrm>
          <a:prstGeom prst="ellipse">
            <a:avLst/>
          </a:prstGeom>
          <a:gradFill rotWithShape="1">
            <a:gsLst>
              <a:gs pos="0">
                <a:srgbClr val="0033CC">
                  <a:alpha val="31765"/>
                </a:srgbClr>
              </a:gs>
              <a:gs pos="100000">
                <a:schemeClr val="folHlink">
                  <a:gamma/>
                  <a:shade val="0"/>
                  <a:invGamma/>
                  <a:alpha val="89999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55" name="Oval 11"/>
          <p:cNvSpPr>
            <a:spLocks noChangeArrowheads="1"/>
          </p:cNvSpPr>
          <p:nvPr/>
        </p:nvSpPr>
        <p:spPr bwMode="gray">
          <a:xfrm>
            <a:off x="2286000" y="1295400"/>
            <a:ext cx="2160587" cy="2160588"/>
          </a:xfrm>
          <a:prstGeom prst="ellipse">
            <a:avLst/>
          </a:prstGeom>
          <a:gradFill rotWithShape="1">
            <a:gsLst>
              <a:gs pos="0">
                <a:srgbClr val="0033CC">
                  <a:alpha val="31765"/>
                </a:srgbClr>
              </a:gs>
              <a:gs pos="100000">
                <a:schemeClr val="folHlink">
                  <a:gamma/>
                  <a:shade val="0"/>
                  <a:invGamma/>
                  <a:alpha val="89999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514600" y="1524000"/>
            <a:ext cx="1636712" cy="1636713"/>
            <a:chOff x="4166" y="1706"/>
            <a:chExt cx="1252" cy="1252"/>
          </a:xfrm>
        </p:grpSpPr>
        <p:sp>
          <p:nvSpPr>
            <p:cNvPr id="10268" name="Oval 16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0269" name="Oval 17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0270" name="Oval 18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4876800" y="1600200"/>
            <a:ext cx="1636712" cy="1636713"/>
            <a:chOff x="4166" y="1706"/>
            <a:chExt cx="1252" cy="1252"/>
          </a:xfrm>
        </p:grpSpPr>
        <p:sp>
          <p:nvSpPr>
            <p:cNvPr id="10264" name="Oval 16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0265" name="Oval 17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0266" name="Oval 18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37" name="Text Box 17"/>
          <p:cNvSpPr txBox="1">
            <a:spLocks noChangeArrowheads="1"/>
          </p:cNvSpPr>
          <p:nvPr/>
        </p:nvSpPr>
        <p:spPr bwMode="gray">
          <a:xfrm>
            <a:off x="228600" y="228600"/>
            <a:ext cx="8694515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4126A6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Расположи времена года в алфавитном порядке: зима, весна, лето, осень.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Oval 11"/>
          <p:cNvSpPr>
            <a:spLocks noChangeArrowheads="1"/>
          </p:cNvSpPr>
          <p:nvPr/>
        </p:nvSpPr>
        <p:spPr bwMode="gray">
          <a:xfrm>
            <a:off x="6983413" y="1371600"/>
            <a:ext cx="2160587" cy="2160588"/>
          </a:xfrm>
          <a:prstGeom prst="ellipse">
            <a:avLst/>
          </a:prstGeom>
          <a:gradFill rotWithShape="1">
            <a:gsLst>
              <a:gs pos="0">
                <a:srgbClr val="0033CC">
                  <a:alpha val="31765"/>
                </a:srgbClr>
              </a:gs>
              <a:gs pos="100000">
                <a:schemeClr val="folHlink">
                  <a:gamma/>
                  <a:shade val="0"/>
                  <a:invGamma/>
                  <a:alpha val="89999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38" name="Oval 11"/>
          <p:cNvSpPr>
            <a:spLocks noChangeArrowheads="1"/>
          </p:cNvSpPr>
          <p:nvPr/>
        </p:nvSpPr>
        <p:spPr bwMode="gray">
          <a:xfrm>
            <a:off x="0" y="1295400"/>
            <a:ext cx="2160587" cy="2160588"/>
          </a:xfrm>
          <a:prstGeom prst="ellipse">
            <a:avLst/>
          </a:prstGeom>
          <a:gradFill rotWithShape="1">
            <a:gsLst>
              <a:gs pos="0">
                <a:srgbClr val="0033CC">
                  <a:alpha val="31765"/>
                </a:srgbClr>
              </a:gs>
              <a:gs pos="100000">
                <a:schemeClr val="folHlink">
                  <a:gamma/>
                  <a:shade val="0"/>
                  <a:invGamma/>
                  <a:alpha val="89999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grpSp>
        <p:nvGrpSpPr>
          <p:cNvPr id="41" name="Group 15"/>
          <p:cNvGrpSpPr>
            <a:grpSpLocks/>
          </p:cNvGrpSpPr>
          <p:nvPr/>
        </p:nvGrpSpPr>
        <p:grpSpPr bwMode="auto">
          <a:xfrm>
            <a:off x="228600" y="1447800"/>
            <a:ext cx="1636712" cy="1636713"/>
            <a:chOff x="4166" y="1706"/>
            <a:chExt cx="1252" cy="1252"/>
          </a:xfrm>
        </p:grpSpPr>
        <p:sp>
          <p:nvSpPr>
            <p:cNvPr id="42" name="Oval 16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3" name="Oval 17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4" name="Oval 18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</p:grpSp>
      <p:grpSp>
        <p:nvGrpSpPr>
          <p:cNvPr id="46" name="Group 15"/>
          <p:cNvGrpSpPr>
            <a:grpSpLocks/>
          </p:cNvGrpSpPr>
          <p:nvPr/>
        </p:nvGrpSpPr>
        <p:grpSpPr bwMode="auto">
          <a:xfrm>
            <a:off x="7239000" y="1600200"/>
            <a:ext cx="1636712" cy="1636713"/>
            <a:chOff x="4166" y="1706"/>
            <a:chExt cx="1252" cy="1252"/>
          </a:xfrm>
        </p:grpSpPr>
        <p:sp>
          <p:nvSpPr>
            <p:cNvPr id="47" name="Oval 16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8" name="Oval 17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50" name="Oval 18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52" name="Oval 19"/>
          <p:cNvSpPr>
            <a:spLocks noChangeArrowheads="1"/>
          </p:cNvSpPr>
          <p:nvPr/>
        </p:nvSpPr>
        <p:spPr bwMode="gray">
          <a:xfrm>
            <a:off x="381000" y="1600200"/>
            <a:ext cx="1350418" cy="121054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6E1E2">
                  <a:alpha val="37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73" name="Text Box 38"/>
          <p:cNvSpPr txBox="1">
            <a:spLocks noChangeArrowheads="1"/>
          </p:cNvSpPr>
          <p:nvPr/>
        </p:nvSpPr>
        <p:spPr bwMode="gray">
          <a:xfrm>
            <a:off x="457200" y="1981200"/>
            <a:ext cx="1086709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весна</a:t>
            </a:r>
            <a:endParaRPr lang="en-US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28800" y="4572000"/>
            <a:ext cx="5867401" cy="1726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Oval 19"/>
          <p:cNvSpPr>
            <a:spLocks noChangeArrowheads="1"/>
          </p:cNvSpPr>
          <p:nvPr/>
        </p:nvSpPr>
        <p:spPr bwMode="gray">
          <a:xfrm>
            <a:off x="2667000" y="1676400"/>
            <a:ext cx="1350418" cy="1210539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6E1E2">
                  <a:alpha val="37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74" name="Text Box 38"/>
          <p:cNvSpPr txBox="1">
            <a:spLocks noChangeArrowheads="1"/>
          </p:cNvSpPr>
          <p:nvPr/>
        </p:nvSpPr>
        <p:spPr bwMode="gray">
          <a:xfrm>
            <a:off x="2362200" y="2057400"/>
            <a:ext cx="18573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зима</a:t>
            </a:r>
            <a:endParaRPr lang="en-US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28800" y="4572000"/>
            <a:ext cx="5867400" cy="176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Oval 19"/>
          <p:cNvSpPr>
            <a:spLocks noChangeArrowheads="1"/>
          </p:cNvSpPr>
          <p:nvPr/>
        </p:nvSpPr>
        <p:spPr bwMode="gray">
          <a:xfrm>
            <a:off x="5029200" y="1752600"/>
            <a:ext cx="1350418" cy="121054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6E1E2">
                  <a:alpha val="37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75" name="Text Box 38"/>
          <p:cNvSpPr txBox="1">
            <a:spLocks noChangeArrowheads="1"/>
          </p:cNvSpPr>
          <p:nvPr/>
        </p:nvSpPr>
        <p:spPr bwMode="gray">
          <a:xfrm>
            <a:off x="5257800" y="2057400"/>
            <a:ext cx="896464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лето</a:t>
            </a:r>
            <a:endParaRPr lang="en-US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Oval 19"/>
          <p:cNvSpPr>
            <a:spLocks noChangeArrowheads="1"/>
          </p:cNvSpPr>
          <p:nvPr/>
        </p:nvSpPr>
        <p:spPr bwMode="gray">
          <a:xfrm>
            <a:off x="7391400" y="1752600"/>
            <a:ext cx="1350418" cy="1286362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6E1E2">
                  <a:alpha val="37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pic>
        <p:nvPicPr>
          <p:cNvPr id="54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28800" y="4572000"/>
            <a:ext cx="5867400" cy="1709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6" name="Text Box 38"/>
          <p:cNvSpPr txBox="1">
            <a:spLocks noChangeArrowheads="1"/>
          </p:cNvSpPr>
          <p:nvPr/>
        </p:nvSpPr>
        <p:spPr bwMode="gray">
          <a:xfrm>
            <a:off x="7543800" y="2133600"/>
            <a:ext cx="1082348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осень</a:t>
            </a:r>
            <a:endParaRPr lang="en-US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28800" y="4572000"/>
            <a:ext cx="5867400" cy="1693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55" grpId="0" animBg="1"/>
      <p:bldP spid="40" grpId="0" animBg="1"/>
      <p:bldP spid="38" grpId="0" animBg="1"/>
      <p:bldP spid="52" grpId="0" animBg="1"/>
      <p:bldP spid="73" grpId="0"/>
      <p:bldP spid="34" grpId="0" animBg="1"/>
      <p:bldP spid="74" grpId="0"/>
      <p:bldP spid="36" grpId="0" animBg="1"/>
      <p:bldP spid="75" grpId="0"/>
      <p:bldP spid="53" grpId="0" animBg="1"/>
      <p:bldP spid="7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228600" y="4495800"/>
            <a:ext cx="2057400" cy="2209800"/>
          </a:xfrm>
          <a:prstGeom prst="round2DiagRect">
            <a:avLst/>
          </a:prstGeom>
          <a:solidFill>
            <a:schemeClr val="bg1"/>
          </a:solidFill>
          <a:ln w="381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четверг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438400" y="4495800"/>
            <a:ext cx="2057400" cy="2209800"/>
          </a:xfrm>
          <a:prstGeom prst="round2DiagRect">
            <a:avLst/>
          </a:prstGeom>
          <a:solidFill>
            <a:schemeClr val="bg1"/>
          </a:solidFill>
          <a:ln w="381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пятница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763000" cy="1858962"/>
          </a:xfrm>
          <a:solidFill>
            <a:schemeClr val="bg1"/>
          </a:solidFill>
          <a:ln w="38100">
            <a:solidFill>
              <a:srgbClr val="0033CC"/>
            </a:solidFill>
          </a:ln>
        </p:spPr>
        <p:txBody>
          <a:bodyPr>
            <a:noAutofit/>
          </a:bodyPr>
          <a:lstStyle/>
          <a:p>
            <a:pPr algn="l">
              <a:defRPr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 отрывного календаря выпали листки с названием дней недели. Расположите по алфавиту.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724400" y="4419600"/>
            <a:ext cx="2057400" cy="2209800"/>
          </a:xfrm>
          <a:prstGeom prst="round2DiagRect">
            <a:avLst/>
          </a:prstGeom>
          <a:solidFill>
            <a:schemeClr val="bg1"/>
          </a:solidFill>
          <a:ln w="381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6934200" y="4419600"/>
            <a:ext cx="2057400" cy="2209800"/>
          </a:xfrm>
          <a:prstGeom prst="round2DiagRect">
            <a:avLst/>
          </a:prstGeom>
          <a:solidFill>
            <a:schemeClr val="bg1"/>
          </a:solidFill>
          <a:ln w="381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суббота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E:\Рисунок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77038" y="1295400"/>
            <a:ext cx="2366962" cy="2439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-0.22917 -0.3277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" y="-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44444E-6 L -0.2375 -0.25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" y="-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-0.2375 -0.13889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17 -0.00555 L 0.73334 -0.0111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4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782</TotalTime>
  <Words>315</Words>
  <Application>Microsoft Office PowerPoint</Application>
  <PresentationFormat>Экран (4:3)</PresentationFormat>
  <Paragraphs>73</Paragraphs>
  <Slides>11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Из отрывного календаря выпали листки с названием дней недели. Расположите по алфавиту.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140</cp:revision>
  <dcterms:modified xsi:type="dcterms:W3CDTF">2011-11-28T12:11:16Z</dcterms:modified>
</cp:coreProperties>
</file>