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07" r:id="rId3"/>
    <p:sldId id="305" r:id="rId4"/>
    <p:sldId id="310" r:id="rId5"/>
    <p:sldId id="309" r:id="rId6"/>
    <p:sldId id="285" r:id="rId7"/>
    <p:sldId id="308" r:id="rId8"/>
    <p:sldId id="311" r:id="rId9"/>
    <p:sldId id="280" r:id="rId10"/>
    <p:sldId id="312" r:id="rId11"/>
    <p:sldId id="313" r:id="rId12"/>
    <p:sldId id="314" r:id="rId13"/>
    <p:sldId id="315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660"/>
  </p:normalViewPr>
  <p:slideViewPr>
    <p:cSldViewPr>
      <p:cViewPr varScale="1">
        <p:scale>
          <a:sx n="76" d="100"/>
          <a:sy n="76" d="100"/>
        </p:scale>
        <p:origin x="1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35A1D4-AFC6-47F4-AF73-61B1FFFB829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5CD154-C2B5-49C3-9E3E-CC69C5BB9102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3200" kern="1200" dirty="0" smtClean="0"/>
            <a:t>Новые ФГОС по ТОП-50</a:t>
          </a:r>
          <a:br>
            <a:rPr lang="ru-RU" sz="3200" kern="1200" dirty="0" smtClean="0"/>
          </a:br>
          <a:r>
            <a:rPr lang="ru-RU" sz="3200" kern="1200" dirty="0" smtClean="0"/>
            <a:t/>
          </a:r>
          <a:br>
            <a:rPr lang="ru-RU" sz="3200" kern="1200" dirty="0" smtClean="0"/>
          </a:br>
          <a:r>
            <a:rPr lang="ru-RU" sz="3200" kern="1200" dirty="0" smtClean="0"/>
            <a:t/>
          </a:r>
          <a:br>
            <a:rPr lang="ru-RU" sz="3200" kern="1200" dirty="0" smtClean="0"/>
          </a:br>
          <a:r>
            <a:rPr lang="ru-RU" sz="2000" b="1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Для реализации ФГОС по ТОП-50 необходимы  новые образовательные ресурсы: </a:t>
          </a:r>
          <a:br>
            <a:rPr lang="ru-RU" sz="2000" b="1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</a:br>
          <a:r>
            <a:rPr lang="ru-RU" sz="3200" kern="1200" dirty="0" smtClean="0"/>
            <a:t/>
          </a:r>
          <a:br>
            <a:rPr lang="ru-RU" sz="3200" kern="1200" dirty="0" smtClean="0"/>
          </a:br>
          <a:r>
            <a:rPr lang="ru-RU" sz="3200" kern="1200" dirty="0" smtClean="0"/>
            <a:t/>
          </a:r>
          <a:br>
            <a:rPr lang="ru-RU" sz="3200" kern="1200" dirty="0" smtClean="0"/>
          </a:br>
          <a:endParaRPr lang="ru-RU" sz="3200" kern="1200" dirty="0"/>
        </a:p>
      </dgm:t>
    </dgm:pt>
    <dgm:pt modelId="{7A13F694-8930-4852-9769-FAF55D9CF4B9}" type="parTrans" cxnId="{1E3C8C7B-E914-4E8D-BD2B-215AF56E84A2}">
      <dgm:prSet/>
      <dgm:spPr/>
      <dgm:t>
        <a:bodyPr/>
        <a:lstStyle/>
        <a:p>
          <a:endParaRPr lang="ru-RU"/>
        </a:p>
      </dgm:t>
    </dgm:pt>
    <dgm:pt modelId="{BF04E257-759E-40E4-BEB7-E0E9056AA85C}" type="sibTrans" cxnId="{1E3C8C7B-E914-4E8D-BD2B-215AF56E84A2}">
      <dgm:prSet/>
      <dgm:spPr/>
      <dgm:t>
        <a:bodyPr/>
        <a:lstStyle/>
        <a:p>
          <a:endParaRPr lang="ru-RU"/>
        </a:p>
      </dgm:t>
    </dgm:pt>
    <dgm:pt modelId="{DC7C7CAA-7F64-4A08-8C17-83646AECC203}" type="pres">
      <dgm:prSet presAssocID="{D135A1D4-AFC6-47F4-AF73-61B1FFFB829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326683-0F62-41C4-A891-252C55EE0D97}" type="pres">
      <dgm:prSet presAssocID="{F55CD154-C2B5-49C3-9E3E-CC69C5BB9102}" presName="parentText" presStyleLbl="node1" presStyleIdx="0" presStyleCnt="1" custLinFactNeighborX="4801" custLinFactNeighborY="288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3C8C7B-E914-4E8D-BD2B-215AF56E84A2}" srcId="{D135A1D4-AFC6-47F4-AF73-61B1FFFB8293}" destId="{F55CD154-C2B5-49C3-9E3E-CC69C5BB9102}" srcOrd="0" destOrd="0" parTransId="{7A13F694-8930-4852-9769-FAF55D9CF4B9}" sibTransId="{BF04E257-759E-40E4-BEB7-E0E9056AA85C}"/>
    <dgm:cxn modelId="{5064D337-ABBF-4178-940A-FB6D7D6DDF2A}" type="presOf" srcId="{D135A1D4-AFC6-47F4-AF73-61B1FFFB8293}" destId="{DC7C7CAA-7F64-4A08-8C17-83646AECC203}" srcOrd="0" destOrd="0" presId="urn:microsoft.com/office/officeart/2005/8/layout/vList2"/>
    <dgm:cxn modelId="{71C94059-B5CF-43D3-A0B4-2AF65017D4B5}" type="presOf" srcId="{F55CD154-C2B5-49C3-9E3E-CC69C5BB9102}" destId="{E6326683-0F62-41C4-A891-252C55EE0D97}" srcOrd="0" destOrd="0" presId="urn:microsoft.com/office/officeart/2005/8/layout/vList2"/>
    <dgm:cxn modelId="{FF1CA63F-4D98-481D-8384-3E0355567F27}" type="presParOf" srcId="{DC7C7CAA-7F64-4A08-8C17-83646AECC203}" destId="{E6326683-0F62-41C4-A891-252C55EE0D9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ABABAA-86FF-4B7C-BE9F-E2CE334A4669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35018B-98D2-4D03-B4E4-B76F1187B380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algn="just" rtl="0"/>
          <a:r>
            <a:rPr lang="ru-RU" sz="1800" b="1" i="1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Современная материально-техническая база (на международном уровне качества) </a:t>
          </a:r>
          <a:endParaRPr lang="ru-RU" sz="1800" b="1" i="1" kern="1200" dirty="0">
            <a:solidFill>
              <a:schemeClr val="tx2">
                <a:lumMod val="50000"/>
              </a:schemeClr>
            </a:solidFill>
            <a:latin typeface="+mj-lt"/>
            <a:ea typeface="+mj-ea"/>
            <a:cs typeface="+mj-cs"/>
          </a:endParaRPr>
        </a:p>
      </dgm:t>
    </dgm:pt>
    <dgm:pt modelId="{37889E08-253E-4ADE-85DA-D282EA8AFAAF}" type="parTrans" cxnId="{24B890D3-C860-4712-AC34-E2D54F00A174}">
      <dgm:prSet/>
      <dgm:spPr/>
      <dgm:t>
        <a:bodyPr/>
        <a:lstStyle/>
        <a:p>
          <a:endParaRPr lang="ru-RU"/>
        </a:p>
      </dgm:t>
    </dgm:pt>
    <dgm:pt modelId="{3C19B5C7-668B-4A4F-A594-6830854A41E6}" type="sibTrans" cxnId="{24B890D3-C860-4712-AC34-E2D54F00A174}">
      <dgm:prSet/>
      <dgm:spPr/>
      <dgm:t>
        <a:bodyPr/>
        <a:lstStyle/>
        <a:p>
          <a:endParaRPr lang="ru-RU"/>
        </a:p>
      </dgm:t>
    </dgm:pt>
    <dgm:pt modelId="{A5812D27-AED9-44D1-9452-FFA1837D667C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algn="ctr" rtl="0">
            <a:spcAft>
              <a:spcPct val="35000"/>
            </a:spcAft>
          </a:pPr>
          <a:endParaRPr lang="ru-RU" sz="2000" b="1" kern="1200" dirty="0" smtClean="0">
            <a:solidFill>
              <a:schemeClr val="tx2">
                <a:lumMod val="50000"/>
              </a:schemeClr>
            </a:solidFill>
            <a:latin typeface="+mj-lt"/>
            <a:ea typeface="+mj-ea"/>
            <a:cs typeface="+mj-cs"/>
          </a:endParaRPr>
        </a:p>
        <a:p>
          <a:pPr algn="just" rtl="0">
            <a:spcAft>
              <a:spcPct val="35000"/>
            </a:spcAft>
          </a:pPr>
          <a:endParaRPr lang="ru-RU" sz="2000" b="1" kern="1200" dirty="0" smtClean="0">
            <a:solidFill>
              <a:schemeClr val="tx2">
                <a:lumMod val="50000"/>
              </a:schemeClr>
            </a:solidFill>
            <a:latin typeface="+mj-lt"/>
            <a:ea typeface="+mj-ea"/>
            <a:cs typeface="+mj-cs"/>
          </a:endParaRPr>
        </a:p>
        <a:p>
          <a:pPr algn="just" rtl="0">
            <a:spcAft>
              <a:spcPts val="0"/>
            </a:spcAft>
          </a:pPr>
          <a:r>
            <a:rPr lang="ru-RU" sz="1800" b="1" i="1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Методики (технологии):</a:t>
          </a:r>
        </a:p>
        <a:p>
          <a:pPr algn="just" rtl="0">
            <a:spcAft>
              <a:spcPts val="0"/>
            </a:spcAft>
          </a:pPr>
          <a:r>
            <a:rPr lang="ru-RU" sz="1800" b="0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- демонстрационные экзамены по технологии </a:t>
          </a:r>
          <a:r>
            <a:rPr lang="ru-RU" sz="1800" b="0" kern="1200" dirty="0" err="1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Worldskills</a:t>
          </a:r>
          <a:r>
            <a:rPr lang="ru-RU" sz="1800" b="0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,</a:t>
          </a:r>
        </a:p>
        <a:p>
          <a:pPr algn="just" rtl="0">
            <a:spcAft>
              <a:spcPts val="0"/>
            </a:spcAft>
          </a:pPr>
          <a:r>
            <a:rPr lang="ru-RU" sz="1800" b="0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 - дуальное обучение,</a:t>
          </a:r>
        </a:p>
        <a:p>
          <a:pPr algn="just" rtl="0">
            <a:spcAft>
              <a:spcPts val="0"/>
            </a:spcAft>
          </a:pPr>
          <a:r>
            <a:rPr lang="ru-RU" sz="1800" b="0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- кредитно-модульная система,</a:t>
          </a:r>
        </a:p>
        <a:p>
          <a:pPr algn="just" rtl="0">
            <a:spcAft>
              <a:spcPts val="0"/>
            </a:spcAft>
          </a:pPr>
          <a:r>
            <a:rPr lang="ru-RU" sz="1800" b="0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- среда обучения e-</a:t>
          </a:r>
          <a:r>
            <a:rPr lang="ru-RU" sz="1800" b="0" kern="1200" dirty="0" err="1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learning</a:t>
          </a:r>
          <a:r>
            <a:rPr lang="ru-RU" sz="1800" b="0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 и др. </a:t>
          </a:r>
          <a:endParaRPr lang="ru-RU" sz="1800" b="0" kern="1200" dirty="0">
            <a:solidFill>
              <a:schemeClr val="tx2">
                <a:lumMod val="50000"/>
              </a:schemeClr>
            </a:solidFill>
            <a:latin typeface="+mj-lt"/>
            <a:ea typeface="+mj-ea"/>
            <a:cs typeface="+mj-cs"/>
          </a:endParaRPr>
        </a:p>
      </dgm:t>
    </dgm:pt>
    <dgm:pt modelId="{7717D3D2-165F-4F50-8AF0-D842D1118237}" type="parTrans" cxnId="{E38B1F19-BE36-44FE-A0CB-B5A8A2AEEEBB}">
      <dgm:prSet/>
      <dgm:spPr/>
      <dgm:t>
        <a:bodyPr/>
        <a:lstStyle/>
        <a:p>
          <a:endParaRPr lang="ru-RU"/>
        </a:p>
      </dgm:t>
    </dgm:pt>
    <dgm:pt modelId="{79D9D719-EBE5-40BF-8DA6-27983BF9712C}" type="sibTrans" cxnId="{E38B1F19-BE36-44FE-A0CB-B5A8A2AEEEBB}">
      <dgm:prSet/>
      <dgm:spPr/>
      <dgm:t>
        <a:bodyPr/>
        <a:lstStyle/>
        <a:p>
          <a:endParaRPr lang="ru-RU"/>
        </a:p>
      </dgm:t>
    </dgm:pt>
    <dgm:pt modelId="{0799056D-B3F8-4D3A-ABDE-042998504DE6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algn="just" rtl="0"/>
          <a:r>
            <a:rPr lang="ru-RU" sz="1800" b="1" i="1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Подготовленные кадры</a:t>
          </a:r>
          <a:endParaRPr lang="ru-RU" sz="1800" b="1" i="1" kern="1200" dirty="0">
            <a:solidFill>
              <a:schemeClr val="tx2">
                <a:lumMod val="50000"/>
              </a:schemeClr>
            </a:solidFill>
            <a:latin typeface="+mj-lt"/>
            <a:ea typeface="+mj-ea"/>
            <a:cs typeface="+mj-cs"/>
          </a:endParaRPr>
        </a:p>
      </dgm:t>
    </dgm:pt>
    <dgm:pt modelId="{51A8578F-8B09-4402-AA6F-89256535E142}" type="parTrans" cxnId="{FD6CCEF9-EF57-47F9-9969-5B8F52F93DFD}">
      <dgm:prSet/>
      <dgm:spPr/>
      <dgm:t>
        <a:bodyPr/>
        <a:lstStyle/>
        <a:p>
          <a:endParaRPr lang="ru-RU"/>
        </a:p>
      </dgm:t>
    </dgm:pt>
    <dgm:pt modelId="{7D61AB74-9F19-42DD-AE98-EC43AB728AB0}" type="sibTrans" cxnId="{FD6CCEF9-EF57-47F9-9969-5B8F52F93DFD}">
      <dgm:prSet/>
      <dgm:spPr/>
      <dgm:t>
        <a:bodyPr/>
        <a:lstStyle/>
        <a:p>
          <a:endParaRPr lang="ru-RU"/>
        </a:p>
      </dgm:t>
    </dgm:pt>
    <dgm:pt modelId="{8B0DF65B-1007-43DC-BE42-604A0D0D8409}" type="pres">
      <dgm:prSet presAssocID="{55ABABAA-86FF-4B7C-BE9F-E2CE334A4669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6E559F-EC4E-46D5-997B-346BEC466DE1}" type="pres">
      <dgm:prSet presAssocID="{5F35018B-98D2-4D03-B4E4-B76F1187B380}" presName="circle1" presStyleLbl="node1" presStyleIdx="0" presStyleCnt="3" custScaleX="100000" custLinFactNeighborY="393"/>
      <dgm:spPr>
        <a:solidFill>
          <a:schemeClr val="tx2">
            <a:lumMod val="40000"/>
            <a:lumOff val="60000"/>
          </a:schemeClr>
        </a:solidFill>
      </dgm:spPr>
    </dgm:pt>
    <dgm:pt modelId="{E6866D13-9DA2-4948-8D69-C21C1CD97F38}" type="pres">
      <dgm:prSet presAssocID="{5F35018B-98D2-4D03-B4E4-B76F1187B380}" presName="space" presStyleCnt="0"/>
      <dgm:spPr/>
    </dgm:pt>
    <dgm:pt modelId="{16576182-27CE-422B-B31F-3742272168BA}" type="pres">
      <dgm:prSet presAssocID="{5F35018B-98D2-4D03-B4E4-B76F1187B380}" presName="rect1" presStyleLbl="alignAcc1" presStyleIdx="0" presStyleCnt="3" custScaleY="99215" custLinFactNeighborX="2739" custLinFactNeighborY="0"/>
      <dgm:spPr/>
      <dgm:t>
        <a:bodyPr/>
        <a:lstStyle/>
        <a:p>
          <a:endParaRPr lang="ru-RU"/>
        </a:p>
      </dgm:t>
    </dgm:pt>
    <dgm:pt modelId="{EBFD4260-72CD-48AA-AAB7-C2BE71E206B6}" type="pres">
      <dgm:prSet presAssocID="{A5812D27-AED9-44D1-9452-FFA1837D667C}" presName="vertSpace2" presStyleLbl="node1" presStyleIdx="0" presStyleCnt="3"/>
      <dgm:spPr/>
    </dgm:pt>
    <dgm:pt modelId="{DE8DBE57-C1DA-43B3-AEEB-8A8F37393690}" type="pres">
      <dgm:prSet presAssocID="{A5812D27-AED9-44D1-9452-FFA1837D667C}" presName="circle2" presStyleLbl="node1" presStyleIdx="1" presStyleCnt="3" custLinFactNeighborX="-657" custLinFactNeighborY="-16135"/>
      <dgm:spPr>
        <a:solidFill>
          <a:srgbClr val="7030A0"/>
        </a:solidFill>
      </dgm:spPr>
    </dgm:pt>
    <dgm:pt modelId="{C97DA972-AF1A-45B2-890F-0CFECCA01B8A}" type="pres">
      <dgm:prSet presAssocID="{A5812D27-AED9-44D1-9452-FFA1837D667C}" presName="rect2" presStyleLbl="alignAcc1" presStyleIdx="1" presStyleCnt="3" custScaleY="97501" custLinFactNeighborX="-336" custLinFactNeighborY="-7390"/>
      <dgm:spPr/>
      <dgm:t>
        <a:bodyPr/>
        <a:lstStyle/>
        <a:p>
          <a:endParaRPr lang="ru-RU"/>
        </a:p>
      </dgm:t>
    </dgm:pt>
    <dgm:pt modelId="{E94127D2-984A-4870-B7F4-DF83670A5768}" type="pres">
      <dgm:prSet presAssocID="{0799056D-B3F8-4D3A-ABDE-042998504DE6}" presName="vertSpace3" presStyleLbl="node1" presStyleIdx="1" presStyleCnt="3"/>
      <dgm:spPr/>
    </dgm:pt>
    <dgm:pt modelId="{4A0335E6-6003-48E0-9C77-A9ADD4C4F309}" type="pres">
      <dgm:prSet presAssocID="{0799056D-B3F8-4D3A-ABDE-042998504DE6}" presName="circle3" presStyleLbl="node1" presStyleIdx="2" presStyleCnt="3" custLinFactNeighborX="-2846" custLinFactNeighborY="27642"/>
      <dgm:spPr/>
    </dgm:pt>
    <dgm:pt modelId="{D01EF1FB-8278-4CD1-82D6-8715D7362FEB}" type="pres">
      <dgm:prSet presAssocID="{0799056D-B3F8-4D3A-ABDE-042998504DE6}" presName="rect3" presStyleLbl="alignAcc1" presStyleIdx="2" presStyleCnt="3" custScaleY="58824" custLinFactNeighborX="1535" custLinFactNeighborY="55835"/>
      <dgm:spPr/>
      <dgm:t>
        <a:bodyPr/>
        <a:lstStyle/>
        <a:p>
          <a:endParaRPr lang="ru-RU"/>
        </a:p>
      </dgm:t>
    </dgm:pt>
    <dgm:pt modelId="{F870B1B8-0FDC-4C51-AC6E-D43643D95D84}" type="pres">
      <dgm:prSet presAssocID="{5F35018B-98D2-4D03-B4E4-B76F1187B380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9E103A-FD80-4733-BA3F-C11D4FA8D645}" type="pres">
      <dgm:prSet presAssocID="{A5812D27-AED9-44D1-9452-FFA1837D667C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222BFE-2B13-4388-9572-4886EF927401}" type="pres">
      <dgm:prSet presAssocID="{0799056D-B3F8-4D3A-ABDE-042998504DE6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6CCEF9-EF57-47F9-9969-5B8F52F93DFD}" srcId="{55ABABAA-86FF-4B7C-BE9F-E2CE334A4669}" destId="{0799056D-B3F8-4D3A-ABDE-042998504DE6}" srcOrd="2" destOrd="0" parTransId="{51A8578F-8B09-4402-AA6F-89256535E142}" sibTransId="{7D61AB74-9F19-42DD-AE98-EC43AB728AB0}"/>
    <dgm:cxn modelId="{D4D7FEEC-DD3E-4E3B-9F93-6BCD9E7184B4}" type="presOf" srcId="{5F35018B-98D2-4D03-B4E4-B76F1187B380}" destId="{F870B1B8-0FDC-4C51-AC6E-D43643D95D84}" srcOrd="1" destOrd="0" presId="urn:microsoft.com/office/officeart/2005/8/layout/target3"/>
    <dgm:cxn modelId="{97E2A606-C28B-4FE8-864E-2F1C754ED31D}" type="presOf" srcId="{0799056D-B3F8-4D3A-ABDE-042998504DE6}" destId="{50222BFE-2B13-4388-9572-4886EF927401}" srcOrd="1" destOrd="0" presId="urn:microsoft.com/office/officeart/2005/8/layout/target3"/>
    <dgm:cxn modelId="{95C3664A-E57B-4B3A-9CE0-7B2512D6CA9C}" type="presOf" srcId="{55ABABAA-86FF-4B7C-BE9F-E2CE334A4669}" destId="{8B0DF65B-1007-43DC-BE42-604A0D0D8409}" srcOrd="0" destOrd="0" presId="urn:microsoft.com/office/officeart/2005/8/layout/target3"/>
    <dgm:cxn modelId="{49875036-97B3-4A7A-97D9-7495DEB39BBE}" type="presOf" srcId="{A5812D27-AED9-44D1-9452-FFA1837D667C}" destId="{EE9E103A-FD80-4733-BA3F-C11D4FA8D645}" srcOrd="1" destOrd="0" presId="urn:microsoft.com/office/officeart/2005/8/layout/target3"/>
    <dgm:cxn modelId="{24B890D3-C860-4712-AC34-E2D54F00A174}" srcId="{55ABABAA-86FF-4B7C-BE9F-E2CE334A4669}" destId="{5F35018B-98D2-4D03-B4E4-B76F1187B380}" srcOrd="0" destOrd="0" parTransId="{37889E08-253E-4ADE-85DA-D282EA8AFAAF}" sibTransId="{3C19B5C7-668B-4A4F-A594-6830854A41E6}"/>
    <dgm:cxn modelId="{430C8561-0724-41D2-B0D2-EE0592493DFA}" type="presOf" srcId="{A5812D27-AED9-44D1-9452-FFA1837D667C}" destId="{C97DA972-AF1A-45B2-890F-0CFECCA01B8A}" srcOrd="0" destOrd="0" presId="urn:microsoft.com/office/officeart/2005/8/layout/target3"/>
    <dgm:cxn modelId="{C8DFA3A4-194D-49B8-916D-30D2FE995D3B}" type="presOf" srcId="{0799056D-B3F8-4D3A-ABDE-042998504DE6}" destId="{D01EF1FB-8278-4CD1-82D6-8715D7362FEB}" srcOrd="0" destOrd="0" presId="urn:microsoft.com/office/officeart/2005/8/layout/target3"/>
    <dgm:cxn modelId="{5E654607-9B4B-43B9-A689-6BC933A4BDF0}" type="presOf" srcId="{5F35018B-98D2-4D03-B4E4-B76F1187B380}" destId="{16576182-27CE-422B-B31F-3742272168BA}" srcOrd="0" destOrd="0" presId="urn:microsoft.com/office/officeart/2005/8/layout/target3"/>
    <dgm:cxn modelId="{E38B1F19-BE36-44FE-A0CB-B5A8A2AEEEBB}" srcId="{55ABABAA-86FF-4B7C-BE9F-E2CE334A4669}" destId="{A5812D27-AED9-44D1-9452-FFA1837D667C}" srcOrd="1" destOrd="0" parTransId="{7717D3D2-165F-4F50-8AF0-D842D1118237}" sibTransId="{79D9D719-EBE5-40BF-8DA6-27983BF9712C}"/>
    <dgm:cxn modelId="{1D737747-D053-4B81-A189-AF12F822F857}" type="presParOf" srcId="{8B0DF65B-1007-43DC-BE42-604A0D0D8409}" destId="{726E559F-EC4E-46D5-997B-346BEC466DE1}" srcOrd="0" destOrd="0" presId="urn:microsoft.com/office/officeart/2005/8/layout/target3"/>
    <dgm:cxn modelId="{23E92EC5-DA18-4748-A8AA-298834F8AEE1}" type="presParOf" srcId="{8B0DF65B-1007-43DC-BE42-604A0D0D8409}" destId="{E6866D13-9DA2-4948-8D69-C21C1CD97F38}" srcOrd="1" destOrd="0" presId="urn:microsoft.com/office/officeart/2005/8/layout/target3"/>
    <dgm:cxn modelId="{39C4C059-92BE-4835-8988-168343089F8E}" type="presParOf" srcId="{8B0DF65B-1007-43DC-BE42-604A0D0D8409}" destId="{16576182-27CE-422B-B31F-3742272168BA}" srcOrd="2" destOrd="0" presId="urn:microsoft.com/office/officeart/2005/8/layout/target3"/>
    <dgm:cxn modelId="{8D6C7A68-CCD8-455A-9F5F-E9E67E11C9B5}" type="presParOf" srcId="{8B0DF65B-1007-43DC-BE42-604A0D0D8409}" destId="{EBFD4260-72CD-48AA-AAB7-C2BE71E206B6}" srcOrd="3" destOrd="0" presId="urn:microsoft.com/office/officeart/2005/8/layout/target3"/>
    <dgm:cxn modelId="{0965A58E-B895-43B8-B40C-35E0069CB4FA}" type="presParOf" srcId="{8B0DF65B-1007-43DC-BE42-604A0D0D8409}" destId="{DE8DBE57-C1DA-43B3-AEEB-8A8F37393690}" srcOrd="4" destOrd="0" presId="urn:microsoft.com/office/officeart/2005/8/layout/target3"/>
    <dgm:cxn modelId="{6E18524D-DFA8-46D3-9B09-67B35BCB5A87}" type="presParOf" srcId="{8B0DF65B-1007-43DC-BE42-604A0D0D8409}" destId="{C97DA972-AF1A-45B2-890F-0CFECCA01B8A}" srcOrd="5" destOrd="0" presId="urn:microsoft.com/office/officeart/2005/8/layout/target3"/>
    <dgm:cxn modelId="{68E27D3D-2C75-47A2-A069-A507D62BDA81}" type="presParOf" srcId="{8B0DF65B-1007-43DC-BE42-604A0D0D8409}" destId="{E94127D2-984A-4870-B7F4-DF83670A5768}" srcOrd="6" destOrd="0" presId="urn:microsoft.com/office/officeart/2005/8/layout/target3"/>
    <dgm:cxn modelId="{F4015744-5A71-4D54-9FE4-80337C5D5296}" type="presParOf" srcId="{8B0DF65B-1007-43DC-BE42-604A0D0D8409}" destId="{4A0335E6-6003-48E0-9C77-A9ADD4C4F309}" srcOrd="7" destOrd="0" presId="urn:microsoft.com/office/officeart/2005/8/layout/target3"/>
    <dgm:cxn modelId="{0F30F820-B921-4E4B-859F-5EBABA693766}" type="presParOf" srcId="{8B0DF65B-1007-43DC-BE42-604A0D0D8409}" destId="{D01EF1FB-8278-4CD1-82D6-8715D7362FEB}" srcOrd="8" destOrd="0" presId="urn:microsoft.com/office/officeart/2005/8/layout/target3"/>
    <dgm:cxn modelId="{988F0210-4DD3-46A0-91B3-238C00A5012C}" type="presParOf" srcId="{8B0DF65B-1007-43DC-BE42-604A0D0D8409}" destId="{F870B1B8-0FDC-4C51-AC6E-D43643D95D84}" srcOrd="9" destOrd="0" presId="urn:microsoft.com/office/officeart/2005/8/layout/target3"/>
    <dgm:cxn modelId="{69CB9B88-AC14-4CCA-BFB6-3F0E660E884A}" type="presParOf" srcId="{8B0DF65B-1007-43DC-BE42-604A0D0D8409}" destId="{EE9E103A-FD80-4733-BA3F-C11D4FA8D645}" srcOrd="10" destOrd="0" presId="urn:microsoft.com/office/officeart/2005/8/layout/target3"/>
    <dgm:cxn modelId="{213B546F-9C4A-4274-840F-B7A8BF6F9A47}" type="presParOf" srcId="{8B0DF65B-1007-43DC-BE42-604A0D0D8409}" destId="{50222BFE-2B13-4388-9572-4886EF927401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01A4D0-45F0-4671-AF47-E6F5DD90BDAA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F393E3-DF10-4AA9-AABE-7FDA5D560E03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rtl="0"/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массовой подготовки кадров по группам ТОП-50 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F087BA-EC06-4E19-9AFD-A056E14B0708}" type="parTrans" cxnId="{4131859B-4266-4EF6-8EA2-FDE1275B2542}">
      <dgm:prSet/>
      <dgm:spPr/>
      <dgm:t>
        <a:bodyPr/>
        <a:lstStyle/>
        <a:p>
          <a:endParaRPr lang="ru-RU"/>
        </a:p>
      </dgm:t>
    </dgm:pt>
    <dgm:pt modelId="{2C957722-8A09-47C7-BC0D-3E4F62388AB9}" type="sibTrans" cxnId="{4131859B-4266-4EF6-8EA2-FDE1275B2542}">
      <dgm:prSet/>
      <dgm:spPr/>
      <dgm:t>
        <a:bodyPr/>
        <a:lstStyle/>
        <a:p>
          <a:endParaRPr lang="ru-RU"/>
        </a:p>
      </dgm:t>
    </dgm:pt>
    <dgm:pt modelId="{030F095F-D1C0-4AAE-91D8-55F9ABBDF8BD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rtl="0"/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сбор, аккумулирование и трансляция лучших практик подготовки (трансфер программ и технологий) по ТОП-50 и ТОП-РЕГИОН; 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E21772-0865-4BAF-B62B-E3CE4834B3BA}" type="parTrans" cxnId="{74CA9CEE-27EF-406D-8E79-9CADE12DDA9E}">
      <dgm:prSet/>
      <dgm:spPr/>
      <dgm:t>
        <a:bodyPr/>
        <a:lstStyle/>
        <a:p>
          <a:endParaRPr lang="ru-RU"/>
        </a:p>
      </dgm:t>
    </dgm:pt>
    <dgm:pt modelId="{0196A669-1586-4B1C-A001-5940D87248BF}" type="sibTrans" cxnId="{74CA9CEE-27EF-406D-8E79-9CADE12DDA9E}">
      <dgm:prSet/>
      <dgm:spPr/>
      <dgm:t>
        <a:bodyPr/>
        <a:lstStyle/>
        <a:p>
          <a:endParaRPr lang="ru-RU"/>
        </a:p>
      </dgm:t>
    </dgm:pt>
    <dgm:pt modelId="{0AD9B9F3-42F5-4ED4-95A2-35C7AD1A9C36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rtl="0"/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сервисные сетевые функции в части обеспечения подготовки кадров по ТОП-50: - управляющие; - ресурсные; -информационно-методические; - сетевые образовательные.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9FE6FD-AAFF-4861-B38F-208D67804B31}" type="parTrans" cxnId="{409E70EF-82B8-41D2-B798-2008AC89BA08}">
      <dgm:prSet/>
      <dgm:spPr/>
      <dgm:t>
        <a:bodyPr/>
        <a:lstStyle/>
        <a:p>
          <a:endParaRPr lang="ru-RU"/>
        </a:p>
      </dgm:t>
    </dgm:pt>
    <dgm:pt modelId="{FB296E59-6889-4244-A035-3DA46844B900}" type="sibTrans" cxnId="{409E70EF-82B8-41D2-B798-2008AC89BA08}">
      <dgm:prSet/>
      <dgm:spPr/>
      <dgm:t>
        <a:bodyPr/>
        <a:lstStyle/>
        <a:p>
          <a:endParaRPr lang="ru-RU"/>
        </a:p>
      </dgm:t>
    </dgm:pt>
    <dgm:pt modelId="{57166AE9-F711-4983-AEB8-B07D69C6B497}" type="pres">
      <dgm:prSet presAssocID="{8B01A4D0-45F0-4671-AF47-E6F5DD90BDAA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9D9558-62DA-4FE3-BC83-716443D8B828}" type="pres">
      <dgm:prSet presAssocID="{8B01A4D0-45F0-4671-AF47-E6F5DD90BDAA}" presName="cycle" presStyleCnt="0"/>
      <dgm:spPr/>
    </dgm:pt>
    <dgm:pt modelId="{8EE3FF5C-B928-439F-AA3F-031171867D8F}" type="pres">
      <dgm:prSet presAssocID="{8B01A4D0-45F0-4671-AF47-E6F5DD90BDAA}" presName="centerShape" presStyleCnt="0"/>
      <dgm:spPr/>
    </dgm:pt>
    <dgm:pt modelId="{A8B9EB1A-D620-451C-86D5-F2245BC76710}" type="pres">
      <dgm:prSet presAssocID="{8B01A4D0-45F0-4671-AF47-E6F5DD90BDAA}" presName="connSite" presStyleLbl="node1" presStyleIdx="0" presStyleCnt="4"/>
      <dgm:spPr/>
    </dgm:pt>
    <dgm:pt modelId="{E8B174B4-943A-441F-981C-44918F634E29}" type="pres">
      <dgm:prSet presAssocID="{8B01A4D0-45F0-4671-AF47-E6F5DD90BDAA}" presName="visible" presStyleLbl="node1" presStyleIdx="0" presStyleCnt="4" custLinFactNeighborX="25916" custLinFactNeighborY="364"/>
      <dgm:spPr>
        <a:solidFill>
          <a:schemeClr val="accent6">
            <a:lumMod val="75000"/>
          </a:schemeClr>
        </a:solidFill>
      </dgm:spPr>
    </dgm:pt>
    <dgm:pt modelId="{8F3B3B5D-64CB-4025-918E-7663A224438A}" type="pres">
      <dgm:prSet presAssocID="{30F087BA-EC06-4E19-9AFD-A056E14B0708}" presName="Name25" presStyleLbl="parChTrans1D1" presStyleIdx="0" presStyleCnt="3"/>
      <dgm:spPr/>
      <dgm:t>
        <a:bodyPr/>
        <a:lstStyle/>
        <a:p>
          <a:endParaRPr lang="ru-RU"/>
        </a:p>
      </dgm:t>
    </dgm:pt>
    <dgm:pt modelId="{579EB232-F887-4741-B297-C84A7B381D00}" type="pres">
      <dgm:prSet presAssocID="{8FF393E3-DF10-4AA9-AABE-7FDA5D560E03}" presName="node" presStyleCnt="0"/>
      <dgm:spPr/>
    </dgm:pt>
    <dgm:pt modelId="{10B16DA4-2598-4697-8D7A-61F54C3639A9}" type="pres">
      <dgm:prSet presAssocID="{8FF393E3-DF10-4AA9-AABE-7FDA5D560E03}" presName="parentNode" presStyleLbl="node1" presStyleIdx="1" presStyleCnt="4" custScaleX="358686" custLinFactX="67315" custLinFactNeighborX="100000" custLinFactNeighborY="-820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2FAA84-A6C3-4D39-8A6E-15D103DFC7E5}" type="pres">
      <dgm:prSet presAssocID="{8FF393E3-DF10-4AA9-AABE-7FDA5D560E03}" presName="childNode" presStyleLbl="revTx" presStyleIdx="0" presStyleCnt="0">
        <dgm:presLayoutVars>
          <dgm:bulletEnabled val="1"/>
        </dgm:presLayoutVars>
      </dgm:prSet>
      <dgm:spPr/>
    </dgm:pt>
    <dgm:pt modelId="{B8666F57-C4FA-4774-BBED-5B53F88F02A1}" type="pres">
      <dgm:prSet presAssocID="{25E21772-0865-4BAF-B62B-E3CE4834B3BA}" presName="Name25" presStyleLbl="parChTrans1D1" presStyleIdx="1" presStyleCnt="3"/>
      <dgm:spPr/>
      <dgm:t>
        <a:bodyPr/>
        <a:lstStyle/>
        <a:p>
          <a:endParaRPr lang="ru-RU"/>
        </a:p>
      </dgm:t>
    </dgm:pt>
    <dgm:pt modelId="{95C960A3-EB54-48C4-A7BD-6CC346DB3DBE}" type="pres">
      <dgm:prSet presAssocID="{030F095F-D1C0-4AAE-91D8-55F9ABBDF8BD}" presName="node" presStyleCnt="0"/>
      <dgm:spPr/>
    </dgm:pt>
    <dgm:pt modelId="{8A7213EA-E4AF-4883-99E6-5B9FFDCB8432}" type="pres">
      <dgm:prSet presAssocID="{030F095F-D1C0-4AAE-91D8-55F9ABBDF8BD}" presName="parentNode" presStyleLbl="node1" presStyleIdx="2" presStyleCnt="4" custScaleX="425707" custLinFactX="100000" custLinFactNeighborX="130836" custLinFactNeighborY="-1286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5B46BA-901E-4075-9C59-F7770674C25D}" type="pres">
      <dgm:prSet presAssocID="{030F095F-D1C0-4AAE-91D8-55F9ABBDF8BD}" presName="childNode" presStyleLbl="revTx" presStyleIdx="0" presStyleCnt="0">
        <dgm:presLayoutVars>
          <dgm:bulletEnabled val="1"/>
        </dgm:presLayoutVars>
      </dgm:prSet>
      <dgm:spPr/>
    </dgm:pt>
    <dgm:pt modelId="{048A5486-DD63-4784-B4E2-404D50C5899D}" type="pres">
      <dgm:prSet presAssocID="{0E9FE6FD-AAFF-4861-B38F-208D67804B31}" presName="Name25" presStyleLbl="parChTrans1D1" presStyleIdx="2" presStyleCnt="3"/>
      <dgm:spPr/>
      <dgm:t>
        <a:bodyPr/>
        <a:lstStyle/>
        <a:p>
          <a:endParaRPr lang="ru-RU"/>
        </a:p>
      </dgm:t>
    </dgm:pt>
    <dgm:pt modelId="{7F4235BC-C820-4A9E-9C0B-3BB6A836F6F0}" type="pres">
      <dgm:prSet presAssocID="{0AD9B9F3-42F5-4ED4-95A2-35C7AD1A9C36}" presName="node" presStyleCnt="0"/>
      <dgm:spPr/>
    </dgm:pt>
    <dgm:pt modelId="{9F6C3035-6501-4473-83ED-D3C0EB199E2C}" type="pres">
      <dgm:prSet presAssocID="{0AD9B9F3-42F5-4ED4-95A2-35C7AD1A9C36}" presName="parentNode" presStyleLbl="node1" presStyleIdx="3" presStyleCnt="4" custScaleX="469667" custLinFactX="100000" custLinFactNeighborX="121842" custLinFactNeighborY="-1653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87C61F-D3B5-4AAB-A318-2B6C555A15FB}" type="pres">
      <dgm:prSet presAssocID="{0AD9B9F3-42F5-4ED4-95A2-35C7AD1A9C36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8ADA3174-E2FE-44C2-8E7A-0C3C311D7D1D}" type="presOf" srcId="{8FF393E3-DF10-4AA9-AABE-7FDA5D560E03}" destId="{10B16DA4-2598-4697-8D7A-61F54C3639A9}" srcOrd="0" destOrd="0" presId="urn:microsoft.com/office/officeart/2005/8/layout/radial2"/>
    <dgm:cxn modelId="{409E70EF-82B8-41D2-B798-2008AC89BA08}" srcId="{8B01A4D0-45F0-4671-AF47-E6F5DD90BDAA}" destId="{0AD9B9F3-42F5-4ED4-95A2-35C7AD1A9C36}" srcOrd="2" destOrd="0" parTransId="{0E9FE6FD-AAFF-4861-B38F-208D67804B31}" sibTransId="{FB296E59-6889-4244-A035-3DA46844B900}"/>
    <dgm:cxn modelId="{A4E5D83E-EDAF-4E71-A1D6-BB6EE3DF4812}" type="presOf" srcId="{0E9FE6FD-AAFF-4861-B38F-208D67804B31}" destId="{048A5486-DD63-4784-B4E2-404D50C5899D}" srcOrd="0" destOrd="0" presId="urn:microsoft.com/office/officeart/2005/8/layout/radial2"/>
    <dgm:cxn modelId="{74CA9CEE-27EF-406D-8E79-9CADE12DDA9E}" srcId="{8B01A4D0-45F0-4671-AF47-E6F5DD90BDAA}" destId="{030F095F-D1C0-4AAE-91D8-55F9ABBDF8BD}" srcOrd="1" destOrd="0" parTransId="{25E21772-0865-4BAF-B62B-E3CE4834B3BA}" sibTransId="{0196A669-1586-4B1C-A001-5940D87248BF}"/>
    <dgm:cxn modelId="{D2E049DD-C432-49E3-8318-4D5522B710D5}" type="presOf" srcId="{25E21772-0865-4BAF-B62B-E3CE4834B3BA}" destId="{B8666F57-C4FA-4774-BBED-5B53F88F02A1}" srcOrd="0" destOrd="0" presId="urn:microsoft.com/office/officeart/2005/8/layout/radial2"/>
    <dgm:cxn modelId="{DFEEAB26-BF39-495F-91F5-0C992D98619F}" type="presOf" srcId="{030F095F-D1C0-4AAE-91D8-55F9ABBDF8BD}" destId="{8A7213EA-E4AF-4883-99E6-5B9FFDCB8432}" srcOrd="0" destOrd="0" presId="urn:microsoft.com/office/officeart/2005/8/layout/radial2"/>
    <dgm:cxn modelId="{51E6899E-6A95-4A03-9EAC-6E8209E4D1E2}" type="presOf" srcId="{0AD9B9F3-42F5-4ED4-95A2-35C7AD1A9C36}" destId="{9F6C3035-6501-4473-83ED-D3C0EB199E2C}" srcOrd="0" destOrd="0" presId="urn:microsoft.com/office/officeart/2005/8/layout/radial2"/>
    <dgm:cxn modelId="{C565B238-7593-4E89-8A7D-C2F07D0B4AE7}" type="presOf" srcId="{30F087BA-EC06-4E19-9AFD-A056E14B0708}" destId="{8F3B3B5D-64CB-4025-918E-7663A224438A}" srcOrd="0" destOrd="0" presId="urn:microsoft.com/office/officeart/2005/8/layout/radial2"/>
    <dgm:cxn modelId="{4131859B-4266-4EF6-8EA2-FDE1275B2542}" srcId="{8B01A4D0-45F0-4671-AF47-E6F5DD90BDAA}" destId="{8FF393E3-DF10-4AA9-AABE-7FDA5D560E03}" srcOrd="0" destOrd="0" parTransId="{30F087BA-EC06-4E19-9AFD-A056E14B0708}" sibTransId="{2C957722-8A09-47C7-BC0D-3E4F62388AB9}"/>
    <dgm:cxn modelId="{0401F52A-0D5F-4752-8A9C-5B5FFEBCFC91}" type="presOf" srcId="{8B01A4D0-45F0-4671-AF47-E6F5DD90BDAA}" destId="{57166AE9-F711-4983-AEB8-B07D69C6B497}" srcOrd="0" destOrd="0" presId="urn:microsoft.com/office/officeart/2005/8/layout/radial2"/>
    <dgm:cxn modelId="{3F73EBDA-C3BE-445B-AE09-F9DD5549C197}" type="presParOf" srcId="{57166AE9-F711-4983-AEB8-B07D69C6B497}" destId="{B19D9558-62DA-4FE3-BC83-716443D8B828}" srcOrd="0" destOrd="0" presId="urn:microsoft.com/office/officeart/2005/8/layout/radial2"/>
    <dgm:cxn modelId="{F7E790C7-271E-4C10-ACD4-15173060830C}" type="presParOf" srcId="{B19D9558-62DA-4FE3-BC83-716443D8B828}" destId="{8EE3FF5C-B928-439F-AA3F-031171867D8F}" srcOrd="0" destOrd="0" presId="urn:microsoft.com/office/officeart/2005/8/layout/radial2"/>
    <dgm:cxn modelId="{020A83BA-6DAC-4C33-AC73-ADA7413B8E97}" type="presParOf" srcId="{8EE3FF5C-B928-439F-AA3F-031171867D8F}" destId="{A8B9EB1A-D620-451C-86D5-F2245BC76710}" srcOrd="0" destOrd="0" presId="urn:microsoft.com/office/officeart/2005/8/layout/radial2"/>
    <dgm:cxn modelId="{B72ED487-DDDF-41E4-B2EE-E95785E81683}" type="presParOf" srcId="{8EE3FF5C-B928-439F-AA3F-031171867D8F}" destId="{E8B174B4-943A-441F-981C-44918F634E29}" srcOrd="1" destOrd="0" presId="urn:microsoft.com/office/officeart/2005/8/layout/radial2"/>
    <dgm:cxn modelId="{F449B38A-C00C-49A0-A72A-FE0690279109}" type="presParOf" srcId="{B19D9558-62DA-4FE3-BC83-716443D8B828}" destId="{8F3B3B5D-64CB-4025-918E-7663A224438A}" srcOrd="1" destOrd="0" presId="urn:microsoft.com/office/officeart/2005/8/layout/radial2"/>
    <dgm:cxn modelId="{F9FB42C1-2532-4EC4-BB81-5EC1D4AC1C02}" type="presParOf" srcId="{B19D9558-62DA-4FE3-BC83-716443D8B828}" destId="{579EB232-F887-4741-B297-C84A7B381D00}" srcOrd="2" destOrd="0" presId="urn:microsoft.com/office/officeart/2005/8/layout/radial2"/>
    <dgm:cxn modelId="{C1D76CD3-5F8B-402A-9A1D-DD903B773018}" type="presParOf" srcId="{579EB232-F887-4741-B297-C84A7B381D00}" destId="{10B16DA4-2598-4697-8D7A-61F54C3639A9}" srcOrd="0" destOrd="0" presId="urn:microsoft.com/office/officeart/2005/8/layout/radial2"/>
    <dgm:cxn modelId="{FB76165A-0053-4CDF-A5F7-94175FEDDD55}" type="presParOf" srcId="{579EB232-F887-4741-B297-C84A7B381D00}" destId="{882FAA84-A6C3-4D39-8A6E-15D103DFC7E5}" srcOrd="1" destOrd="0" presId="urn:microsoft.com/office/officeart/2005/8/layout/radial2"/>
    <dgm:cxn modelId="{A2C792E0-3F69-443A-9854-DD10505D791C}" type="presParOf" srcId="{B19D9558-62DA-4FE3-BC83-716443D8B828}" destId="{B8666F57-C4FA-4774-BBED-5B53F88F02A1}" srcOrd="3" destOrd="0" presId="urn:microsoft.com/office/officeart/2005/8/layout/radial2"/>
    <dgm:cxn modelId="{26BF13B1-C1A8-4089-A1DE-F099D7DEF587}" type="presParOf" srcId="{B19D9558-62DA-4FE3-BC83-716443D8B828}" destId="{95C960A3-EB54-48C4-A7BD-6CC346DB3DBE}" srcOrd="4" destOrd="0" presId="urn:microsoft.com/office/officeart/2005/8/layout/radial2"/>
    <dgm:cxn modelId="{6DFBE285-B42B-44B3-9525-081CC1426167}" type="presParOf" srcId="{95C960A3-EB54-48C4-A7BD-6CC346DB3DBE}" destId="{8A7213EA-E4AF-4883-99E6-5B9FFDCB8432}" srcOrd="0" destOrd="0" presId="urn:microsoft.com/office/officeart/2005/8/layout/radial2"/>
    <dgm:cxn modelId="{9882B3E9-CC56-467B-82CE-3E5F509BBE22}" type="presParOf" srcId="{95C960A3-EB54-48C4-A7BD-6CC346DB3DBE}" destId="{765B46BA-901E-4075-9C59-F7770674C25D}" srcOrd="1" destOrd="0" presId="urn:microsoft.com/office/officeart/2005/8/layout/radial2"/>
    <dgm:cxn modelId="{7B1553DB-A664-4672-97E5-9FEEBBB55261}" type="presParOf" srcId="{B19D9558-62DA-4FE3-BC83-716443D8B828}" destId="{048A5486-DD63-4784-B4E2-404D50C5899D}" srcOrd="5" destOrd="0" presId="urn:microsoft.com/office/officeart/2005/8/layout/radial2"/>
    <dgm:cxn modelId="{113733B3-4B4D-4116-8653-D827B36005F1}" type="presParOf" srcId="{B19D9558-62DA-4FE3-BC83-716443D8B828}" destId="{7F4235BC-C820-4A9E-9C0B-3BB6A836F6F0}" srcOrd="6" destOrd="0" presId="urn:microsoft.com/office/officeart/2005/8/layout/radial2"/>
    <dgm:cxn modelId="{E28AA99D-4892-4D57-8C89-D0E7A391170D}" type="presParOf" srcId="{7F4235BC-C820-4A9E-9C0B-3BB6A836F6F0}" destId="{9F6C3035-6501-4473-83ED-D3C0EB199E2C}" srcOrd="0" destOrd="0" presId="urn:microsoft.com/office/officeart/2005/8/layout/radial2"/>
    <dgm:cxn modelId="{0953AA6D-8203-402E-A56B-C2D647D1DDCD}" type="presParOf" srcId="{7F4235BC-C820-4A9E-9C0B-3BB6A836F6F0}" destId="{2D87C61F-D3B5-4AAB-A318-2B6C555A15FB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326683-0F62-41C4-A891-252C55EE0D97}">
      <dsp:nvSpPr>
        <dsp:cNvPr id="0" name=""/>
        <dsp:cNvSpPr/>
      </dsp:nvSpPr>
      <dsp:spPr>
        <a:xfrm>
          <a:off x="0" y="739"/>
          <a:ext cx="7499176" cy="92137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Новые ФГОС по ТОП-50</a:t>
          </a:r>
          <a:br>
            <a:rPr lang="ru-RU" sz="3200" kern="1200" dirty="0" smtClean="0"/>
          </a:br>
          <a:r>
            <a:rPr lang="ru-RU" sz="3200" kern="1200" dirty="0" smtClean="0"/>
            <a:t/>
          </a:r>
          <a:br>
            <a:rPr lang="ru-RU" sz="3200" kern="1200" dirty="0" smtClean="0"/>
          </a:br>
          <a:r>
            <a:rPr lang="ru-RU" sz="3200" kern="1200" dirty="0" smtClean="0"/>
            <a:t/>
          </a:r>
          <a:br>
            <a:rPr lang="ru-RU" sz="3200" kern="1200" dirty="0" smtClean="0"/>
          </a:br>
          <a:r>
            <a:rPr lang="ru-RU" sz="2000" b="1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Для реализации ФГОС по ТОП-50 необходимы  новые образовательные ресурсы: </a:t>
          </a:r>
          <a:br>
            <a:rPr lang="ru-RU" sz="2000" b="1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</a:br>
          <a:r>
            <a:rPr lang="ru-RU" sz="3200" kern="1200" dirty="0" smtClean="0"/>
            <a:t/>
          </a:r>
          <a:br>
            <a:rPr lang="ru-RU" sz="3200" kern="1200" dirty="0" smtClean="0"/>
          </a:br>
          <a:r>
            <a:rPr lang="ru-RU" sz="3200" kern="1200" dirty="0" smtClean="0"/>
            <a:t/>
          </a:r>
          <a:br>
            <a:rPr lang="ru-RU" sz="3200" kern="1200" dirty="0" smtClean="0"/>
          </a:br>
          <a:endParaRPr lang="ru-RU" sz="3200" kern="1200" dirty="0"/>
        </a:p>
      </dsp:txBody>
      <dsp:txXfrm>
        <a:off x="44978" y="45717"/>
        <a:ext cx="7409220" cy="8314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6E559F-EC4E-46D5-997B-346BEC466DE1}">
      <dsp:nvSpPr>
        <dsp:cNvPr id="0" name=""/>
        <dsp:cNvSpPr/>
      </dsp:nvSpPr>
      <dsp:spPr>
        <a:xfrm>
          <a:off x="0" y="11602"/>
          <a:ext cx="2952328" cy="2952328"/>
        </a:xfrm>
        <a:prstGeom prst="pie">
          <a:avLst>
            <a:gd name="adj1" fmla="val 5400000"/>
            <a:gd name="adj2" fmla="val 16200000"/>
          </a:avLst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576182-27CE-422B-B31F-3742272168BA}">
      <dsp:nvSpPr>
        <dsp:cNvPr id="0" name=""/>
        <dsp:cNvSpPr/>
      </dsp:nvSpPr>
      <dsp:spPr>
        <a:xfrm>
          <a:off x="1476164" y="11587"/>
          <a:ext cx="5364596" cy="2929152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Современная материально-техническая база (на международном уровне качества) </a:t>
          </a:r>
          <a:endParaRPr lang="ru-RU" sz="1800" b="1" i="1" kern="1200" dirty="0">
            <a:solidFill>
              <a:schemeClr val="tx2">
                <a:lumMod val="50000"/>
              </a:schemeClr>
            </a:solidFill>
            <a:latin typeface="+mj-lt"/>
            <a:ea typeface="+mj-ea"/>
            <a:cs typeface="+mj-cs"/>
          </a:endParaRPr>
        </a:p>
      </dsp:txBody>
      <dsp:txXfrm>
        <a:off x="1476164" y="11587"/>
        <a:ext cx="5364596" cy="878747"/>
      </dsp:txXfrm>
    </dsp:sp>
    <dsp:sp modelId="{DE8DBE57-C1DA-43B3-AEEB-8A8F37393690}">
      <dsp:nvSpPr>
        <dsp:cNvPr id="0" name=""/>
        <dsp:cNvSpPr/>
      </dsp:nvSpPr>
      <dsp:spPr>
        <a:xfrm>
          <a:off x="504050" y="576067"/>
          <a:ext cx="1919011" cy="1919011"/>
        </a:xfrm>
        <a:prstGeom prst="pie">
          <a:avLst>
            <a:gd name="adj1" fmla="val 5400000"/>
            <a:gd name="adj2" fmla="val 16200000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7DA972-AF1A-45B2-890F-0CFECCA01B8A}">
      <dsp:nvSpPr>
        <dsp:cNvPr id="0" name=""/>
        <dsp:cNvSpPr/>
      </dsp:nvSpPr>
      <dsp:spPr>
        <a:xfrm>
          <a:off x="1458138" y="767863"/>
          <a:ext cx="5364596" cy="1871055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>
            <a:solidFill>
              <a:schemeClr val="tx2">
                <a:lumMod val="50000"/>
              </a:schemeClr>
            </a:solidFill>
            <a:latin typeface="+mj-lt"/>
            <a:ea typeface="+mj-ea"/>
            <a:cs typeface="+mj-cs"/>
          </a:endParaRPr>
        </a:p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>
            <a:solidFill>
              <a:schemeClr val="tx2">
                <a:lumMod val="50000"/>
              </a:schemeClr>
            </a:solidFill>
            <a:latin typeface="+mj-lt"/>
            <a:ea typeface="+mj-ea"/>
            <a:cs typeface="+mj-cs"/>
          </a:endParaRPr>
        </a:p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i="1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Методики (технологии):</a:t>
          </a:r>
        </a:p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0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- демонстрационные экзамены по технологии </a:t>
          </a:r>
          <a:r>
            <a:rPr lang="ru-RU" sz="1800" b="0" kern="1200" dirty="0" err="1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Worldskills</a:t>
          </a:r>
          <a:r>
            <a:rPr lang="ru-RU" sz="1800" b="0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,</a:t>
          </a:r>
        </a:p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0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 - дуальное обучение,</a:t>
          </a:r>
        </a:p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0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- кредитно-модульная система,</a:t>
          </a:r>
        </a:p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0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- среда обучения e-</a:t>
          </a:r>
          <a:r>
            <a:rPr lang="ru-RU" sz="1800" b="0" kern="1200" dirty="0" err="1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learning</a:t>
          </a:r>
          <a:r>
            <a:rPr lang="ru-RU" sz="1800" b="0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 и др. </a:t>
          </a:r>
          <a:endParaRPr lang="ru-RU" sz="1800" b="0" kern="1200" dirty="0">
            <a:solidFill>
              <a:schemeClr val="tx2">
                <a:lumMod val="50000"/>
              </a:schemeClr>
            </a:solidFill>
            <a:latin typeface="+mj-lt"/>
            <a:ea typeface="+mj-ea"/>
            <a:cs typeface="+mj-cs"/>
          </a:endParaRPr>
        </a:p>
      </dsp:txBody>
      <dsp:txXfrm>
        <a:off x="1458138" y="767863"/>
        <a:ext cx="5364596" cy="863563"/>
      </dsp:txXfrm>
    </dsp:sp>
    <dsp:sp modelId="{4A0335E6-6003-48E0-9C77-A9ADD4C4F309}">
      <dsp:nvSpPr>
        <dsp:cNvPr id="0" name=""/>
        <dsp:cNvSpPr/>
      </dsp:nvSpPr>
      <dsp:spPr>
        <a:xfrm>
          <a:off x="1008108" y="2016222"/>
          <a:ext cx="885697" cy="88569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1EF1FB-8278-4CD1-82D6-8715D7362FEB}">
      <dsp:nvSpPr>
        <dsp:cNvPr id="0" name=""/>
        <dsp:cNvSpPr/>
      </dsp:nvSpPr>
      <dsp:spPr>
        <a:xfrm>
          <a:off x="1476164" y="2431325"/>
          <a:ext cx="5364596" cy="521002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rPr>
            <a:t>Подготовленные кадры</a:t>
          </a:r>
          <a:endParaRPr lang="ru-RU" sz="1800" b="1" i="1" kern="1200" dirty="0">
            <a:solidFill>
              <a:schemeClr val="tx2">
                <a:lumMod val="50000"/>
              </a:schemeClr>
            </a:solidFill>
            <a:latin typeface="+mj-lt"/>
            <a:ea typeface="+mj-ea"/>
            <a:cs typeface="+mj-cs"/>
          </a:endParaRPr>
        </a:p>
      </dsp:txBody>
      <dsp:txXfrm>
        <a:off x="1476164" y="2431325"/>
        <a:ext cx="5364596" cy="5210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088C09-71EE-4E79-9ADB-E85D67B535C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F7B52-DE32-43A9-BFA4-36DFE089E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204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F7B52-DE32-43A9-BFA4-36DFE089E53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084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F7B52-DE32-43A9-BFA4-36DFE089E53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40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F7B52-DE32-43A9-BFA4-36DFE089E53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989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FF2F0-84E4-44A7-9CB2-DE9CD73C5C11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4C5B-8ABA-4250-9783-01631C398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FF2F0-84E4-44A7-9CB2-DE9CD73C5C11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4C5B-8ABA-4250-9783-01631C398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FF2F0-84E4-44A7-9CB2-DE9CD73C5C11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4C5B-8ABA-4250-9783-01631C398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FF2F0-84E4-44A7-9CB2-DE9CD73C5C11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4C5B-8ABA-4250-9783-01631C398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FF2F0-84E4-44A7-9CB2-DE9CD73C5C11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4C5B-8ABA-4250-9783-01631C398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FF2F0-84E4-44A7-9CB2-DE9CD73C5C11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4C5B-8ABA-4250-9783-01631C398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FF2F0-84E4-44A7-9CB2-DE9CD73C5C11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4C5B-8ABA-4250-9783-01631C398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FF2F0-84E4-44A7-9CB2-DE9CD73C5C11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4C5B-8ABA-4250-9783-01631C398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FF2F0-84E4-44A7-9CB2-DE9CD73C5C11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4C5B-8ABA-4250-9783-01631C398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FF2F0-84E4-44A7-9CB2-DE9CD73C5C11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4C5B-8ABA-4250-9783-01631C398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FF2F0-84E4-44A7-9CB2-DE9CD73C5C11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84C5B-8ABA-4250-9783-01631C398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FF2F0-84E4-44A7-9CB2-DE9CD73C5C11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84C5B-8ABA-4250-9783-01631C398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2019.com/ru/event/organizers/worldskills-russia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12" Type="http://schemas.microsoft.com/office/2007/relationships/diagramDrawing" Target="../diagrams/drawing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diagramColors" Target="../diagrams/colors2.xml"/><Relationship Id="rId5" Type="http://schemas.openxmlformats.org/officeDocument/2006/relationships/diagramColors" Target="../diagrams/colors1.xml"/><Relationship Id="rId10" Type="http://schemas.openxmlformats.org/officeDocument/2006/relationships/diagramQuickStyle" Target="../diagrams/quickStyle2.xml"/><Relationship Id="rId4" Type="http://schemas.openxmlformats.org/officeDocument/2006/relationships/diagramQuickStyle" Target="../diagrams/quickStyle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620688"/>
            <a:ext cx="7632848" cy="388843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/>
            <a:r>
              <a:rPr lang="ru-RU" cap="all" dirty="0" smtClean="0"/>
              <a:t/>
            </a:r>
            <a:br>
              <a:rPr lang="ru-RU" cap="all" dirty="0" smtClean="0"/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Методика </a:t>
            </a:r>
            <a:r>
              <a:rPr lang="ru-RU" b="1" smtClean="0">
                <a:solidFill>
                  <a:schemeClr val="tx2">
                    <a:lumMod val="50000"/>
                  </a:schemeClr>
                </a:solidFill>
              </a:rPr>
              <a:t>внедрения ФГОС по ТОП-50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</a:rPr>
            </a:br>
            <a:endParaRPr lang="ru-RU" b="1" dirty="0">
              <a:ln w="10541" cmpd="sng">
                <a:noFill/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725144"/>
            <a:ext cx="7848872" cy="1872208"/>
          </a:xfrm>
        </p:spPr>
        <p:txBody>
          <a:bodyPr>
            <a:normAutofit/>
          </a:bodyPr>
          <a:lstStyle/>
          <a:p>
            <a:pPr marL="261938" lvl="0" indent="-261938" algn="r"/>
            <a:endParaRPr lang="ru-RU" sz="800" dirty="0" smtClean="0">
              <a:solidFill>
                <a:schemeClr val="tx1"/>
              </a:solidFill>
            </a:endParaRPr>
          </a:p>
          <a:p>
            <a:pPr marL="261938" lvl="0" indent="-261938" algn="r">
              <a:spcBef>
                <a:spcPts val="0"/>
              </a:spcBef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Шувалова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Л.В. </a:t>
            </a:r>
          </a:p>
        </p:txBody>
      </p:sp>
      <p:pic>
        <p:nvPicPr>
          <p:cNvPr id="4" name="Рисунок 3" descr="ХП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-3024919" y="3024919"/>
            <a:ext cx="6858000" cy="8081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92211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Сформировать новую систему оценки качества – демонстрационный экзамен </a:t>
            </a:r>
            <a:br>
              <a:rPr lang="ru-RU" sz="24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tx2">
                    <a:lumMod val="50000"/>
                  </a:schemeClr>
                </a:solidFill>
              </a:rPr>
            </a:br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 descr="ХП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-3024919" y="3024919"/>
            <a:ext cx="6858000" cy="80816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84784"/>
            <a:ext cx="7715200" cy="4641379"/>
          </a:xfrm>
        </p:spPr>
        <p:txBody>
          <a:bodyPr>
            <a:no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Обучение ведущих преподавателей и мастеров ПО с целью получения статуса эксперта демонстрационного экзамена и чемпионатов «Молодые профессионалы (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Worldskills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Russia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)»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Формирование рабочих групп, в состав которых входят представители предприятий - партнеров, преподаватели профессиональных модулей и учебных дисциплин профессионального цикла.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Апробирование  и корректировка критериев и показателей оценки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сформированности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профессиональных компетенций в рамках определенного вида профессиональной деятельности с привлечением участников 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сети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1435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92211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Формализовать отношения между сетевыми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партнерами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tx2">
                    <a:lumMod val="50000"/>
                  </a:schemeClr>
                </a:solidFill>
              </a:rPr>
            </a:br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 descr="ХП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-3024919" y="3024919"/>
            <a:ext cx="6858000" cy="80816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84784"/>
            <a:ext cx="7715200" cy="4641379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Разработка локальных актов, регламентирующих сетевое взаимодействие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Оказание консультационно-методической поддержки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Организационно- техническое сопровождение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Информационное сопровождение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 Экспертно-консультационное сопровождение.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Заключение договоров о взаимодействии в части  проведения профессиональных проб для обучающихся СОШ на базе 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колледжа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9629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92211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Создать условия для проведения (подготовки участников) конкурсов, олимпиад, чемпионатов профессионального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мастерства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tx2">
                    <a:lumMod val="50000"/>
                  </a:schemeClr>
                </a:solidFill>
              </a:rPr>
            </a:br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 descr="ХП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-3024919" y="3024919"/>
            <a:ext cx="6858000" cy="80816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84784"/>
            <a:ext cx="7715200" cy="4641379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Развитие движения </a:t>
            </a:r>
            <a:r>
              <a:rPr lang="en-US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WSR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в Хакасии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Подготовка материально- технической базы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Изучение опыта других регионов по организации и проведению конкурсов, олимпиад, чемпионатов профессионального мастерства.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 Разработка организационно-методической документации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Организация и проведение республиканского этапа  олимпиад профессионального мастерства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Организация и проведение регионального чемпионата «Молодые профессионалы» (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WorldSkills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Russia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82454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92211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Создать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систему профессиональных проб как модель профессиональной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работы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tx2">
                    <a:lumMod val="50000"/>
                  </a:schemeClr>
                </a:solidFill>
              </a:rPr>
            </a:br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 descr="ХП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-3024919" y="3024919"/>
            <a:ext cx="6858000" cy="80816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84784"/>
            <a:ext cx="7715200" cy="4641379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Формирование состава рабочей группы по разработке документации и проведению профессиональных проб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Разработка программ профессиональных проб, методические рекомендации по выполнению отдельных заданий в рамках профессиональных проб.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Проведение профессиональных проб членами рабочих групп в соответствии с программами согласно поданных заявок от 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СОШ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313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1804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Спасибо за внимание!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ХП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-3024919" y="3024919"/>
            <a:ext cx="6858000" cy="8081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547312"/>
            <a:ext cx="7848872" cy="2521647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/>
            <a:r>
              <a:rPr lang="ru-RU" cap="all" dirty="0" smtClean="0"/>
              <a:t/>
            </a:r>
            <a:br>
              <a:rPr lang="ru-RU" cap="all" dirty="0" smtClean="0"/>
            </a:br>
            <a:endParaRPr lang="ru-RU" b="1" dirty="0">
              <a:ln w="10541" cmpd="sng">
                <a:noFill/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ХП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-3024919" y="3024919"/>
            <a:ext cx="6858000" cy="80816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03648" y="547313"/>
            <a:ext cx="770485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«Требование качества в полной мере относится и к рабочим кадрам. К 2020 году как минимум в половине колледжей России подготовка по 50 наиболее востребованным и перспективным рабочим профессиям должна вестись в соответствии с лучшими мировыми стандартами и передовыми технологиями. Важным показателем эффективности изменений в профессиональном образовании должны стать результаты конкурсов по рабочим и инженерным профессиям». </a:t>
            </a:r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algn="just">
              <a:spcAft>
                <a:spcPts val="0"/>
              </a:spcAft>
            </a:pPr>
            <a:endParaRPr lang="ru-RU" sz="2000" b="1" dirty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algn="r">
              <a:spcAft>
                <a:spcPts val="0"/>
              </a:spcAft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Из Послания Президента РФ Федеральному Собранию от 04 декабря 2014 г.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796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620688"/>
            <a:ext cx="7632848" cy="388843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/>
            <a:r>
              <a:rPr lang="ru-RU" cap="all" dirty="0" smtClean="0"/>
              <a:t/>
            </a:r>
            <a:br>
              <a:rPr lang="ru-RU" cap="all" dirty="0" smtClean="0"/>
            </a:br>
            <a:endParaRPr lang="ru-RU" b="1" dirty="0">
              <a:ln w="10541" cmpd="sng">
                <a:noFill/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725144"/>
            <a:ext cx="5400600" cy="936104"/>
          </a:xfrm>
        </p:spPr>
        <p:txBody>
          <a:bodyPr>
            <a:normAutofit/>
          </a:bodyPr>
          <a:lstStyle/>
          <a:p>
            <a:pPr marL="261938" lvl="0" indent="-261938" algn="r"/>
            <a:endParaRPr lang="ru-RU" sz="800" dirty="0" smtClean="0">
              <a:solidFill>
                <a:schemeClr val="tx1"/>
              </a:solidFill>
            </a:endParaRPr>
          </a:p>
          <a:p>
            <a:pPr marL="261938" lvl="0" indent="-261938" algn="r">
              <a:spcBef>
                <a:spcPts val="0"/>
              </a:spcBef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. 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3" descr="ХП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-3024919" y="3024919"/>
            <a:ext cx="6858000" cy="808162"/>
          </a:xfrm>
          <a:prstGeom prst="rect">
            <a:avLst/>
          </a:prstGeom>
        </p:spPr>
      </p:pic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808163" y="188640"/>
            <a:ext cx="8156325" cy="6480720"/>
            <a:chOff x="787717" y="692696"/>
            <a:chExt cx="7704856" cy="5472608"/>
          </a:xfrm>
        </p:grpSpPr>
        <p:sp>
          <p:nvSpPr>
            <p:cNvPr id="6" name="Равнобедренный треугольник 5"/>
            <p:cNvSpPr/>
            <p:nvPr/>
          </p:nvSpPr>
          <p:spPr>
            <a:xfrm>
              <a:off x="787717" y="692696"/>
              <a:ext cx="5472608" cy="5472608"/>
            </a:xfrm>
            <a:prstGeom prst="triangle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2051720" y="1240178"/>
              <a:ext cx="6440852" cy="1874061"/>
            </a:xfrm>
            <a:custGeom>
              <a:avLst/>
              <a:gdLst>
                <a:gd name="connsiteX0" fmla="*/ 0 w 6251343"/>
                <a:gd name="connsiteY0" fmla="*/ 312350 h 1874061"/>
                <a:gd name="connsiteX1" fmla="*/ 312350 w 6251343"/>
                <a:gd name="connsiteY1" fmla="*/ 0 h 1874061"/>
                <a:gd name="connsiteX2" fmla="*/ 5938993 w 6251343"/>
                <a:gd name="connsiteY2" fmla="*/ 0 h 1874061"/>
                <a:gd name="connsiteX3" fmla="*/ 6251343 w 6251343"/>
                <a:gd name="connsiteY3" fmla="*/ 312350 h 1874061"/>
                <a:gd name="connsiteX4" fmla="*/ 6251343 w 6251343"/>
                <a:gd name="connsiteY4" fmla="*/ 1561711 h 1874061"/>
                <a:gd name="connsiteX5" fmla="*/ 5938993 w 6251343"/>
                <a:gd name="connsiteY5" fmla="*/ 1874061 h 1874061"/>
                <a:gd name="connsiteX6" fmla="*/ 312350 w 6251343"/>
                <a:gd name="connsiteY6" fmla="*/ 1874061 h 1874061"/>
                <a:gd name="connsiteX7" fmla="*/ 0 w 6251343"/>
                <a:gd name="connsiteY7" fmla="*/ 1561711 h 1874061"/>
                <a:gd name="connsiteX8" fmla="*/ 0 w 6251343"/>
                <a:gd name="connsiteY8" fmla="*/ 312350 h 1874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1343" h="1874061">
                  <a:moveTo>
                    <a:pt x="0" y="312350"/>
                  </a:moveTo>
                  <a:cubicBezTo>
                    <a:pt x="0" y="139844"/>
                    <a:pt x="139844" y="0"/>
                    <a:pt x="312350" y="0"/>
                  </a:cubicBezTo>
                  <a:lnTo>
                    <a:pt x="5938993" y="0"/>
                  </a:lnTo>
                  <a:cubicBezTo>
                    <a:pt x="6111499" y="0"/>
                    <a:pt x="6251343" y="139844"/>
                    <a:pt x="6251343" y="312350"/>
                  </a:cubicBezTo>
                  <a:lnTo>
                    <a:pt x="6251343" y="1561711"/>
                  </a:lnTo>
                  <a:cubicBezTo>
                    <a:pt x="6251343" y="1734217"/>
                    <a:pt x="6111499" y="1874061"/>
                    <a:pt x="5938993" y="1874061"/>
                  </a:cubicBezTo>
                  <a:lnTo>
                    <a:pt x="312350" y="1874061"/>
                  </a:lnTo>
                  <a:cubicBezTo>
                    <a:pt x="139844" y="1874061"/>
                    <a:pt x="0" y="1734217"/>
                    <a:pt x="0" y="1561711"/>
                  </a:cubicBezTo>
                  <a:lnTo>
                    <a:pt x="0" y="312350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52444" tIns="152444" rIns="152444" bIns="152444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srgbClr val="FF0000"/>
                  </a:solidFill>
                </a:rPr>
                <a:t>Обеспечение соответствия квалификации выпускников СПО требованиям современной экономики (распоряжение Правительства РФ от 03.03.2015 №349-р)</a:t>
              </a:r>
              <a:r>
                <a:rPr lang="ru-RU" sz="1600" b="1" dirty="0">
                  <a:solidFill>
                    <a:schemeClr val="tx1"/>
                  </a:solidFill>
                </a:rPr>
                <a:t> </a:t>
              </a:r>
            </a:p>
            <a:p>
              <a:pPr marL="266700" lvl="1" indent="-114300" defTabSz="711200">
                <a:lnSpc>
                  <a:spcPct val="90000"/>
                </a:lnSpc>
                <a:spcAft>
                  <a:spcPct val="15000"/>
                </a:spcAft>
                <a:buFont typeface="Wingdings" pitchFamily="2" charset="2"/>
                <a:buChar char="Ø"/>
                <a:defRPr/>
              </a:pPr>
              <a:r>
                <a:rPr lang="ru-RU" sz="1600" b="1" dirty="0">
                  <a:solidFill>
                    <a:srgbClr val="0070C0"/>
                  </a:solidFill>
                </a:rPr>
                <a:t> </a:t>
              </a:r>
              <a:r>
                <a:rPr lang="ru-RU" sz="1600" b="1" dirty="0">
                  <a:solidFill>
                    <a:schemeClr val="tx1"/>
                  </a:solidFill>
                </a:rPr>
                <a:t>Нормативное и методическое обеспечение</a:t>
              </a:r>
            </a:p>
            <a:p>
              <a:pPr marL="355600" lvl="2" indent="-114300" defTabSz="7112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r>
                <a:rPr lang="ru-RU" sz="1600" b="1" dirty="0">
                  <a:solidFill>
                    <a:schemeClr val="tx1"/>
                  </a:solidFill>
                </a:rPr>
                <a:t>Разработка ФГОС, </a:t>
              </a:r>
              <a:r>
                <a:rPr lang="ru-RU" sz="1600" b="1" dirty="0" err="1">
                  <a:solidFill>
                    <a:schemeClr val="tx1"/>
                  </a:solidFill>
                </a:rPr>
                <a:t>ПрОП</a:t>
              </a:r>
              <a:r>
                <a:rPr lang="ru-RU" sz="1600" b="1" dirty="0">
                  <a:solidFill>
                    <a:schemeClr val="tx1"/>
                  </a:solidFill>
                </a:rPr>
                <a:t>, КИМ по ТОП-50</a:t>
              </a:r>
            </a:p>
            <a:p>
              <a:pPr marL="266700" lvl="1" indent="-114300" defTabSz="711200">
                <a:lnSpc>
                  <a:spcPct val="90000"/>
                </a:lnSpc>
                <a:spcAft>
                  <a:spcPct val="15000"/>
                </a:spcAft>
                <a:buFont typeface="Wingdings" pitchFamily="2" charset="2"/>
                <a:buChar char="Ø"/>
                <a:defRPr/>
              </a:pPr>
              <a:r>
                <a:rPr lang="ru-RU" sz="1600" b="1" dirty="0">
                  <a:solidFill>
                    <a:srgbClr val="0070C0"/>
                  </a:solidFill>
                </a:rPr>
                <a:t> </a:t>
              </a:r>
              <a:r>
                <a:rPr lang="ru-RU" sz="1600" b="1" dirty="0">
                  <a:solidFill>
                    <a:schemeClr val="tx1"/>
                  </a:solidFill>
                </a:rPr>
                <a:t>Кадровое обеспечение</a:t>
              </a:r>
            </a:p>
            <a:p>
              <a:pPr marL="355600" lvl="2" indent="-114300" defTabSz="7112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r>
                <a:rPr lang="ru-RU" sz="1600" b="1" dirty="0">
                  <a:solidFill>
                    <a:schemeClr val="tx1"/>
                  </a:solidFill>
                </a:rPr>
                <a:t>Подготовка руководителей, преподавателей СПО, </a:t>
              </a:r>
              <a:r>
                <a:rPr lang="ru-RU" sz="1600" b="1" dirty="0" err="1">
                  <a:solidFill>
                    <a:schemeClr val="tx1"/>
                  </a:solidFill>
                </a:rPr>
                <a:t>тьюторов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2051720" y="3263856"/>
              <a:ext cx="6440853" cy="1173251"/>
            </a:xfrm>
            <a:custGeom>
              <a:avLst/>
              <a:gdLst>
                <a:gd name="connsiteX0" fmla="*/ 0 w 6176180"/>
                <a:gd name="connsiteY0" fmla="*/ 159252 h 955491"/>
                <a:gd name="connsiteX1" fmla="*/ 159252 w 6176180"/>
                <a:gd name="connsiteY1" fmla="*/ 0 h 955491"/>
                <a:gd name="connsiteX2" fmla="*/ 6016928 w 6176180"/>
                <a:gd name="connsiteY2" fmla="*/ 0 h 955491"/>
                <a:gd name="connsiteX3" fmla="*/ 6176180 w 6176180"/>
                <a:gd name="connsiteY3" fmla="*/ 159252 h 955491"/>
                <a:gd name="connsiteX4" fmla="*/ 6176180 w 6176180"/>
                <a:gd name="connsiteY4" fmla="*/ 796239 h 955491"/>
                <a:gd name="connsiteX5" fmla="*/ 6016928 w 6176180"/>
                <a:gd name="connsiteY5" fmla="*/ 955491 h 955491"/>
                <a:gd name="connsiteX6" fmla="*/ 159252 w 6176180"/>
                <a:gd name="connsiteY6" fmla="*/ 955491 h 955491"/>
                <a:gd name="connsiteX7" fmla="*/ 0 w 6176180"/>
                <a:gd name="connsiteY7" fmla="*/ 796239 h 955491"/>
                <a:gd name="connsiteX8" fmla="*/ 0 w 6176180"/>
                <a:gd name="connsiteY8" fmla="*/ 159252 h 95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176180" h="955491">
                  <a:moveTo>
                    <a:pt x="0" y="159252"/>
                  </a:moveTo>
                  <a:cubicBezTo>
                    <a:pt x="0" y="71300"/>
                    <a:pt x="71300" y="0"/>
                    <a:pt x="159252" y="0"/>
                  </a:cubicBezTo>
                  <a:lnTo>
                    <a:pt x="6016928" y="0"/>
                  </a:lnTo>
                  <a:cubicBezTo>
                    <a:pt x="6104880" y="0"/>
                    <a:pt x="6176180" y="71300"/>
                    <a:pt x="6176180" y="159252"/>
                  </a:cubicBezTo>
                  <a:lnTo>
                    <a:pt x="6176180" y="796239"/>
                  </a:lnTo>
                  <a:cubicBezTo>
                    <a:pt x="6176180" y="884191"/>
                    <a:pt x="6104880" y="955491"/>
                    <a:pt x="6016928" y="955491"/>
                  </a:cubicBezTo>
                  <a:lnTo>
                    <a:pt x="159252" y="955491"/>
                  </a:lnTo>
                  <a:cubicBezTo>
                    <a:pt x="71300" y="955491"/>
                    <a:pt x="0" y="884191"/>
                    <a:pt x="0" y="796239"/>
                  </a:cubicBezTo>
                  <a:lnTo>
                    <a:pt x="0" y="159252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accent5">
                <a:hueOff val="1628512"/>
                <a:satOff val="5598"/>
                <a:lumOff val="-26863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07603" tIns="107603" rIns="107603" bIns="107603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srgbClr val="FF0000"/>
                  </a:solidFill>
                </a:rPr>
                <a:t>Организационное обеспечение (в каждом регионе)</a:t>
              </a:r>
            </a:p>
            <a:p>
              <a:pPr marL="266700" lvl="1" indent="-114300" defTabSz="7112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r>
                <a:rPr lang="ru-RU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Определение базовой организации</a:t>
              </a:r>
            </a:p>
            <a:p>
              <a:pPr marL="266700" lvl="1" indent="-114300" defTabSz="7112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r>
                <a:rPr lang="ru-RU" sz="1600" b="1" dirty="0">
                  <a:solidFill>
                    <a:schemeClr val="tx1"/>
                  </a:solidFill>
                </a:rPr>
                <a:t>Назначение </a:t>
              </a:r>
              <a:r>
                <a:rPr lang="ru-RU" sz="1600" b="1" dirty="0" err="1">
                  <a:solidFill>
                    <a:schemeClr val="tx1"/>
                  </a:solidFill>
                </a:rPr>
                <a:t>тьюторов</a:t>
              </a:r>
              <a:endParaRPr lang="ru-RU" sz="1600" b="1" dirty="0">
                <a:solidFill>
                  <a:schemeClr val="tx1"/>
                </a:solidFill>
              </a:endParaRPr>
            </a:p>
            <a:p>
              <a:pPr marL="266700" lvl="1" indent="-114300" defTabSz="7112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r>
                <a:rPr lang="ru-RU" sz="1600" b="1" dirty="0">
                  <a:solidFill>
                    <a:schemeClr val="tx1"/>
                  </a:solidFill>
                </a:rPr>
                <a:t>Разработка проектов внедрения ФГОС по ТОП-50 для региона</a:t>
              </a:r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2051720" y="4625678"/>
              <a:ext cx="6440852" cy="1145261"/>
            </a:xfrm>
            <a:custGeom>
              <a:avLst/>
              <a:gdLst>
                <a:gd name="connsiteX0" fmla="*/ 0 w 6221143"/>
                <a:gd name="connsiteY0" fmla="*/ 190881 h 1145261"/>
                <a:gd name="connsiteX1" fmla="*/ 190881 w 6221143"/>
                <a:gd name="connsiteY1" fmla="*/ 0 h 1145261"/>
                <a:gd name="connsiteX2" fmla="*/ 6030262 w 6221143"/>
                <a:gd name="connsiteY2" fmla="*/ 0 h 1145261"/>
                <a:gd name="connsiteX3" fmla="*/ 6221143 w 6221143"/>
                <a:gd name="connsiteY3" fmla="*/ 190881 h 1145261"/>
                <a:gd name="connsiteX4" fmla="*/ 6221143 w 6221143"/>
                <a:gd name="connsiteY4" fmla="*/ 954380 h 1145261"/>
                <a:gd name="connsiteX5" fmla="*/ 6030262 w 6221143"/>
                <a:gd name="connsiteY5" fmla="*/ 1145261 h 1145261"/>
                <a:gd name="connsiteX6" fmla="*/ 190881 w 6221143"/>
                <a:gd name="connsiteY6" fmla="*/ 1145261 h 1145261"/>
                <a:gd name="connsiteX7" fmla="*/ 0 w 6221143"/>
                <a:gd name="connsiteY7" fmla="*/ 954380 h 1145261"/>
                <a:gd name="connsiteX8" fmla="*/ 0 w 6221143"/>
                <a:gd name="connsiteY8" fmla="*/ 190881 h 1145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21143" h="1145261">
                  <a:moveTo>
                    <a:pt x="0" y="190881"/>
                  </a:moveTo>
                  <a:cubicBezTo>
                    <a:pt x="0" y="85460"/>
                    <a:pt x="85460" y="0"/>
                    <a:pt x="190881" y="0"/>
                  </a:cubicBezTo>
                  <a:lnTo>
                    <a:pt x="6030262" y="0"/>
                  </a:lnTo>
                  <a:cubicBezTo>
                    <a:pt x="6135683" y="0"/>
                    <a:pt x="6221143" y="85460"/>
                    <a:pt x="6221143" y="190881"/>
                  </a:cubicBezTo>
                  <a:lnTo>
                    <a:pt x="6221143" y="954380"/>
                  </a:lnTo>
                  <a:cubicBezTo>
                    <a:pt x="6221143" y="1059801"/>
                    <a:pt x="6135683" y="1145261"/>
                    <a:pt x="6030262" y="1145261"/>
                  </a:cubicBezTo>
                  <a:lnTo>
                    <a:pt x="190881" y="1145261"/>
                  </a:lnTo>
                  <a:cubicBezTo>
                    <a:pt x="85460" y="1145261"/>
                    <a:pt x="0" y="1059801"/>
                    <a:pt x="0" y="954380"/>
                  </a:cubicBezTo>
                  <a:lnTo>
                    <a:pt x="0" y="190881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accent5">
                <a:hueOff val="3257024"/>
                <a:satOff val="11196"/>
                <a:lumOff val="-53726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16867" tIns="116867" rIns="116867" bIns="116867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srgbClr val="FF0000"/>
                  </a:solidFill>
                </a:rPr>
                <a:t>Реализация проектов внедрения ФГОС по ТОП-50</a:t>
              </a:r>
            </a:p>
            <a:p>
              <a:pPr marL="266700" lvl="1" indent="-114300" defTabSz="7112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r>
                <a:rPr lang="ru-RU" sz="1600" b="1" dirty="0">
                  <a:solidFill>
                    <a:schemeClr val="tx1"/>
                  </a:solidFill>
                </a:rPr>
                <a:t>Инвентаризация ООП и анализ готовности к переходу на ТОП-50</a:t>
              </a:r>
            </a:p>
            <a:p>
              <a:pPr marL="266700" lvl="1" indent="-114300" defTabSz="7112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r>
                <a:rPr lang="ru-RU" sz="1600" b="1" dirty="0">
                  <a:solidFill>
                    <a:schemeClr val="tx1"/>
                  </a:solidFill>
                </a:rPr>
                <a:t>Разработка проектов внедрения ФГОС по ТОП-50 в ОО</a:t>
              </a:r>
            </a:p>
            <a:p>
              <a:pPr marL="266700" lvl="1" indent="-114300" defTabSz="7112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r>
                <a:rPr lang="ru-RU" sz="1600" b="1" dirty="0">
                  <a:solidFill>
                    <a:schemeClr val="tx1"/>
                  </a:solidFill>
                </a:rPr>
                <a:t>Разработка ООП по ФГОС по ТОП-50</a:t>
              </a: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1441193" y="96257"/>
            <a:ext cx="72697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Алгоритм запуска перехода на ФГОС по ТОП-50</a:t>
            </a:r>
          </a:p>
        </p:txBody>
      </p:sp>
    </p:spTree>
    <p:extLst>
      <p:ext uri="{BB962C8B-B14F-4D97-AF65-F5344CB8AC3E}">
        <p14:creationId xmlns:p14="http://schemas.microsoft.com/office/powerpoint/2010/main" val="374191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Инфраструктура подготовки кадров по ТОП-50</a:t>
            </a:r>
            <a:endParaRPr lang="ru-RU" dirty="0"/>
          </a:p>
        </p:txBody>
      </p:sp>
      <p:pic>
        <p:nvPicPr>
          <p:cNvPr id="4" name="Рисунок 3" descr="ХП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-3024919" y="3024919"/>
            <a:ext cx="6858000" cy="808162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259632" y="2060848"/>
            <a:ext cx="7427168" cy="4065315"/>
          </a:xfrm>
        </p:spPr>
        <p:txBody>
          <a:bodyPr/>
          <a:lstStyle/>
          <a:p>
            <a:r>
              <a:rPr lang="ru-RU" dirty="0" smtClean="0"/>
              <a:t>Министерство образования и науки РФ</a:t>
            </a:r>
          </a:p>
          <a:p>
            <a:r>
              <a:rPr lang="ru-RU" dirty="0" smtClean="0"/>
              <a:t>Агентство стратегических инициатив</a:t>
            </a:r>
          </a:p>
          <a:p>
            <a:r>
              <a:rPr lang="ru-RU" dirty="0">
                <a:hlinkClick r:id="rId3"/>
              </a:rPr>
              <a:t>Союз «Молодые профессионалы (</a:t>
            </a:r>
            <a:r>
              <a:rPr lang="ru-RU" dirty="0" err="1">
                <a:hlinkClick r:id="rId3"/>
              </a:rPr>
              <a:t>Ворлдскиллс</a:t>
            </a:r>
            <a:r>
              <a:rPr lang="ru-RU" dirty="0">
                <a:hlinkClick r:id="rId3"/>
              </a:rPr>
              <a:t> Россия)»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886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374991119"/>
              </p:ext>
            </p:extLst>
          </p:nvPr>
        </p:nvGraphicFramePr>
        <p:xfrm>
          <a:off x="1187624" y="274638"/>
          <a:ext cx="7499176" cy="922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ХПК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200000">
            <a:off x="-3024919" y="3024919"/>
            <a:ext cx="6858000" cy="80816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7624" y="280909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8213510"/>
              </p:ext>
            </p:extLst>
          </p:nvPr>
        </p:nvGraphicFramePr>
        <p:xfrm>
          <a:off x="1763688" y="1628800"/>
          <a:ext cx="6840760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0" name="Стрелка вниз 9"/>
          <p:cNvSpPr/>
          <p:nvPr/>
        </p:nvSpPr>
        <p:spPr>
          <a:xfrm>
            <a:off x="4937212" y="4797152"/>
            <a:ext cx="1074948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2130706" y="5517232"/>
            <a:ext cx="6696140" cy="1158989"/>
            <a:chOff x="7815" y="-151194"/>
            <a:chExt cx="7499176" cy="1072936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7815" y="367"/>
              <a:ext cx="7499176" cy="921375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1451108" y="-151194"/>
              <a:ext cx="5544616" cy="6122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l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kern="1200" dirty="0" smtClean="0"/>
                <a:t>Новые</a:t>
              </a:r>
              <a:br>
                <a:rPr lang="ru-RU" sz="3200" kern="1200" dirty="0" smtClean="0"/>
              </a:br>
              <a:r>
                <a:rPr lang="ru-RU" sz="3200" kern="1200" dirty="0" smtClean="0"/>
                <a:t/>
              </a:r>
              <a:br>
                <a:rPr lang="ru-RU" sz="3200" kern="1200" dirty="0" smtClean="0"/>
              </a:br>
              <a:r>
                <a:rPr lang="ru-RU" sz="3200" kern="1200" dirty="0" smtClean="0"/>
                <a:t/>
              </a:r>
              <a:br>
                <a:rPr lang="ru-RU" sz="3200" kern="1200" dirty="0" smtClean="0"/>
              </a:br>
              <a:r>
                <a:rPr lang="ru-RU" sz="2000" b="1" dirty="0" smtClean="0">
                  <a:solidFill>
                    <a:schemeClr val="tx2">
                      <a:lumMod val="50000"/>
                    </a:schemeClr>
                  </a:solidFill>
                  <a:latin typeface="+mj-lt"/>
                  <a:ea typeface="+mj-ea"/>
                  <a:cs typeface="+mj-cs"/>
                </a:rPr>
                <a:t>Стратегия </a:t>
              </a:r>
              <a:r>
                <a:rPr lang="ru-RU" sz="2000" b="1" dirty="0">
                  <a:solidFill>
                    <a:schemeClr val="tx2">
                      <a:lumMod val="50000"/>
                    </a:schemeClr>
                  </a:solidFill>
                  <a:latin typeface="+mj-lt"/>
                  <a:ea typeface="+mj-ea"/>
                  <a:cs typeface="+mj-cs"/>
                </a:rPr>
                <a:t>на </a:t>
              </a:r>
              <a:r>
                <a:rPr lang="ru-RU" sz="2000" b="1" dirty="0" smtClean="0">
                  <a:solidFill>
                    <a:schemeClr val="tx2">
                      <a:lumMod val="50000"/>
                    </a:schemeClr>
                  </a:solidFill>
                  <a:latin typeface="+mj-lt"/>
                  <a:ea typeface="+mj-ea"/>
                  <a:cs typeface="+mj-cs"/>
                </a:rPr>
                <a:t>«Ведущие колледжи»</a:t>
              </a:r>
              <a:r>
                <a:rPr lang="ru-RU" sz="2000" b="1" dirty="0">
                  <a:solidFill>
                    <a:schemeClr val="tx2">
                      <a:lumMod val="50000"/>
                    </a:schemeClr>
                  </a:solidFill>
                  <a:latin typeface="+mj-lt"/>
                  <a:ea typeface="+mj-ea"/>
                  <a:cs typeface="+mj-cs"/>
                </a:rPr>
                <a:t/>
              </a:r>
              <a:br>
                <a:rPr lang="ru-RU" sz="2000" b="1" dirty="0">
                  <a:solidFill>
                    <a:schemeClr val="tx2">
                      <a:lumMod val="50000"/>
                    </a:schemeClr>
                  </a:solidFill>
                  <a:latin typeface="+mj-lt"/>
                  <a:ea typeface="+mj-ea"/>
                  <a:cs typeface="+mj-cs"/>
                </a:rPr>
              </a:br>
              <a:r>
                <a:rPr lang="ru-RU" sz="2000" b="1" dirty="0">
                  <a:solidFill>
                    <a:schemeClr val="tx2">
                      <a:lumMod val="50000"/>
                    </a:schemeClr>
                  </a:solidFill>
                  <a:latin typeface="+mj-lt"/>
                  <a:ea typeface="+mj-ea"/>
                  <a:cs typeface="+mj-cs"/>
                </a:rPr>
                <a:t/>
              </a:r>
              <a:br>
                <a:rPr lang="ru-RU" sz="2000" b="1" dirty="0">
                  <a:solidFill>
                    <a:schemeClr val="tx2">
                      <a:lumMod val="50000"/>
                    </a:schemeClr>
                  </a:solidFill>
                  <a:latin typeface="+mj-lt"/>
                  <a:ea typeface="+mj-ea"/>
                  <a:cs typeface="+mj-cs"/>
                </a:rPr>
              </a:br>
              <a:endParaRPr lang="ru-RU" sz="2000" b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394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48872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Оценка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готовности ГБПОУ РХ ХПК к внедре­нию ФГОС по ТОП-50</a:t>
            </a:r>
          </a:p>
        </p:txBody>
      </p:sp>
      <p:pic>
        <p:nvPicPr>
          <p:cNvPr id="4" name="Рисунок 3" descr="ХП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-3024919" y="3024919"/>
            <a:ext cx="6858000" cy="80816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0484" y="1628800"/>
            <a:ext cx="699512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Образовательные ресурсы ГБПОУ РХ ХПК, необходимые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для обеспечения подготовки кадров по профессиям и специальностям из числа 50 наиболее востребованных на рынке труда новых и перспективных профессий: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материально-технические;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кадровые;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методические;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информационные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социальные.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ru-RU" dirty="0"/>
          </a:p>
          <a:p>
            <a:pPr>
              <a:buFontTx/>
              <a:buChar char="-"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135416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 descr="ХП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-3024919" y="3024919"/>
            <a:ext cx="6858000" cy="808162"/>
          </a:xfrm>
          <a:prstGeom prst="rect">
            <a:avLst/>
          </a:prstGeom>
        </p:spPr>
      </p:pic>
      <p:sp>
        <p:nvSpPr>
          <p:cNvPr id="8" name="Скругленный прямоугольник 4"/>
          <p:cNvSpPr/>
          <p:nvPr/>
        </p:nvSpPr>
        <p:spPr>
          <a:xfrm>
            <a:off x="1100410" y="188640"/>
            <a:ext cx="8064223" cy="119512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lvl="0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200" kern="1200" dirty="0" smtClean="0"/>
              <a:t>Новые ФГОС по ТОП-50</a:t>
            </a:r>
            <a:br>
              <a:rPr lang="ru-RU" sz="3200" kern="1200" dirty="0" smtClean="0"/>
            </a:br>
            <a:endParaRPr lang="ru-RU" sz="3200" kern="1200" dirty="0" smtClean="0"/>
          </a:p>
          <a:p>
            <a:pPr lvl="0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0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ВК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- статус, присваиваемый одновременно со статусом региональной инновационной площадки региональной ПОО, призванной обеспечивать в субъекте РФ подготовку кадров по ТОП-50 на международном уровне качества</a:t>
            </a:r>
            <a:r>
              <a:rPr lang="ru-RU" kern="1200" dirty="0" smtClean="0"/>
              <a:t/>
            </a:r>
            <a:br>
              <a:rPr lang="ru-RU" kern="1200" dirty="0" smtClean="0"/>
            </a:br>
            <a:r>
              <a:rPr lang="ru-RU" sz="3200" kern="1200" dirty="0" smtClean="0"/>
              <a:t/>
            </a:r>
            <a:br>
              <a:rPr lang="ru-RU" sz="3200" kern="1200" dirty="0" smtClean="0"/>
            </a:br>
            <a:r>
              <a:rPr lang="ru-RU" sz="3200" kern="1200" dirty="0" smtClean="0"/>
              <a:t/>
            </a:r>
            <a:br>
              <a:rPr lang="ru-RU" sz="3200" kern="1200" dirty="0" smtClean="0"/>
            </a:br>
            <a:endParaRPr lang="ru-RU" sz="3200" kern="1200" dirty="0"/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564494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3968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:\МОИ ДОКУМЕНТЫ_диск_F\Графика\модель ведущего колледжа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500042"/>
            <a:ext cx="7815242" cy="562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ХП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-3024919" y="3024919"/>
            <a:ext cx="6858000" cy="80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22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92211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Внедрить ФГОС СПО по областям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ТОП-50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tx2">
                    <a:lumMod val="50000"/>
                  </a:schemeClr>
                </a:solidFill>
              </a:rPr>
            </a:br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 descr="ХП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-3024919" y="3024919"/>
            <a:ext cx="6858000" cy="80816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84784"/>
            <a:ext cx="7715200" cy="4641379"/>
          </a:xfrm>
        </p:spPr>
        <p:txBody>
          <a:bodyPr>
            <a:no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Лицензирование специальности и профессии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Получение контрольных цифр приема по программе СПО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Формирование  банка нормативных и методических материалов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Обучение  административных работников, преподавателей и мастеров ПО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по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дополнительным профессиональным программам по вопросам подготовки кадров по наиболее востребованным, новым и перспективным профессиям и специальностям СПО в соответствии с  международными стандартами и передовыми технологиями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Совершенствование материально- технической базы в соответствии с требованиями международных стандартов</a:t>
            </a:r>
          </a:p>
          <a:p>
            <a:endParaRPr lang="ru-RU" sz="2000" b="1" dirty="0">
              <a:solidFill>
                <a:schemeClr val="tx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1716</TotalTime>
  <Words>485</Words>
  <Application>Microsoft Office PowerPoint</Application>
  <PresentationFormat>Экран (4:3)</PresentationFormat>
  <Paragraphs>86</Paragraphs>
  <Slides>14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Тема Office</vt:lpstr>
      <vt:lpstr> Методика внедрения ФГОС по ТОП-50 </vt:lpstr>
      <vt:lpstr> </vt:lpstr>
      <vt:lpstr> </vt:lpstr>
      <vt:lpstr>Инфраструктура подготовки кадров по ТОП-50</vt:lpstr>
      <vt:lpstr>Презентация PowerPoint</vt:lpstr>
      <vt:lpstr>Оценка готовности ГБПОУ РХ ХПК к внедре­нию ФГОС по ТОП-50</vt:lpstr>
      <vt:lpstr>       </vt:lpstr>
      <vt:lpstr>Презентация PowerPoint</vt:lpstr>
      <vt:lpstr>   Внедрить ФГОС СПО по областям ТОП-50  </vt:lpstr>
      <vt:lpstr>   Сформировать новую систему оценки качества – демонстрационный экзамен   </vt:lpstr>
      <vt:lpstr>   Формализовать отношения между сетевыми партнерами  </vt:lpstr>
      <vt:lpstr>   Создать условия для проведения (подготовки участников) конкурсов, олимпиад, чемпионатов профессионального мастерства  </vt:lpstr>
      <vt:lpstr>  Создать систему профессиональных проб как модель профессиональной работы </vt:lpstr>
      <vt:lpstr>Спасибо за внимание!</vt:lpstr>
    </vt:vector>
  </TitlesOfParts>
  <Company>khpk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snowzhen</dc:creator>
  <cp:lastModifiedBy>ЛЮДМИЛА</cp:lastModifiedBy>
  <cp:revision>156</cp:revision>
  <dcterms:created xsi:type="dcterms:W3CDTF">2015-12-10T07:16:53Z</dcterms:created>
  <dcterms:modified xsi:type="dcterms:W3CDTF">2023-02-13T14:38:31Z</dcterms:modified>
</cp:coreProperties>
</file>