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8" r:id="rId2"/>
    <p:sldId id="262" r:id="rId3"/>
    <p:sldId id="257" r:id="rId4"/>
    <p:sldId id="256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2" r:id="rId15"/>
    <p:sldId id="26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4520" autoAdjust="0"/>
  </p:normalViewPr>
  <p:slideViewPr>
    <p:cSldViewPr>
      <p:cViewPr varScale="1">
        <p:scale>
          <a:sx n="62" d="100"/>
          <a:sy n="62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10.wdp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7.wdp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05064"/>
            <a:ext cx="6800469" cy="165618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Автор работы: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учитель-дефектолог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err="1" smtClean="0">
                <a:solidFill>
                  <a:schemeClr val="tx1"/>
                </a:solidFill>
              </a:rPr>
              <a:t>Арьянова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Нина Борисовна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32656"/>
            <a:ext cx="648071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Муниципальное бюджетное общеобразовательное учреждение </a:t>
            </a:r>
            <a:br>
              <a:rPr lang="ru-RU" sz="1400" b="1" dirty="0"/>
            </a:br>
            <a:r>
              <a:rPr lang="ru-RU" sz="1400" b="1" dirty="0"/>
              <a:t>основная общеобразовательная школа № 1 г.Слюдянка</a:t>
            </a:r>
            <a:br>
              <a:rPr lang="ru-RU" sz="1400" b="1" dirty="0"/>
            </a:br>
            <a:r>
              <a:rPr lang="ru-RU" sz="2400" b="1" dirty="0" smtClean="0"/>
              <a:t>Формирование </a:t>
            </a:r>
            <a:r>
              <a:rPr lang="ru-RU" sz="2400" b="1" dirty="0"/>
              <a:t>экологической культуры обучающихся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с особыми образовательными потребностями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через эколого-краеведческую деятельность</a:t>
            </a:r>
            <a:r>
              <a:rPr lang="ru-RU" sz="2400" b="1" dirty="0" smtClean="0"/>
              <a:t>.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/>
              <a:t/>
            </a:r>
            <a:br>
              <a:rPr lang="ru-RU" sz="2400" dirty="0"/>
            </a:br>
            <a:endParaRPr lang="ru-RU" sz="2400" dirty="0" smtClean="0"/>
          </a:p>
          <a:p>
            <a:pPr algn="ctr"/>
            <a:r>
              <a:rPr lang="ru-RU" sz="4000" dirty="0"/>
              <a:t> </a:t>
            </a:r>
            <a:endParaRPr lang="ru-RU" dirty="0"/>
          </a:p>
        </p:txBody>
      </p:sp>
      <p:pic>
        <p:nvPicPr>
          <p:cNvPr id="5" name="Рисунок 4" descr="E:\Экология\image-22-11-21-10-44-3.jpe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2" y="2564904"/>
            <a:ext cx="4896546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56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4509120"/>
            <a:ext cx="7046168" cy="18722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Методические недели в </a:t>
            </a:r>
            <a:r>
              <a:rPr lang="ru-RU" sz="2000" dirty="0">
                <a:effectLst/>
              </a:rPr>
              <a:t>школе </a:t>
            </a:r>
            <a:r>
              <a:rPr lang="ru-RU" sz="2000" dirty="0" smtClean="0">
                <a:effectLst/>
              </a:rPr>
              <a:t>также имеют экологическую направленность и проходят </a:t>
            </a:r>
            <a:r>
              <a:rPr lang="ru-RU" sz="2000" dirty="0">
                <a:effectLst/>
              </a:rPr>
              <a:t>под единой тематикой «Инновационные формы формирования экологической культуры средствами взаимодействия участников образовательного процесса ОО». </a:t>
            </a:r>
            <a:endParaRPr lang="ru-RU" sz="2000" dirty="0"/>
          </a:p>
        </p:txBody>
      </p:sp>
      <p:pic>
        <p:nvPicPr>
          <p:cNvPr id="4" name="Объект 3" descr="G:\фото-метод2021\image-28-10-21-07-57-6.jpe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1683"/>
            <a:ext cx="3168352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-метод2021\image-28-10-21-07-57-5.jpe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60648"/>
            <a:ext cx="3168353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G:\фото-метод2021\image-28-10-21-07-57-4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54618"/>
            <a:ext cx="2952328" cy="19985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9449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6307480" cy="432048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400" dirty="0"/>
              <a:t>Э</a:t>
            </a:r>
            <a:r>
              <a:rPr lang="ru-RU" sz="2400" dirty="0" smtClean="0"/>
              <a:t>кскурсии с детьми на природу в целях проведения бесед и практической значимости. </a:t>
            </a:r>
          </a:p>
          <a:p>
            <a:r>
              <a:rPr lang="ru-RU" sz="2400" dirty="0" smtClean="0"/>
              <a:t>Акции: Покормите птиц зимой.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Кормушка.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Синичкин дом.</a:t>
            </a:r>
            <a:endParaRPr lang="ru-RU" sz="2400" dirty="0"/>
          </a:p>
        </p:txBody>
      </p:sp>
      <p:pic>
        <p:nvPicPr>
          <p:cNvPr id="4" name="Рисунок 3" descr="E:\фото-метод2021\image-28-10-21-07-57-8.jpe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27" t="7623" r="11328" b="7623"/>
          <a:stretch/>
        </p:blipFill>
        <p:spPr bwMode="auto">
          <a:xfrm>
            <a:off x="467544" y="3284984"/>
            <a:ext cx="4896544" cy="3312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276872"/>
            <a:ext cx="2851096" cy="411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840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1224136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 smtClean="0">
                <a:effectLst/>
              </a:rPr>
              <a:t>.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7848872" cy="3873584"/>
          </a:xfrm>
        </p:spPr>
        <p:txBody>
          <a:bodyPr/>
          <a:lstStyle/>
          <a:p>
            <a:pPr marL="3600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/>
              <a:t>Творческие </a:t>
            </a:r>
            <a:r>
              <a:rPr lang="ru-RU" sz="2000" dirty="0" smtClean="0"/>
              <a:t>конкурсы: школьного, муниципального и регионального уровня и даже международного уровня</a:t>
            </a:r>
            <a:endParaRPr lang="ru-RU" sz="2000" dirty="0" smtClean="0"/>
          </a:p>
          <a:p>
            <a:pPr marL="3600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/>
              <a:t>по формированию экологической </a:t>
            </a:r>
            <a:r>
              <a:rPr lang="ru-RU" sz="2000" dirty="0" smtClean="0"/>
              <a:t>культуры, подтверждаются грамота учащимся с нарушением интеллекта</a:t>
            </a:r>
            <a:r>
              <a:rPr lang="ru-RU" sz="1800" dirty="0" smtClean="0"/>
              <a:t>. 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4" name="Picture 2" descr="F:\экология\фото 2 Н.Б\image-25-11-21-10-0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35796" y="440668"/>
            <a:ext cx="396044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073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149080"/>
            <a:ext cx="5328592" cy="2376264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Психологические и дефектологические занятия в школе для детей с особенностями в развитии проходят по темам, связанным напрямую с экологическим воспитанием.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«Мир цветов», «Виды птиц», «Зимующие птицы», «Перелетные птицы», «Творить добро»…   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МО фото\image-29-10-21-12-07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53650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МО фото\image-29-10-21-12-07-2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67240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МО фото\image-28-10-21-07-57-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3429000"/>
            <a:ext cx="259228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5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03648" y="5052545"/>
            <a:ext cx="6552727" cy="147279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Шлеп-тур по Байкалу учащихся с ОВЗ с эколого-волонтерским отрядом «Добрые руки».</a:t>
            </a:r>
          </a:p>
          <a:p>
            <a:pPr algn="ctr"/>
            <a:r>
              <a:rPr lang="ru-RU" sz="2400" dirty="0" smtClean="0"/>
              <a:t>«Мы за здоровый образ жизни!» </a:t>
            </a:r>
            <a:endParaRPr lang="ru-RU" sz="2400" dirty="0"/>
          </a:p>
        </p:txBody>
      </p:sp>
      <p:pic>
        <p:nvPicPr>
          <p:cNvPr id="4" name="Picture 2" descr="F:\IMG-e0260b8c61708d9259236e76c96f34a7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763284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291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260648"/>
            <a:ext cx="4392488" cy="3888432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2800" dirty="0"/>
              <a:t> </a:t>
            </a:r>
            <a:r>
              <a:rPr lang="ru-RU" sz="5000" b="1" dirty="0" smtClean="0">
                <a:cs typeface="Aharoni" pitchFamily="2" charset="-79"/>
              </a:rPr>
              <a:t>ЭКОЛОГИЧЕСКОЕ </a:t>
            </a:r>
            <a:r>
              <a:rPr lang="ru-RU" sz="5000" b="1" dirty="0">
                <a:cs typeface="Aharoni" pitchFamily="2" charset="-79"/>
              </a:rPr>
              <a:t>ОБРАЗОВАНИЕ:</a:t>
            </a:r>
          </a:p>
          <a:p>
            <a:pPr marL="0" indent="0" algn="ctr">
              <a:buNone/>
            </a:pPr>
            <a:r>
              <a:rPr lang="ru-RU" sz="5000" b="1" dirty="0">
                <a:cs typeface="Aharoni" pitchFamily="2" charset="-79"/>
              </a:rPr>
              <a:t>ДО ШКОЛЫ, В ШКОЛЕ</a:t>
            </a:r>
            <a:r>
              <a:rPr lang="ru-RU" sz="5000" b="1" dirty="0" smtClean="0">
                <a:cs typeface="Aharoni" pitchFamily="2" charset="-79"/>
              </a:rPr>
              <a:t>,</a:t>
            </a:r>
          </a:p>
          <a:p>
            <a:pPr marL="0" indent="0" algn="ctr">
              <a:buNone/>
            </a:pPr>
            <a:r>
              <a:rPr lang="ru-RU" sz="5000" b="1" dirty="0" smtClean="0">
                <a:cs typeface="Aharoni" pitchFamily="2" charset="-79"/>
              </a:rPr>
              <a:t> </a:t>
            </a:r>
            <a:r>
              <a:rPr lang="ru-RU" sz="5000" b="1" dirty="0">
                <a:cs typeface="Aharoni" pitchFamily="2" charset="-79"/>
              </a:rPr>
              <a:t>ВНЕ ШКОЛЫ</a:t>
            </a:r>
          </a:p>
          <a:p>
            <a:pPr marL="0" indent="0" algn="ctr">
              <a:buNone/>
            </a:pPr>
            <a:r>
              <a:rPr lang="ru-RU" sz="3500" b="1" dirty="0">
                <a:cs typeface="Aharoni" pitchFamily="2" charset="-79"/>
              </a:rPr>
              <a:t>материалы региональной научно-практической конференции</a:t>
            </a:r>
          </a:p>
          <a:p>
            <a:pPr marL="0" indent="0" algn="ctr">
              <a:buNone/>
            </a:pPr>
            <a:r>
              <a:rPr lang="ru-RU" sz="3500" b="1" dirty="0">
                <a:cs typeface="Aharoni" pitchFamily="2" charset="-79"/>
              </a:rPr>
              <a:t>15-17 декабря 2021 года</a:t>
            </a:r>
          </a:p>
          <a:p>
            <a:pPr marL="0" indent="0" algn="ctr">
              <a:buNone/>
            </a:pPr>
            <a:r>
              <a:rPr lang="ru-RU" sz="3500" b="1" dirty="0">
                <a:cs typeface="Aharoni" pitchFamily="2" charset="-79"/>
              </a:rPr>
              <a:t>г. Братск – 2021г</a:t>
            </a:r>
          </a:p>
          <a:p>
            <a:pPr algn="ctr"/>
            <a:r>
              <a:rPr lang="ru-RU" sz="3500" b="1" dirty="0">
                <a:cs typeface="Aharoni" pitchFamily="2" charset="-79"/>
              </a:rPr>
              <a:t> </a:t>
            </a:r>
          </a:p>
          <a:p>
            <a:pPr marL="0" indent="0">
              <a:buNone/>
            </a:pPr>
            <a:r>
              <a:rPr lang="ru-RU" sz="2800" dirty="0"/>
              <a:t> </a:t>
            </a:r>
          </a:p>
          <a:p>
            <a:pPr marL="0" indent="0">
              <a:buNone/>
            </a:pPr>
            <a:r>
              <a:rPr lang="ru-RU" sz="3400" dirty="0"/>
              <a:t>РАЗДЕЛ III. Организация эколого-краеведческой исследовательской и проектной деятельности</a:t>
            </a:r>
          </a:p>
          <a:p>
            <a:pPr marL="0" indent="0">
              <a:buNone/>
            </a:pPr>
            <a:r>
              <a:rPr lang="ru-RU" sz="3400" dirty="0" err="1"/>
              <a:t>Арьянова</a:t>
            </a:r>
            <a:r>
              <a:rPr lang="ru-RU" sz="3400" dirty="0"/>
              <a:t> Н.Б. Формирование экологической культуры обучающихся с особыми образовательными потребностями через </a:t>
            </a:r>
            <a:r>
              <a:rPr lang="ru-RU" sz="3400" dirty="0" smtClean="0"/>
              <a:t>эколого-краеведческую деятельность- </a:t>
            </a:r>
            <a:r>
              <a:rPr lang="ru-RU" sz="3400" dirty="0"/>
              <a:t>83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869160"/>
            <a:ext cx="6355230" cy="1656184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200" dirty="0" smtClean="0">
                <a:latin typeface="Arial Black" pitchFamily="34" charset="0"/>
              </a:rPr>
              <a:t>Сетевой </a:t>
            </a:r>
            <a:r>
              <a:rPr lang="ru-RU" sz="1200" dirty="0">
                <a:latin typeface="Arial Black" pitchFamily="34" charset="0"/>
              </a:rPr>
              <a:t>институт дополнительного профессионального образования</a:t>
            </a:r>
            <a:br>
              <a:rPr lang="ru-RU" sz="1200" dirty="0">
                <a:latin typeface="Arial Black" pitchFamily="34" charset="0"/>
              </a:rPr>
            </a:br>
            <a:r>
              <a:rPr lang="ru-RU" sz="1200" dirty="0">
                <a:latin typeface="Arial Black" pitchFamily="34" charset="0"/>
              </a:rPr>
              <a:t>города Иркутска</a:t>
            </a:r>
            <a:br>
              <a:rPr lang="ru-RU" sz="1200" dirty="0">
                <a:latin typeface="Arial Black" pitchFamily="34" charset="0"/>
              </a:rPr>
            </a:br>
            <a:r>
              <a:rPr lang="ru-RU" sz="1200" dirty="0">
                <a:latin typeface="Arial Black" pitchFamily="34" charset="0"/>
              </a:rPr>
              <a:t>Департамент образования администрации города Братска</a:t>
            </a:r>
            <a:br>
              <a:rPr lang="ru-RU" sz="1200" dirty="0">
                <a:latin typeface="Arial Black" pitchFamily="34" charset="0"/>
              </a:rPr>
            </a:br>
            <a:r>
              <a:rPr lang="ru-RU" sz="1200" dirty="0">
                <a:latin typeface="Arial Black" pitchFamily="34" charset="0"/>
              </a:rPr>
              <a:t>Муниципальное бюджетное учреждение дополнительного образования</a:t>
            </a:r>
            <a:br>
              <a:rPr lang="ru-RU" sz="1200" dirty="0">
                <a:latin typeface="Arial Black" pitchFamily="34" charset="0"/>
              </a:rPr>
            </a:br>
            <a:r>
              <a:rPr lang="ru-RU" sz="1200" dirty="0">
                <a:latin typeface="Arial Black" pitchFamily="34" charset="0"/>
              </a:rPr>
              <a:t>«Эколого-биологический Центр</a:t>
            </a:r>
            <a:r>
              <a:rPr lang="ru-RU" sz="1200" dirty="0" smtClean="0">
                <a:latin typeface="Arial Black" pitchFamily="34" charset="0"/>
              </a:rPr>
              <a:t>»</a:t>
            </a:r>
            <a:br>
              <a:rPr lang="ru-RU" sz="1200" dirty="0" smtClean="0">
                <a:latin typeface="Arial Black" pitchFamily="34" charset="0"/>
              </a:rPr>
            </a:br>
            <a:r>
              <a:rPr lang="ru-RU" sz="1200" dirty="0" smtClean="0">
                <a:latin typeface="Arial Black" pitchFamily="34" charset="0"/>
              </a:rPr>
              <a:t> </a:t>
            </a:r>
            <a:r>
              <a:rPr lang="ru-RU" sz="1200" dirty="0">
                <a:latin typeface="Arial Black" pitchFamily="34" charset="0"/>
              </a:rPr>
              <a:t>муниципального образования города</a:t>
            </a:r>
            <a:br>
              <a:rPr lang="ru-RU" sz="1200" dirty="0">
                <a:latin typeface="Arial Black" pitchFamily="34" charset="0"/>
              </a:rPr>
            </a:br>
            <a:r>
              <a:rPr lang="ru-RU" sz="1200" dirty="0">
                <a:latin typeface="Arial Black" pitchFamily="34" charset="0"/>
              </a:rPr>
              <a:t>Братска</a:t>
            </a:r>
            <a:br>
              <a:rPr lang="ru-RU" sz="1200" dirty="0">
                <a:latin typeface="Arial Black" pitchFamily="34" charset="0"/>
              </a:rPr>
            </a:br>
            <a:endParaRPr lang="ru-RU" sz="1200" dirty="0">
              <a:latin typeface="Arial Black" pitchFamily="34" charset="0"/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6672"/>
            <a:ext cx="360040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014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725144"/>
            <a:ext cx="7694240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957392" cy="347472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400" b="1" u="sng" dirty="0" smtClean="0"/>
              <a:t>ВЫВОД: </a:t>
            </a:r>
            <a:r>
              <a:rPr lang="ru-RU" sz="2400" dirty="0" smtClean="0"/>
              <a:t>формирование экологической культуры обучающихся с ОВЗ,  способствует воспитанию правильного отношения к окружающему: к людям, к природе и к самому себе, что впоследствии становится стержнем и показателем нравственного воспитания ребенка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74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5976665" cy="3312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i="1" dirty="0">
                <a:effectLst/>
                <a:cs typeface="Aharoni" pitchFamily="2" charset="-79"/>
              </a:rPr>
              <a:t>Великий педагог-новатор </a:t>
            </a:r>
            <a:r>
              <a:rPr lang="ru-RU" sz="2000" i="1" dirty="0" smtClean="0">
                <a:effectLst/>
                <a:cs typeface="Aharoni" pitchFamily="2" charset="-79"/>
              </a:rPr>
              <a:t/>
            </a:r>
            <a:br>
              <a:rPr lang="ru-RU" sz="2000" i="1" dirty="0" smtClean="0">
                <a:effectLst/>
                <a:cs typeface="Aharoni" pitchFamily="2" charset="-79"/>
              </a:rPr>
            </a:br>
            <a:r>
              <a:rPr lang="ru-RU" sz="2000" i="1" dirty="0" smtClean="0">
                <a:effectLst/>
                <a:cs typeface="Aharoni" pitchFamily="2" charset="-79"/>
              </a:rPr>
              <a:t>Василий </a:t>
            </a:r>
            <a:r>
              <a:rPr lang="ru-RU" sz="2000" i="1" dirty="0">
                <a:effectLst/>
                <a:cs typeface="Aharoni" pitchFamily="2" charset="-79"/>
              </a:rPr>
              <a:t>Александрович Сухомлинский писа</a:t>
            </a:r>
            <a:r>
              <a:rPr lang="ru-RU" sz="2000" dirty="0">
                <a:effectLst/>
                <a:cs typeface="Aharoni" pitchFamily="2" charset="-79"/>
              </a:rPr>
              <a:t>л –</a:t>
            </a:r>
            <a:br>
              <a:rPr lang="ru-RU" sz="2000" dirty="0">
                <a:effectLst/>
                <a:cs typeface="Aharoni" pitchFamily="2" charset="-79"/>
              </a:rPr>
            </a:br>
            <a:r>
              <a:rPr lang="ru-RU" sz="2000" dirty="0">
                <a:effectLst/>
                <a:latin typeface="Arial Black" pitchFamily="34" charset="0"/>
              </a:rPr>
              <a:t>«Мир, окружающий ребенка, — </a:t>
            </a:r>
            <a:r>
              <a:rPr lang="ru-RU" sz="2000" dirty="0" smtClean="0">
                <a:effectLst/>
                <a:latin typeface="Arial Black" pitchFamily="34" charset="0"/>
              </a:rPr>
              <a:t>это</a:t>
            </a:r>
            <a:r>
              <a:rPr lang="ru-RU" sz="2000" dirty="0">
                <a:effectLst/>
                <a:latin typeface="Arial Black" pitchFamily="34" charset="0"/>
              </a:rPr>
              <a:t>, </a:t>
            </a:r>
            <a:r>
              <a:rPr lang="ru-RU" sz="2000" dirty="0" smtClean="0">
                <a:effectLst/>
                <a:latin typeface="Arial Black" pitchFamily="34" charset="0"/>
              </a:rPr>
              <a:t/>
            </a:r>
            <a:br>
              <a:rPr lang="ru-RU" sz="2000" dirty="0" smtClean="0">
                <a:effectLst/>
                <a:latin typeface="Arial Black" pitchFamily="34" charset="0"/>
              </a:rPr>
            </a:br>
            <a:r>
              <a:rPr lang="ru-RU" sz="2000" dirty="0" smtClean="0">
                <a:effectLst/>
                <a:latin typeface="Arial Black" pitchFamily="34" charset="0"/>
              </a:rPr>
              <a:t>прежде </a:t>
            </a:r>
            <a:r>
              <a:rPr lang="ru-RU" sz="2000" dirty="0">
                <a:effectLst/>
                <a:latin typeface="Arial Black" pitchFamily="34" charset="0"/>
              </a:rPr>
              <a:t>всего мир природы</a:t>
            </a:r>
            <a:br>
              <a:rPr lang="ru-RU" sz="2000" dirty="0">
                <a:effectLst/>
                <a:latin typeface="Arial Black" pitchFamily="34" charset="0"/>
              </a:rPr>
            </a:br>
            <a:r>
              <a:rPr lang="ru-RU" sz="2000" dirty="0">
                <a:effectLst/>
                <a:latin typeface="Arial Black" pitchFamily="34" charset="0"/>
              </a:rPr>
              <a:t>с безграничным богатством явлений, </a:t>
            </a:r>
            <a:r>
              <a:rPr lang="ru-RU" sz="2000" dirty="0" smtClean="0">
                <a:effectLst/>
                <a:latin typeface="Arial Black" pitchFamily="34" charset="0"/>
              </a:rPr>
              <a:t/>
            </a:r>
            <a:br>
              <a:rPr lang="ru-RU" sz="2000" dirty="0" smtClean="0">
                <a:effectLst/>
                <a:latin typeface="Arial Black" pitchFamily="34" charset="0"/>
              </a:rPr>
            </a:br>
            <a:r>
              <a:rPr lang="ru-RU" sz="2000" dirty="0" smtClean="0">
                <a:effectLst/>
                <a:latin typeface="Arial Black" pitchFamily="34" charset="0"/>
              </a:rPr>
              <a:t>с </a:t>
            </a:r>
            <a:r>
              <a:rPr lang="ru-RU" sz="2000" dirty="0">
                <a:effectLst/>
                <a:latin typeface="Arial Black" pitchFamily="34" charset="0"/>
              </a:rPr>
              <a:t>неисчерпаемой красотой.</a:t>
            </a:r>
            <a:br>
              <a:rPr lang="ru-RU" sz="2000" dirty="0">
                <a:effectLst/>
                <a:latin typeface="Arial Black" pitchFamily="34" charset="0"/>
              </a:rPr>
            </a:br>
            <a:r>
              <a:rPr lang="ru-RU" sz="2000" dirty="0">
                <a:effectLst/>
                <a:latin typeface="Arial Black" pitchFamily="34" charset="0"/>
              </a:rPr>
              <a:t>Здесь, в природе, вечный источник </a:t>
            </a:r>
            <a:r>
              <a:rPr lang="ru-RU" sz="2000" dirty="0" smtClean="0">
                <a:effectLst/>
                <a:latin typeface="Arial Black" pitchFamily="34" charset="0"/>
              </a:rPr>
              <a:t/>
            </a:r>
            <a:br>
              <a:rPr lang="ru-RU" sz="2000" dirty="0" smtClean="0">
                <a:effectLst/>
                <a:latin typeface="Arial Black" pitchFamily="34" charset="0"/>
              </a:rPr>
            </a:br>
            <a:r>
              <a:rPr lang="ru-RU" sz="2000" dirty="0" smtClean="0">
                <a:effectLst/>
                <a:latin typeface="Arial Black" pitchFamily="34" charset="0"/>
              </a:rPr>
              <a:t>детского </a:t>
            </a:r>
            <a:r>
              <a:rPr lang="ru-RU" sz="2000" dirty="0">
                <a:effectLst/>
                <a:latin typeface="Arial Black" pitchFamily="34" charset="0"/>
              </a:rPr>
              <a:t>разума»</a:t>
            </a:r>
            <a:r>
              <a:rPr lang="ru-RU" sz="2000" dirty="0">
                <a:effectLst/>
              </a:rPr>
              <a:t>.</a:t>
            </a:r>
            <a:r>
              <a:rPr lang="ru-RU" sz="4800" dirty="0">
                <a:effectLst/>
              </a:rPr>
              <a:t/>
            </a:r>
            <a:br>
              <a:rPr lang="ru-RU" sz="4800" dirty="0">
                <a:effectLst/>
              </a:rPr>
            </a:br>
            <a:endParaRPr lang="ru-RU" dirty="0"/>
          </a:p>
        </p:txBody>
      </p:sp>
      <p:pic>
        <p:nvPicPr>
          <p:cNvPr id="4" name="Picture 2" descr="F:\фото 2 Н.Б\.ptmp134310\image-25-11-21-07-29-3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71573" y="2372800"/>
            <a:ext cx="3344867" cy="489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529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19150" y="1769989"/>
            <a:ext cx="7713290" cy="4644665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5256584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7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Цель  </a:t>
            </a:r>
            <a:r>
              <a:rPr lang="ru-RU" sz="27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образования учащихся с </a:t>
            </a:r>
            <a:r>
              <a:rPr lang="ru-RU" sz="27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ОВЗ: </a:t>
            </a:r>
            <a:r>
              <a:rPr lang="ru-RU" sz="2700" b="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/>
            </a:r>
            <a:br>
              <a:rPr lang="ru-RU" sz="2700" b="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</a:br>
            <a:r>
              <a:rPr lang="ru-RU" sz="27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подготовка к </a:t>
            </a:r>
            <a:r>
              <a:rPr lang="ru-RU" sz="27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самостоятельной трудовой деятельности и семейной жизни в условиях современного общества. </a:t>
            </a:r>
            <a:br>
              <a:rPr lang="ru-RU" sz="27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endParaRPr lang="ru-RU" sz="3200" b="1" dirty="0"/>
          </a:p>
        </p:txBody>
      </p:sp>
      <p:pic>
        <p:nvPicPr>
          <p:cNvPr id="8" name="Picture 3" descr="F:\фото 2 Н.Б\.ptmp18130\image-25-11-21-07-29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568863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-облако 2"/>
          <p:cNvSpPr/>
          <p:nvPr/>
        </p:nvSpPr>
        <p:spPr>
          <a:xfrm>
            <a:off x="6012160" y="2034239"/>
            <a:ext cx="2952328" cy="230425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Экологический отряд «</a:t>
            </a:r>
            <a:r>
              <a:rPr lang="ru-RU" dirty="0" err="1" smtClean="0"/>
              <a:t>Эколятауход</a:t>
            </a:r>
            <a:r>
              <a:rPr lang="ru-RU" dirty="0" smtClean="0"/>
              <a:t> </a:t>
            </a:r>
            <a:r>
              <a:rPr lang="ru-RU" dirty="0"/>
              <a:t>за цветами </a:t>
            </a:r>
            <a:r>
              <a:rPr lang="ru-RU" dirty="0" smtClean="0"/>
              <a:t> в школе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642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85283" y="764704"/>
            <a:ext cx="4176919" cy="43204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u="sng" dirty="0" smtClean="0"/>
              <a:t>Цель экологического воспитания:</a:t>
            </a:r>
          </a:p>
          <a:p>
            <a:pPr algn="ctr"/>
            <a:r>
              <a:rPr lang="ru-RU" sz="2400" dirty="0"/>
              <a:t>с</a:t>
            </a:r>
            <a:r>
              <a:rPr lang="ru-RU" sz="2400" dirty="0" smtClean="0"/>
              <a:t>оздание условий для развития представлений и умений в области экологической грамотности; формирование ответственного отношения к окружающей среде, которая строится </a:t>
            </a:r>
          </a:p>
          <a:p>
            <a:pPr algn="ctr"/>
            <a:r>
              <a:rPr lang="ru-RU" sz="2400" dirty="0" smtClean="0"/>
              <a:t>на базе </a:t>
            </a:r>
          </a:p>
          <a:p>
            <a:pPr algn="ctr"/>
            <a:r>
              <a:rPr lang="ru-RU" sz="2400" dirty="0" smtClean="0"/>
              <a:t>экологического сознания.</a:t>
            </a:r>
            <a:endParaRPr lang="ru-RU" sz="24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 flipV="1">
            <a:off x="1637508" y="2063358"/>
            <a:ext cx="792088" cy="440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6662202" y="2030292"/>
            <a:ext cx="691669" cy="440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188784" y="4437112"/>
            <a:ext cx="253035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718680" y="4445206"/>
            <a:ext cx="234961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0" y="123031"/>
            <a:ext cx="2232248" cy="20725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Формирование нравственного человека (творческая деятельность, конкурсы)</a:t>
            </a:r>
            <a:endParaRPr lang="ru-RU" sz="1400" dirty="0"/>
          </a:p>
        </p:txBody>
      </p:sp>
      <p:sp>
        <p:nvSpPr>
          <p:cNvPr id="13" name="Овал 12"/>
          <p:cNvSpPr/>
          <p:nvPr/>
        </p:nvSpPr>
        <p:spPr>
          <a:xfrm>
            <a:off x="6877387" y="151662"/>
            <a:ext cx="2266613" cy="2099129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Активная деятельность по изучению и </a:t>
            </a:r>
            <a:r>
              <a:rPr lang="ru-RU" sz="1400" b="1" dirty="0" smtClean="0"/>
              <a:t>охране природы </a:t>
            </a:r>
            <a:r>
              <a:rPr lang="ru-RU" sz="1400" dirty="0" smtClean="0"/>
              <a:t>своей местности</a:t>
            </a:r>
            <a:endParaRPr lang="ru-RU" sz="1400" dirty="0"/>
          </a:p>
        </p:txBody>
      </p:sp>
      <p:sp>
        <p:nvSpPr>
          <p:cNvPr id="14" name="Овал 13"/>
          <p:cNvSpPr/>
          <p:nvPr/>
        </p:nvSpPr>
        <p:spPr>
          <a:xfrm>
            <a:off x="275630" y="4338334"/>
            <a:ext cx="2294500" cy="2259579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Формирование экологической культуры личности (беседы, </a:t>
            </a:r>
            <a:r>
              <a:rPr lang="ru-RU" sz="1400" dirty="0" err="1" smtClean="0"/>
              <a:t>кл</a:t>
            </a:r>
            <a:r>
              <a:rPr lang="ru-RU" sz="1400" dirty="0" smtClean="0"/>
              <a:t> </a:t>
            </a:r>
            <a:r>
              <a:rPr lang="ru-RU" sz="1400" dirty="0" err="1" smtClean="0"/>
              <a:t>часы,викторины</a:t>
            </a:r>
            <a:r>
              <a:rPr lang="ru-RU" sz="1400" dirty="0" smtClean="0"/>
              <a:t>)</a:t>
            </a:r>
            <a:endParaRPr lang="ru-RU" sz="1400" dirty="0"/>
          </a:p>
        </p:txBody>
      </p:sp>
      <p:sp>
        <p:nvSpPr>
          <p:cNvPr id="15" name="Овал 14"/>
          <p:cNvSpPr/>
          <p:nvPr/>
        </p:nvSpPr>
        <p:spPr>
          <a:xfrm>
            <a:off x="6551328" y="4437112"/>
            <a:ext cx="2279168" cy="228954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Развитие эмоциональной сферы учащихся (экскурсии в природу, музеи…)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63617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5084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/>
              <a:t>Задачи воспитательной </a:t>
            </a:r>
            <a:r>
              <a:rPr lang="ru-RU" sz="3600" b="1" dirty="0" smtClean="0"/>
              <a:t>работы: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124744"/>
            <a:ext cx="5904656" cy="518457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400" dirty="0" smtClean="0"/>
              <a:t>Формирование знаний о живой и неживой природе, об особенностях живого и растительного мира;</a:t>
            </a:r>
            <a:endParaRPr lang="ru-RU" sz="2400" dirty="0"/>
          </a:p>
          <a:p>
            <a:r>
              <a:rPr lang="ru-RU" sz="2400" dirty="0" smtClean="0"/>
              <a:t>формирование </a:t>
            </a:r>
            <a:r>
              <a:rPr lang="ru-RU" sz="2400" dirty="0"/>
              <a:t>экологической и эстетической культуры личности;</a:t>
            </a:r>
          </a:p>
          <a:p>
            <a:r>
              <a:rPr lang="ru-RU" sz="2400" dirty="0"/>
              <a:t>в</a:t>
            </a:r>
            <a:r>
              <a:rPr lang="ru-RU" sz="2400" dirty="0" smtClean="0"/>
              <a:t>оспитание доброго, милосердного отношения к природе родного края;</a:t>
            </a:r>
          </a:p>
          <a:p>
            <a:r>
              <a:rPr lang="ru-RU" sz="2400" dirty="0"/>
              <a:t>ф</a:t>
            </a:r>
            <a:r>
              <a:rPr lang="ru-RU" sz="2400" dirty="0" smtClean="0"/>
              <a:t>ормирование простейшие умения природоохранной деятельности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формирование привычек здорового образа жизни</a:t>
            </a:r>
          </a:p>
          <a:p>
            <a:endParaRPr lang="ru-RU" dirty="0"/>
          </a:p>
        </p:txBody>
      </p:sp>
      <p:pic>
        <p:nvPicPr>
          <p:cNvPr id="5" name="Рисунок 4" descr="image-25-11-21-07-29-2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 bwMode="auto">
          <a:xfrm>
            <a:off x="6372200" y="2132856"/>
            <a:ext cx="2664296" cy="34563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7189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551512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dirty="0"/>
              <a:t>С 2014 по 2019 годы  была разработана и внедрена программа «Экологическое воспитание школьников». В течение 5 лет эта программа реализовывалась и на смену с 2020 года утверждена муниципальная инновационная площадка, в которой педагоги, накопившие опыт работы экологического воспитания с учащимися с ОВЗ, готовы делиться опытом средствами сетевого взаимодействия. Мы работает в трех направлениях: экология души, экология природы и экология здоровья!</a:t>
            </a:r>
          </a:p>
          <a:p>
            <a:endParaRPr lang="ru-RU" dirty="0"/>
          </a:p>
        </p:txBody>
      </p:sp>
      <p:pic>
        <p:nvPicPr>
          <p:cNvPr id="5" name="Picture 2" descr="C:\Users\Нина Борисовна\Desktop\20190425_1205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15" y="476672"/>
            <a:ext cx="366331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395536" y="4149080"/>
            <a:ext cx="3528390" cy="20882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ЭКОЛОГИЯ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души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, природы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1715816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2699792" y="332656"/>
            <a:ext cx="3346704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55576" y="4005064"/>
            <a:ext cx="7550225" cy="25922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В </a:t>
            </a:r>
            <a:r>
              <a:rPr lang="ru-RU" sz="2400" dirty="0">
                <a:effectLst/>
              </a:rPr>
              <a:t>апреле 2020 года на 1 Межрегиональной научно-практической конференции детских исследовательских работ «Эврика» 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впервые в районе </a:t>
            </a:r>
            <a:r>
              <a:rPr lang="ru-RU" sz="2400" dirty="0" smtClean="0">
                <a:effectLst/>
              </a:rPr>
              <a:t>представлен проект </a:t>
            </a:r>
            <a:r>
              <a:rPr lang="ru-RU" sz="2400" dirty="0">
                <a:effectLst/>
              </a:rPr>
              <a:t>«Кто в муравейнике живет</a:t>
            </a:r>
            <a:r>
              <a:rPr lang="ru-RU" sz="2400" dirty="0" smtClean="0">
                <a:effectLst/>
              </a:rPr>
              <a:t>?». Этот материал был опубликован в Школьном сборнике «Лесной альманах»  </a:t>
            </a:r>
            <a:endParaRPr lang="ru-RU" sz="2400" dirty="0"/>
          </a:p>
        </p:txBody>
      </p:sp>
      <p:pic>
        <p:nvPicPr>
          <p:cNvPr id="7" name="Объект 6" descr="E:\Экология\image-22-11-21-11-33.jpe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5472608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9291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3" y="4725144"/>
            <a:ext cx="7406208" cy="1944216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>
                <a:effectLst/>
              </a:rPr>
              <a:t>   </a:t>
            </a:r>
            <a:br>
              <a:rPr lang="ru-RU" sz="1400" dirty="0" smtClean="0">
                <a:effectLst/>
              </a:rPr>
            </a:br>
            <a:r>
              <a:rPr lang="ru-RU" sz="2400" dirty="0" smtClean="0">
                <a:effectLst/>
              </a:rPr>
              <a:t>Неотъемлемой </a:t>
            </a:r>
            <a:r>
              <a:rPr lang="ru-RU" sz="2400" dirty="0">
                <a:effectLst/>
              </a:rPr>
              <a:t>частью воспитательной работы являются познавательные </a:t>
            </a:r>
            <a:r>
              <a:rPr lang="ru-RU" sz="2400" dirty="0" smtClean="0">
                <a:effectLst/>
              </a:rPr>
              <a:t>экскурсии по родному </a:t>
            </a:r>
            <a:r>
              <a:rPr lang="ru-RU" sz="2400" dirty="0" smtClean="0">
                <a:effectLst/>
              </a:rPr>
              <a:t>краю: музеи, вокзал, КБЖД... </a:t>
            </a:r>
            <a:endParaRPr lang="ru-RU" sz="2400" dirty="0"/>
          </a:p>
        </p:txBody>
      </p:sp>
      <p:pic>
        <p:nvPicPr>
          <p:cNvPr id="7" name="Объект 6" descr="E:\Экология\image-22-11-21-10-44-6.jpeg"/>
          <p:cNvPicPr>
            <a:picLocks noGrp="1"/>
          </p:cNvPicPr>
          <p:nvPr>
            <p:ph sz="half" idx="2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864" b="11904"/>
          <a:stretch/>
        </p:blipFill>
        <p:spPr bwMode="auto">
          <a:xfrm>
            <a:off x="539552" y="476672"/>
            <a:ext cx="3605102" cy="36667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Объект 7" descr="E:\Экология\image-22-11-21-10-44-8.jpeg"/>
          <p:cNvPicPr>
            <a:picLocks noGrp="1"/>
          </p:cNvPicPr>
          <p:nvPr>
            <p:ph sz="quarter" idx="4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4" y="836712"/>
            <a:ext cx="3959424" cy="3188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8898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548680"/>
            <a:ext cx="7622232" cy="4966488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dirty="0">
                <a:effectLst/>
              </a:rPr>
              <a:t> </a:t>
            </a:r>
            <a:r>
              <a:rPr lang="ru-RU" sz="1400" dirty="0" smtClean="0">
                <a:effectLst/>
              </a:rPr>
              <a:t>   </a:t>
            </a:r>
            <a:r>
              <a:rPr lang="ru-RU" sz="2400" dirty="0" smtClean="0">
                <a:effectLst/>
              </a:rPr>
              <a:t>Значимым </a:t>
            </a:r>
            <a:r>
              <a:rPr lang="ru-RU" sz="2400" dirty="0">
                <a:effectLst/>
              </a:rPr>
              <a:t>событием в 2020-2021 учебном году стала поездка учащихся с ОВЗ в составе Экологического отряда «</a:t>
            </a:r>
            <a:r>
              <a:rPr lang="ru-RU" sz="2400" dirty="0" err="1">
                <a:effectLst/>
              </a:rPr>
              <a:t>Эколята</a:t>
            </a:r>
            <a:r>
              <a:rPr lang="ru-RU" sz="2400" dirty="0">
                <a:effectLst/>
              </a:rPr>
              <a:t>» на КБЖД</a:t>
            </a:r>
            <a:r>
              <a:rPr lang="ru-RU" sz="2400" dirty="0" smtClean="0">
                <a:effectLst/>
              </a:rPr>
              <a:t>. Совместно </a:t>
            </a:r>
            <a:r>
              <a:rPr lang="ru-RU" sz="2400" dirty="0">
                <a:effectLst/>
              </a:rPr>
              <a:t>с детской городской библиотекой наши дети стали участниками экологической акции в рамках «Год Байкала на </a:t>
            </a:r>
            <a:r>
              <a:rPr lang="ru-RU" sz="2400" dirty="0" smtClean="0">
                <a:effectLst/>
              </a:rPr>
              <a:t>КБЖД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1400" dirty="0" smtClean="0">
                <a:effectLst/>
              </a:rPr>
              <a:t> 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  <p:pic>
        <p:nvPicPr>
          <p:cNvPr id="3" name="Рисунок 2" descr="E:\Экология\image-22-11-21-10-44-4.jpe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3672408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Экология\image-22-11-21-10-44-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4752528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758695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438</TotalTime>
  <Words>393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Великий педагог-новатор  Василий Александрович Сухомлинский писал – «Мир, окружающий ребенка, — это,  прежде всего мир природы с безграничным богатством явлений,  с неисчерпаемой красотой. Здесь, в природе, вечный источник  детского разума». </vt:lpstr>
      <vt:lpstr>Цель  образования учащихся с ОВЗ:  подготовка к самостоятельной трудовой деятельности и семейной жизни в условиях современного общества.              </vt:lpstr>
      <vt:lpstr>Презентация PowerPoint</vt:lpstr>
      <vt:lpstr>Задачи воспитательной работы: </vt:lpstr>
      <vt:lpstr>Презентация PowerPoint</vt:lpstr>
      <vt:lpstr> В апреле 2020 года на 1 Межрегиональной научно-практической конференции детских исследовательских работ «Эврика»  впервые в районе представлен проект «Кто в муравейнике живет?». Этот материал был опубликован в Школьном сборнике «Лесной альманах»  </vt:lpstr>
      <vt:lpstr>    Неотъемлемой частью воспитательной работы являются познавательные экскурсии по родному краю: музеи, вокзал, КБЖД... </vt:lpstr>
      <vt:lpstr>    Значимым событием в 2020-2021 учебном году стала поездка учащихся с ОВЗ в составе Экологического отряда «Эколята» на КБЖД. Совместно с детской городской библиотекой наши дети стали участниками экологической акции в рамках «Год Байкала на КБЖД     </vt:lpstr>
      <vt:lpstr> Методические недели в школе также имеют экологическую направленность и проходят под единой тематикой «Инновационные формы формирования экологической культуры средствами взаимодействия участников образовательного процесса ОО». </vt:lpstr>
      <vt:lpstr>Презентация PowerPoint</vt:lpstr>
      <vt:lpstr>. </vt:lpstr>
      <vt:lpstr>Психологические и дефектологические занятия в школе для детей с особенностями в развитии проходят по темам, связанным напрямую с экологическим воспитанием.  «Мир цветов», «Виды птиц», «Зимующие птицы», «Перелетные птицы», «Творить добро»…   </vt:lpstr>
      <vt:lpstr>Презентация PowerPoint</vt:lpstr>
      <vt:lpstr>       Сетевой институт дополнительного профессионального образования города Иркутска Департамент образования администрации города Братска Муниципальное бюджетное учреждение дополнительного образования «Эколого-биологический Центр»  муниципального образования города Братска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 Борисовна</dc:creator>
  <cp:lastModifiedBy>Нина Борисовна</cp:lastModifiedBy>
  <cp:revision>70</cp:revision>
  <dcterms:created xsi:type="dcterms:W3CDTF">2021-12-09T03:40:13Z</dcterms:created>
  <dcterms:modified xsi:type="dcterms:W3CDTF">2022-03-30T07:19:24Z</dcterms:modified>
</cp:coreProperties>
</file>