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84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53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8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1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9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2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63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110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41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288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57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F3F94C59-D268-4FAC-BCAB-AEDFAFB5B33E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2830381A-EE7F-4FA0-B336-8EE021C41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4933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6655A0-7169-4100-9FF6-63B0061F78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8948" y="3334327"/>
            <a:ext cx="9144000" cy="161636"/>
          </a:xfrm>
        </p:spPr>
        <p:txBody>
          <a:bodyPr>
            <a:noAutofit/>
          </a:bodyPr>
          <a:lstStyle/>
          <a:p>
            <a:r>
              <a:rPr lang="ru-RU" sz="4500" dirty="0"/>
              <a:t>Опыт работы по формированию функциональной грамотности на уроках английского языка.</a:t>
            </a:r>
            <a:r>
              <a:rPr lang="en-US" sz="4500" dirty="0"/>
              <a:t> Rainbow </a:t>
            </a:r>
            <a:r>
              <a:rPr lang="en-US" sz="4500" dirty="0" err="1"/>
              <a:t>english</a:t>
            </a:r>
            <a:endParaRPr lang="ru-RU" sz="45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AFFC49-2CFA-460C-BF61-F48960CB6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287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B21AD-81B8-4CD4-B10E-53B362E12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220C20E-46D1-46C0-9D34-BDBE342C12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Совокупность составляющих функциональной грамотности, совершенствующихся на уроках английского языка, позволяет повысить мотивацию ученика к языку, расширить кругозор, осознать «интересность» языка. В совокупности с другими предметами школьной программы формирует интеллектуально и всесторонне развитую личность </a:t>
            </a:r>
            <a:r>
              <a:rPr lang="ru-RU" dirty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pic>
        <p:nvPicPr>
          <p:cNvPr id="6146" name="Picture 2" descr="https://reshalka.com/uploads/book/task/73/task/109/dano2.png">
            <a:extLst>
              <a:ext uri="{FF2B5EF4-FFF2-40B4-BE49-F238E27FC236}">
                <a16:creationId xmlns:a16="http://schemas.microsoft.com/office/drawing/2014/main" id="{FE93AC2E-A3B1-49FE-8C7C-B831C657737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27"/>
          <a:stretch/>
        </p:blipFill>
        <p:spPr bwMode="auto">
          <a:xfrm>
            <a:off x="7130474" y="1933654"/>
            <a:ext cx="4133272" cy="391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286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FEADBB8-4F8B-4FE9-A6DE-4DB5676F9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711200"/>
            <a:ext cx="10058400" cy="5323840"/>
          </a:xfrm>
        </p:spPr>
        <p:txBody>
          <a:bodyPr>
            <a:normAutofit fontScale="92500"/>
          </a:bodyPr>
          <a:lstStyle/>
          <a:p>
            <a:r>
              <a:rPr lang="ru-RU" sz="4000" b="1" dirty="0"/>
              <a:t>Функционально</a:t>
            </a:r>
            <a:r>
              <a:rPr lang="ru-RU" sz="4000" dirty="0"/>
              <a:t> </a:t>
            </a:r>
            <a:r>
              <a:rPr lang="ru-RU" sz="4000" b="1" dirty="0"/>
              <a:t>грамотный</a:t>
            </a:r>
            <a:r>
              <a:rPr lang="ru-RU" sz="4000" dirty="0"/>
              <a:t> </a:t>
            </a:r>
            <a:r>
              <a:rPr lang="ru-RU" sz="4000" b="1" dirty="0"/>
              <a:t>человек</a:t>
            </a:r>
            <a:r>
              <a:rPr lang="ru-RU" sz="4000" dirty="0"/>
              <a:t> — </a:t>
            </a:r>
            <a:r>
              <a:rPr lang="ru-RU" sz="4000" b="1" dirty="0"/>
              <a:t>это</a:t>
            </a:r>
            <a:r>
              <a:rPr lang="ru-RU" sz="4000" dirty="0"/>
              <a:t> </a:t>
            </a:r>
            <a:r>
              <a:rPr lang="ru-RU" sz="4000" b="1" dirty="0"/>
              <a:t>человек</a:t>
            </a:r>
            <a:r>
              <a:rPr lang="ru-RU" sz="4000" dirty="0"/>
              <a:t>, </a:t>
            </a:r>
            <a:r>
              <a:rPr lang="ru-RU" sz="4000" b="1" dirty="0"/>
              <a:t>который</a:t>
            </a:r>
            <a:r>
              <a:rPr lang="ru-RU" sz="4000" dirty="0"/>
              <a:t> </a:t>
            </a:r>
            <a:r>
              <a:rPr lang="ru-RU" sz="4000" b="1" dirty="0"/>
              <a:t>способен</a:t>
            </a:r>
            <a:r>
              <a:rPr lang="ru-RU" sz="4000" dirty="0"/>
              <a:t> </a:t>
            </a:r>
            <a:r>
              <a:rPr lang="ru-RU" sz="4000" b="1" dirty="0"/>
              <a:t>использовать</a:t>
            </a:r>
            <a:r>
              <a:rPr lang="ru-RU" sz="4000" dirty="0"/>
              <a:t> 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 </a:t>
            </a:r>
          </a:p>
          <a:p>
            <a:pPr marL="2271400" lvl="8" indent="0">
              <a:buNone/>
            </a:pPr>
            <a:r>
              <a:rPr lang="ru-RU" sz="3600" dirty="0"/>
              <a:t>                                  (А.А. Леонтьев).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45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26C9E-A574-4737-AB5B-79392B65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Составляющие функциональной грамотности по </a:t>
            </a:r>
            <a:r>
              <a:rPr lang="ru-RU" dirty="0" err="1"/>
              <a:t>Росс.учебнику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DE-CE80-4166-932B-DA1B80305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dirty="0"/>
              <a:t>1. Читательская грамотность</a:t>
            </a:r>
          </a:p>
          <a:p>
            <a:r>
              <a:rPr lang="ru-RU" sz="2500" dirty="0"/>
              <a:t>2. Естественно-научная грамотность</a:t>
            </a:r>
          </a:p>
          <a:p>
            <a:r>
              <a:rPr lang="ru-RU" sz="2500" dirty="0"/>
              <a:t>3. Математическая грамотность</a:t>
            </a:r>
          </a:p>
          <a:p>
            <a:r>
              <a:rPr lang="ru-RU" sz="2500" dirty="0"/>
              <a:t>4.Финансовая грамотность</a:t>
            </a:r>
          </a:p>
          <a:p>
            <a:r>
              <a:rPr lang="ru-RU" sz="2500" dirty="0"/>
              <a:t>5. Креативное мышление</a:t>
            </a:r>
          </a:p>
          <a:p>
            <a:r>
              <a:rPr lang="ru-RU" sz="2500" dirty="0"/>
              <a:t>6. Глобальные компетенции</a:t>
            </a:r>
            <a:br>
              <a:rPr lang="ru-RU" sz="2500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349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5B9B9-4BDE-495F-A532-7B649CF4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Читательская грамотность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C652F8-9658-445F-994A-BDEEE82934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4112286"/>
          </a:xfrm>
        </p:spPr>
        <p:txBody>
          <a:bodyPr>
            <a:normAutofit lnSpcReduction="10000"/>
          </a:bodyPr>
          <a:lstStyle/>
          <a:p>
            <a:r>
              <a:rPr lang="ru-RU" sz="2500" dirty="0"/>
              <a:t>Способность человека понимать и использовать письменное тексты, размышлять о них и заниматься чтением, чтобы достигать своих целей, расширять свои знания и возможности, участвовать в социальной жизни.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uchebniki-rabochaya-tetrad.com/onlajn_0784_kniga/stranica_112.jpg">
            <a:extLst>
              <a:ext uri="{FF2B5EF4-FFF2-40B4-BE49-F238E27FC236}">
                <a16:creationId xmlns:a16="http://schemas.microsoft.com/office/drawing/2014/main" id="{B272675A-3073-4FC0-981F-3FAED2E0596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1893456"/>
            <a:ext cx="4221017" cy="43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139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2069E-A60B-4C34-B591-673F5BFF3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Естественно-научная грамотность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47C31E-5B9A-4105-9428-FA28DE2940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200" dirty="0"/>
              <a:t>Способность человека занимать активную гражданскую позицию по вопросам, связанным с естественно-научными идеями: научно объяснять явления. Уметь аргументировать явления личностные, национальные, мировые, природные.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uchebniki-rabochaya-tetrad.com/onlajn_0785_kniga/stranica_8.jpg">
            <a:extLst>
              <a:ext uri="{FF2B5EF4-FFF2-40B4-BE49-F238E27FC236}">
                <a16:creationId xmlns:a16="http://schemas.microsoft.com/office/drawing/2014/main" id="{4EEBC71B-9D2F-46EB-A7CE-C0C73EFFC4C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82"/>
          <a:stretch/>
        </p:blipFill>
        <p:spPr bwMode="auto">
          <a:xfrm>
            <a:off x="6650182" y="1791856"/>
            <a:ext cx="4193309" cy="225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chebniki-rabochaya-tetrad.com/onlajn_0784_kniga/stranica_103.jpg">
            <a:extLst>
              <a:ext uri="{FF2B5EF4-FFF2-40B4-BE49-F238E27FC236}">
                <a16:creationId xmlns:a16="http://schemas.microsoft.com/office/drawing/2014/main" id="{4A288300-D77D-40D2-942C-23611EC4E9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03"/>
          <a:stretch/>
        </p:blipFill>
        <p:spPr bwMode="auto">
          <a:xfrm>
            <a:off x="6650182" y="4128655"/>
            <a:ext cx="4193309" cy="209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05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CDE860-45FE-4268-BC1A-C4F1476E1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  Математическая грамотность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CD9CBA-78F8-4540-97FB-2A5CE021B2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200" dirty="0"/>
              <a:t>Способность формулировать, применять и интерпретировать математику в разнообразных контекстах: применять математические рассуждения; использовать математические понятия и инструменты.</a:t>
            </a:r>
            <a:br>
              <a:rPr lang="ru-RU" sz="22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281B44-37C2-4612-8762-D7DA33F699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8414" t="18940" r="26711" b="6526"/>
          <a:stretch/>
        </p:blipFill>
        <p:spPr>
          <a:xfrm>
            <a:off x="6586832" y="1838703"/>
            <a:ext cx="4395203" cy="412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83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82C8C-F745-4E1D-A937-92DDC53F5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    Финансовая грамотность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71B651-59BE-488A-9497-9DB8684545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500" dirty="0"/>
              <a:t>Совокупность знаний, навыков и установок в сфере финансового поведения человека, ведущих к улучшению благосостояния и повышению качества жизни.</a:t>
            </a:r>
            <a:r>
              <a:rPr lang="ru-RU" sz="2200" dirty="0"/>
              <a:t> Знакомство с валютами стран, изучение покупок через темы «Игрушки», «Продукты», «Профессии».</a:t>
            </a:r>
          </a:p>
        </p:txBody>
      </p:sp>
      <p:pic>
        <p:nvPicPr>
          <p:cNvPr id="3074" name="Picture 2" descr="https://xn----btbeegalms2a3a1h.xn--p1ai/wp-content/uploads/2019/12/art4-2-19a.jpg">
            <a:extLst>
              <a:ext uri="{FF2B5EF4-FFF2-40B4-BE49-F238E27FC236}">
                <a16:creationId xmlns:a16="http://schemas.microsoft.com/office/drawing/2014/main" id="{3E2541A1-4E6B-4538-A84D-22300FB5872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528" y="1893456"/>
            <a:ext cx="4285672" cy="408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87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4E9A8-7121-42D9-87C2-0C7064D9D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       Креативное мышление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D56A93-2B43-4EFC-84D1-9D250E3729F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500" dirty="0"/>
              <a:t>Способность создавать или иным образом воплощать в жизнь что-то новое, будь то решение проблемы, метод, устройство, художественные объект или форму. Использование стихов, песен, игр (например, «</a:t>
            </a:r>
            <a:r>
              <a:rPr lang="en-US" sz="2500" dirty="0"/>
              <a:t>Who is it</a:t>
            </a:r>
            <a:r>
              <a:rPr lang="ru-RU" sz="2500" dirty="0"/>
              <a:t>?», использование вариантов ответа, которые не представлены в учебнике, инсценировки, спорные ситуации.</a:t>
            </a:r>
          </a:p>
        </p:txBody>
      </p:sp>
      <p:pic>
        <p:nvPicPr>
          <p:cNvPr id="4098" name="Picture 2" descr="https://xn---96-5cd3cgu2f.xn--p1ai/800/600/https/xn----btbeegalms2a3a1h.xn--p1ai/wp-content/uploads/2019/05/a3-1s52.jpg">
            <a:extLst>
              <a:ext uri="{FF2B5EF4-FFF2-40B4-BE49-F238E27FC236}">
                <a16:creationId xmlns:a16="http://schemas.microsoft.com/office/drawing/2014/main" id="{428F7B2F-5044-4A97-B948-89AD37F4EA4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709" y="1717964"/>
            <a:ext cx="4174835" cy="423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92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D6A370-0F0F-4021-A604-448D1D882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Глобальные компетенции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E0C4EE-B63A-4017-86A3-70A8CF89318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Рассмотрение ситуации и вопросы местного и межкультурного значения, способность ценить различные точки зрения и </a:t>
            </a:r>
            <a:r>
              <a:rPr lang="ru-RU" dirty="0" err="1"/>
              <a:t>мировозрения</a:t>
            </a:r>
            <a:r>
              <a:rPr lang="ru-RU" dirty="0"/>
              <a:t>. Мотивационные, личностные аспекты, комфортная и дружественная атмосфера, </a:t>
            </a:r>
            <a:r>
              <a:rPr lang="ru-RU" dirty="0" err="1"/>
              <a:t>предусмотрение</a:t>
            </a:r>
            <a:r>
              <a:rPr lang="ru-RU" dirty="0"/>
              <a:t> работы в парах, индивидуальной работы, интересные факты об изучаемом языке.</a:t>
            </a:r>
          </a:p>
        </p:txBody>
      </p:sp>
      <p:pic>
        <p:nvPicPr>
          <p:cNvPr id="5122" name="Picture 2" descr="https://uchebniki-rabochaya-tetrad.com/onlajn_0909_kniga/stranica_89.jpg">
            <a:extLst>
              <a:ext uri="{FF2B5EF4-FFF2-40B4-BE49-F238E27FC236}">
                <a16:creationId xmlns:a16="http://schemas.microsoft.com/office/drawing/2014/main" id="{B2C78C99-E7C9-4E10-A104-AD2E01BDA03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77" b="23788"/>
          <a:stretch/>
        </p:blipFill>
        <p:spPr bwMode="auto">
          <a:xfrm>
            <a:off x="7323564" y="2014194"/>
            <a:ext cx="4157236" cy="233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F86913-7F9F-4240-9E64-D068A6B146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61" t="58679" r="55909" b="26540"/>
          <a:stretch/>
        </p:blipFill>
        <p:spPr>
          <a:xfrm>
            <a:off x="7323564" y="4451927"/>
            <a:ext cx="4157235" cy="161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98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319</TotalTime>
  <Words>236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</vt:lpstr>
      <vt:lpstr>Савон</vt:lpstr>
      <vt:lpstr>Опыт работы по формированию функциональной грамотности на уроках английского языка. Rainbow english</vt:lpstr>
      <vt:lpstr>Презентация PowerPoint</vt:lpstr>
      <vt:lpstr>Составляющие функциональной грамотности по Росс.учебнику</vt:lpstr>
      <vt:lpstr>Читательская грамотность </vt:lpstr>
      <vt:lpstr>Естественно-научная грамотность</vt:lpstr>
      <vt:lpstr>   Математическая грамотность </vt:lpstr>
      <vt:lpstr>     Финансовая грамотность </vt:lpstr>
      <vt:lpstr>        Креативное мышление </vt:lpstr>
      <vt:lpstr>     Глобальные компетенции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10</cp:revision>
  <dcterms:created xsi:type="dcterms:W3CDTF">2023-01-21T11:06:31Z</dcterms:created>
  <dcterms:modified xsi:type="dcterms:W3CDTF">2023-01-21T16:25:51Z</dcterms:modified>
</cp:coreProperties>
</file>