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sldIdLst>
    <p:sldId id="256" r:id="rId2"/>
    <p:sldId id="273" r:id="rId3"/>
    <p:sldId id="274" r:id="rId4"/>
    <p:sldId id="275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8" r:id="rId16"/>
    <p:sldId id="269" r:id="rId17"/>
    <p:sldId id="270" r:id="rId18"/>
    <p:sldId id="272" r:id="rId19"/>
    <p:sldId id="271" r:id="rId20"/>
    <p:sldId id="276" r:id="rId21"/>
    <p:sldId id="277" r:id="rId22"/>
    <p:sldId id="278" r:id="rId23"/>
    <p:sldId id="280" r:id="rId24"/>
    <p:sldId id="267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298F7AB-FCCE-4365-9876-9B3E318541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769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298F7AB-FCCE-4365-9876-9B3E318541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344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298F7AB-FCCE-4365-9876-9B3E3185411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524204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298F7AB-FCCE-4365-9876-9B3E318541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6220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298F7AB-FCCE-4365-9876-9B3E3185411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782886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298F7AB-FCCE-4365-9876-9B3E318541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4341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F7AB-FCCE-4365-9876-9B3E318541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2553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F7AB-FCCE-4365-9876-9B3E318541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158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F7AB-FCCE-4365-9876-9B3E318541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83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298F7AB-FCCE-4365-9876-9B3E318541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638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298F7AB-FCCE-4365-9876-9B3E318541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723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298F7AB-FCCE-4365-9876-9B3E318541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113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F7AB-FCCE-4365-9876-9B3E318541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076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F7AB-FCCE-4365-9876-9B3E318541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649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F7AB-FCCE-4365-9876-9B3E318541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530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298F7AB-FCCE-4365-9876-9B3E318541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965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4688F3-1CCA-47CA-90F1-80DFDFAB9855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298F7AB-FCCE-4365-9876-9B3E318541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61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readik.ru/bukvy/ch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788" y="344539"/>
            <a:ext cx="8679976" cy="6253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96788" y="218364"/>
            <a:ext cx="9907823" cy="1023582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Буква </a:t>
            </a:r>
            <a:r>
              <a:rPr lang="ru-RU" sz="4800" b="1" dirty="0" err="1" smtClean="0"/>
              <a:t>Чч</a:t>
            </a:r>
            <a:r>
              <a:rPr lang="ru-RU" sz="4800" b="1" dirty="0" smtClean="0"/>
              <a:t>. Звук </a:t>
            </a:r>
            <a:r>
              <a:rPr lang="en-US" sz="4800" b="1" dirty="0" smtClean="0"/>
              <a:t>[</a:t>
            </a:r>
            <a:r>
              <a:rPr lang="ru-RU" sz="4800" b="1" dirty="0" smtClean="0"/>
              <a:t>ч</a:t>
            </a:r>
            <a:r>
              <a:rPr lang="en-US" sz="4800" b="1" dirty="0" smtClean="0"/>
              <a:t>’].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265043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96789" y="368490"/>
            <a:ext cx="3316406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8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Черепаха понимает,</a:t>
            </a:r>
            <a:r>
              <a:rPr lang="ru-RU" sz="3800" b="1" dirty="0" smtClean="0"/>
              <a:t/>
            </a:r>
            <a:br>
              <a:rPr lang="ru-RU" sz="3800" b="1" dirty="0" smtClean="0"/>
            </a:br>
            <a:r>
              <a:rPr lang="ru-RU" sz="38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Что домой не опоздает.</a:t>
            </a:r>
            <a:r>
              <a:rPr lang="ru-RU" sz="3800" b="1" dirty="0" smtClean="0"/>
              <a:t/>
            </a:r>
            <a:br>
              <a:rPr lang="ru-RU" sz="3800" b="1" dirty="0" smtClean="0"/>
            </a:br>
            <a:r>
              <a:rPr lang="ru-RU" sz="38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При луне, как при свече, </a:t>
            </a:r>
            <a:r>
              <a:rPr lang="ru-RU" sz="3800" b="1" dirty="0" smtClean="0"/>
              <a:t/>
            </a:r>
            <a:br>
              <a:rPr lang="ru-RU" sz="3800" b="1" dirty="0" smtClean="0"/>
            </a:br>
            <a:r>
              <a:rPr lang="ru-RU" sz="38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Подползает к букве ... </a:t>
            </a:r>
            <a:endParaRPr lang="ru-RU" sz="3800" b="1" dirty="0"/>
          </a:p>
        </p:txBody>
      </p:sp>
      <p:pic>
        <p:nvPicPr>
          <p:cNvPr id="6146" name="Picture 2" descr="http://readik.ru/bukvy/ch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6064" y="368490"/>
            <a:ext cx="6136044" cy="6136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8774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676" y="177421"/>
            <a:ext cx="9825936" cy="955343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На что похожа буква Ч?</a:t>
            </a:r>
            <a:endParaRPr lang="ru-RU" sz="4800" b="1" dirty="0"/>
          </a:p>
        </p:txBody>
      </p:sp>
      <p:pic>
        <p:nvPicPr>
          <p:cNvPr id="7170" name="Picture 2" descr="http://www.funlib.ru/cimg/2014/101905/585199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667" y="1132764"/>
            <a:ext cx="6332559" cy="5560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640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1380" y="232012"/>
            <a:ext cx="9853232" cy="791570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На что похожа буква Ч?</a:t>
            </a:r>
            <a:endParaRPr lang="ru-RU" sz="4800" b="1" dirty="0"/>
          </a:p>
        </p:txBody>
      </p:sp>
      <p:pic>
        <p:nvPicPr>
          <p:cNvPr id="8194" name="Picture 2" descr="http://img.youtube.com/vi/YR6PPET79ew/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3642" y="1187355"/>
            <a:ext cx="7259263" cy="5444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597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9618" y="218364"/>
            <a:ext cx="9784993" cy="887105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На что похожа буква Ч?</a:t>
            </a:r>
            <a:endParaRPr lang="ru-RU" sz="4800" b="1" dirty="0"/>
          </a:p>
        </p:txBody>
      </p:sp>
      <p:pic>
        <p:nvPicPr>
          <p:cNvPr id="9218" name="Picture 2" descr="http://litceymos.ru/itbeitb/%D0%9F%D0%BE%D1%8F%D1%81%D0%BD%D0%B8%D1%82%D0%B5%D0%BB%D1%8C%D0%BD%D0%B0%D1%8F+%D0%B7%D0%B0%D0%BF%D0%B8%D1%81%D0%BA%D0%B0+%D0%B2+%D0%B4%D0%B0%D0%BD%D0%BD%D0%BE%D0%BC+%D1%81%D0%B1%D0%BE%D1%80%D0%BD%D0%B8%D0%BA%D0%B5+%D1%81%D0%BE%D0%B1%D1%80%D0%B0%D0%BD%D1%8B+%D0%BC%D0%B0%D1%82%D0%B5%D1%80%D0%B8%D0%B0%D0%BB%D1%8B+%D0%B2%D0%BD%D0%B5%D0%BA%D0%BB%D0%B0%D1%81%D1%81%D0%BD%D1%8B%D1%85+%D0%BC%D0%B5%D1%80%D0%BE%D0%BF%D1%80%D0%B8%D1%8F%D1%82%D0%B8%D0%B9+%E2%80%93+%D0%BF%D1%80%D0%B0%D0%B7%D0%B4%D0%BD%D0%B8%D0%BA%D0%BE%D0%B2%2C+%D0%BF%D1%80%D0%BE%D0%B2%D0%B5%D0%B4%D1%91%D0%BD%D0%BD%D1%8B%D1%85+%D0%B2+1+%D0%BA%D0%BB%D0%B0%D1%81%D1%81%D0%B5.+%D0%A6%D0%B5%D0%BB%D1%8Cb/17372_html_29d627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952" y="988796"/>
            <a:ext cx="4790363" cy="5412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237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6914" y="177422"/>
            <a:ext cx="9757698" cy="887104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На что похожа буква Ч?</a:t>
            </a:r>
            <a:endParaRPr lang="ru-RU" sz="4800" b="1" dirty="0"/>
          </a:p>
        </p:txBody>
      </p:sp>
      <p:pic>
        <p:nvPicPr>
          <p:cNvPr id="10242" name="Picture 2" descr="https://fs00.infourok.ru/images/doc/190/217310/hello_html_340fe8e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078" y="1027593"/>
            <a:ext cx="4995080" cy="5708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281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1380" y="232012"/>
            <a:ext cx="9853232" cy="887104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На что похожа буква Ч?</a:t>
            </a:r>
            <a:endParaRPr lang="ru-RU" sz="4800" b="1" dirty="0"/>
          </a:p>
        </p:txBody>
      </p:sp>
      <p:pic>
        <p:nvPicPr>
          <p:cNvPr id="12290" name="Picture 2" descr="http://prostodelkino.com/uploads/posts/2012-11-25/image_112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693" y="1119116"/>
            <a:ext cx="7394159" cy="5554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76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nsc.1september.ru/2002/13/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8953" y="218364"/>
            <a:ext cx="3502025" cy="6485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3582" y="218364"/>
            <a:ext cx="6196084" cy="968991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Назови слово …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262854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46914" y="245660"/>
            <a:ext cx="9757698" cy="968991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/>
              <a:t>Характеристика звуков:</a:t>
            </a:r>
            <a:endParaRPr lang="ru-RU" sz="5400" b="1" dirty="0"/>
          </a:p>
        </p:txBody>
      </p:sp>
      <p:pic>
        <p:nvPicPr>
          <p:cNvPr id="14338" name="Picture 2" descr="http://debbieteakle.com/wp-content/uploads/2012/01/Tea_Bag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55" y="1325007"/>
            <a:ext cx="3996103" cy="282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://www.mk.ru/upload/iblock_mk/475/dd/dd/a2/DETAIL_PICTURE_649378_9529552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6038" y="1325007"/>
            <a:ext cx="3931749" cy="2946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http://www.perkalgifts.co.za/images/large/PGIFTSJ1198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0033" y="1325007"/>
            <a:ext cx="3087177" cy="3087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59559" y="4831307"/>
            <a:ext cx="2934268" cy="11327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ч</a:t>
            </a:r>
            <a:r>
              <a:rPr lang="ru-RU" sz="9600" b="1" dirty="0" smtClean="0"/>
              <a:t>ай</a:t>
            </a:r>
            <a:endParaRPr lang="ru-RU" sz="96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196958" y="4831307"/>
            <a:ext cx="3636857" cy="11327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500" b="1" dirty="0" smtClean="0"/>
              <a:t>мя</a:t>
            </a:r>
            <a:r>
              <a:rPr lang="ru-RU" sz="11500" b="1" dirty="0" smtClean="0">
                <a:solidFill>
                  <a:srgbClr val="FF0000"/>
                </a:solidFill>
              </a:rPr>
              <a:t>ч</a:t>
            </a:r>
            <a:endParaRPr lang="ru-RU" sz="115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175010" y="4831307"/>
            <a:ext cx="3835020" cy="11327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b="1" dirty="0" smtClean="0"/>
              <a:t>ру</a:t>
            </a:r>
            <a:r>
              <a:rPr lang="ru-RU" sz="8800" b="1" dirty="0" smtClean="0">
                <a:solidFill>
                  <a:srgbClr val="FF0000"/>
                </a:solidFill>
              </a:rPr>
              <a:t>ч</a:t>
            </a:r>
            <a:r>
              <a:rPr lang="ru-RU" sz="8800" b="1" dirty="0" smtClean="0"/>
              <a:t>ка</a:t>
            </a:r>
            <a:endParaRPr lang="ru-RU" sz="8800" b="1" dirty="0"/>
          </a:p>
        </p:txBody>
      </p:sp>
    </p:spTree>
    <p:extLst>
      <p:ext uri="{BB962C8B-B14F-4D97-AF65-F5344CB8AC3E}">
        <p14:creationId xmlns:p14="http://schemas.microsoft.com/office/powerpoint/2010/main" val="246842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6914" y="191069"/>
            <a:ext cx="9757698" cy="1487605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 smtClean="0">
                <a:solidFill>
                  <a:srgbClr val="002060"/>
                </a:solidFill>
              </a:rPr>
              <a:t>Буква Ч:</a:t>
            </a:r>
            <a:endParaRPr lang="ru-RU" sz="8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89211" y="1460310"/>
            <a:ext cx="7182585" cy="44509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4400" b="1" dirty="0" smtClean="0">
                <a:solidFill>
                  <a:srgbClr val="00B050"/>
                </a:solidFill>
              </a:rPr>
              <a:t>[</a:t>
            </a:r>
            <a:r>
              <a:rPr lang="ru-RU" sz="34400" b="1" dirty="0" smtClean="0">
                <a:solidFill>
                  <a:srgbClr val="00B050"/>
                </a:solidFill>
              </a:rPr>
              <a:t>ч</a:t>
            </a:r>
            <a:r>
              <a:rPr lang="en-US" sz="34400" b="1" dirty="0" smtClean="0">
                <a:solidFill>
                  <a:srgbClr val="00B050"/>
                </a:solidFill>
              </a:rPr>
              <a:t>’]</a:t>
            </a:r>
            <a:endParaRPr lang="ru-RU" sz="34400" b="1" dirty="0">
              <a:solidFill>
                <a:srgbClr val="00B05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354937" y="2126222"/>
            <a:ext cx="149674" cy="3777622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918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9618" y="177421"/>
            <a:ext cx="6141492" cy="1078173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rgbClr val="0070C0"/>
                </a:solidFill>
              </a:rPr>
              <a:t>Многозначное слово:</a:t>
            </a:r>
            <a:endParaRPr lang="ru-RU" sz="4800" b="1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420669" y="341194"/>
            <a:ext cx="3603009" cy="11737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</a:rPr>
              <a:t>РУЧКА</a:t>
            </a:r>
            <a:endParaRPr lang="ru-RU" sz="8000" b="1" dirty="0">
              <a:solidFill>
                <a:srgbClr val="FF0000"/>
              </a:solidFill>
            </a:endParaRPr>
          </a:p>
        </p:txBody>
      </p:sp>
      <p:pic>
        <p:nvPicPr>
          <p:cNvPr id="15362" name="Picture 2" descr="http://static4.depositphotos.com/1030387/398/v/950/depositphotos_3989871-Pencil-marker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655" y="1514901"/>
            <a:ext cx="3216548" cy="3216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ttp://www.funlib.ru/cimg/2014/102319/541989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077" y="1050878"/>
            <a:ext cx="3548419" cy="2661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http://lovekvartira.ru/wp-content/uploads/2013/09/Dvernaya-ruchka-so-storonyi-vannoy-komnatyi-s-beloy-otdelkoy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572" y="3926233"/>
            <a:ext cx="4080342" cy="2720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031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379663" y="204788"/>
            <a:ext cx="9812337" cy="1255712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accent4"/>
                </a:solidFill>
              </a:rPr>
              <a:t>Делу время, а потехе час.</a:t>
            </a:r>
            <a:endParaRPr lang="ru-RU" sz="4400" b="1" dirty="0">
              <a:solidFill>
                <a:schemeClr val="accent4"/>
              </a:solidFill>
            </a:endParaRPr>
          </a:p>
        </p:txBody>
      </p:sp>
      <p:pic>
        <p:nvPicPr>
          <p:cNvPr id="16386" name="Picture 2" descr="http://vneshkolnik.ru/media/11%20%D0%94%D0%B5%D0%BB%D1%83%20-%20%D0%B2%D1%80%D0%B5%D0%BC%D1%8F,%20%D0%BF%D0%BE%D1%82%D0%B5%D1%85%D0%B5%20-%20%D1%87%D0%B0%D1%81%20Mirovskiy%20Sergey,%2012%20let.%20%D0%9F%D1%80%D0%B8%D0%B4%D0%BD%D0%B5%D1%81%D1%82%D1%80%D0%BE%D0%B2%D1%8C%D0%B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216" y="955343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6600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2073" y="136478"/>
            <a:ext cx="7519916" cy="1173708"/>
          </a:xfrm>
        </p:spPr>
        <p:txBody>
          <a:bodyPr>
            <a:normAutofit/>
          </a:bodyPr>
          <a:lstStyle/>
          <a:p>
            <a:r>
              <a:rPr lang="ru-RU" sz="5200" b="1" dirty="0" smtClean="0">
                <a:solidFill>
                  <a:schemeClr val="accent4"/>
                </a:solidFill>
              </a:rPr>
              <a:t>Многозначное слово:</a:t>
            </a:r>
            <a:endParaRPr lang="ru-RU" sz="5200" b="1" dirty="0">
              <a:solidFill>
                <a:schemeClr val="accent4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062113" y="257894"/>
            <a:ext cx="2906974" cy="14603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ЛИСИЧКИ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18434" name="Picture 2" descr="http://www.stihi.ru/pics/2013/08/18/154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6192" y="1718204"/>
            <a:ext cx="4616727" cy="4616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http://previews.123rf.com/images/katrinahappy/katrinahappy1401/katrinahappy140100011/24916327-cute-fox-sits-vector-illustration-on-white-background-Stock-Photo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56" y="1435774"/>
            <a:ext cx="4115292" cy="4899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5406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1380" y="177422"/>
            <a:ext cx="4640238" cy="1050878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Ребус:</a:t>
            </a:r>
            <a:endParaRPr lang="ru-RU" sz="48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11500" b="1" dirty="0" smtClean="0"/>
              <a:t>гроза</a:t>
            </a:r>
            <a:endParaRPr lang="ru-RU" sz="11500" b="1" dirty="0"/>
          </a:p>
        </p:txBody>
      </p:sp>
      <p:pic>
        <p:nvPicPr>
          <p:cNvPr id="1026" name="Picture 2" descr="http://teremoshka.ru/rebus/groz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38" y="1501255"/>
            <a:ext cx="6439013" cy="4599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2486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Ребус:</a:t>
            </a:r>
            <a:endParaRPr lang="ru-RU" sz="4800" b="1" dirty="0"/>
          </a:p>
        </p:txBody>
      </p:sp>
      <p:pic>
        <p:nvPicPr>
          <p:cNvPr id="2050" name="Picture 2" descr="http://900igr.net/datai/matematika/Rebusy/0023-032-Raduga.pn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218" y="2251881"/>
            <a:ext cx="10578348" cy="3767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854890" y="518615"/>
            <a:ext cx="5841241" cy="138638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500" b="1" dirty="0" smtClean="0">
                <a:solidFill>
                  <a:srgbClr val="FF0000"/>
                </a:solidFill>
              </a:rPr>
              <a:t>радуга</a:t>
            </a:r>
            <a:endParaRPr lang="ru-RU" sz="115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144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00.infourok.ru/images/doc/238/160241/1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1295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56993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svitppt.com.ua/images/40/39720/960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9051" y="191067"/>
            <a:ext cx="8653581" cy="6490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397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05970" y="300252"/>
            <a:ext cx="2593075" cy="968990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Часы</a:t>
            </a:r>
            <a:endParaRPr lang="ru-RU" sz="5400" b="1" dirty="0"/>
          </a:p>
        </p:txBody>
      </p:sp>
      <p:pic>
        <p:nvPicPr>
          <p:cNvPr id="17410" name="Picture 2" descr="http://rusmol.ru/wp-content/uploads/2012/05/clock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294" y="1473957"/>
            <a:ext cx="2549351" cy="2540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http://evk.ru/userfiles/pic/gal/c_1818_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0278" y="505814"/>
            <a:ext cx="4164605" cy="2797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6" descr="http://wap39.ru/published/publicdata/WAP39RUSIRLEV/attachments/SC/products_pictures/2464955_enl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3433" y="300252"/>
            <a:ext cx="2206432" cy="2944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6" name="Picture 8" descr="https://prv1.lori-images.net/kuranty-spasskoi-bashni-moskovskogo-kremlya-0001566557-preview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869" y="4145208"/>
            <a:ext cx="3616656" cy="2698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20" name="Picture 12" descr="http://www.stihi.ru/pics/2014/09/27/1147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565" y="3368240"/>
            <a:ext cx="3220871" cy="3220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0361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2430" y="1506141"/>
            <a:ext cx="3634947" cy="485125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245660"/>
            <a:ext cx="8911687" cy="1214650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/>
              <a:t>Часы</a:t>
            </a:r>
            <a:endParaRPr lang="ru-RU" sz="66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93377" y="1258194"/>
            <a:ext cx="4313237" cy="3236240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133840" y="3168881"/>
            <a:ext cx="4591365" cy="3444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447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10436" y="259307"/>
            <a:ext cx="4367283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 квартире на стенке загадка висит,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 целыми днями она говорит,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Когда мне гулять, пить кефир, танцевать,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Смотреть телевизор, компьютер включать.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Могу я крутить у загадки усы.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Ну, вы догадались, что это?</a:t>
            </a:r>
            <a:endParaRPr lang="ru-RU" sz="3200" b="1" dirty="0"/>
          </a:p>
        </p:txBody>
      </p:sp>
      <p:pic>
        <p:nvPicPr>
          <p:cNvPr id="2050" name="Picture 2" descr="http://kotygoroshko.com.ua/_dr/5/54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5710" y="1266092"/>
            <a:ext cx="7316400" cy="548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1445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59988" y="323558"/>
            <a:ext cx="320743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Он пыхтит, как паровоз,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Важно кверху держит нос.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Пошумит, остепенится —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Пригласит чайку напиться.</a:t>
            </a:r>
            <a:endParaRPr lang="ru-RU" sz="3600" b="1" dirty="0"/>
          </a:p>
        </p:txBody>
      </p:sp>
      <p:pic>
        <p:nvPicPr>
          <p:cNvPr id="3074" name="Picture 2" descr="https://im0-tub-ru.yandex.net/i?id=eef6d47b745681c973a176b253ec58a3&amp;n=33&amp;h=235&amp;w=38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422" y="1322363"/>
            <a:ext cx="7105314" cy="4371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6693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stihi.ru/pics/2008/02/26/213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880" y="1617784"/>
            <a:ext cx="7326535" cy="4820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72530" y="295422"/>
            <a:ext cx="348878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400" b="1" i="0" dirty="0" smtClean="0">
                <a:solidFill>
                  <a:srgbClr val="000080"/>
                </a:solidFill>
                <a:effectLst/>
                <a:latin typeface="Trebuchet MS" panose="020B0603020202020204" pitchFamily="34" charset="0"/>
              </a:rPr>
              <a:t>Домик мой, везде со мной.</a:t>
            </a:r>
            <a:r>
              <a:rPr lang="ru-RU" sz="3400" b="1" dirty="0" smtClean="0"/>
              <a:t/>
            </a:r>
            <a:br>
              <a:rPr lang="ru-RU" sz="3400" b="1" dirty="0" smtClean="0"/>
            </a:br>
            <a:r>
              <a:rPr lang="ru-RU" sz="3400" b="1" i="0" dirty="0" smtClean="0">
                <a:solidFill>
                  <a:srgbClr val="000080"/>
                </a:solidFill>
                <a:effectLst/>
                <a:latin typeface="Trebuchet MS" panose="020B0603020202020204" pitchFamily="34" charset="0"/>
              </a:rPr>
              <a:t>Он устроен за спиной.</a:t>
            </a:r>
            <a:r>
              <a:rPr lang="ru-RU" sz="3400" b="1" dirty="0" smtClean="0"/>
              <a:t/>
            </a:r>
            <a:br>
              <a:rPr lang="ru-RU" sz="3400" b="1" dirty="0" smtClean="0"/>
            </a:br>
            <a:r>
              <a:rPr lang="ru-RU" sz="3400" b="1" i="0" dirty="0" smtClean="0">
                <a:solidFill>
                  <a:srgbClr val="000080"/>
                </a:solidFill>
                <a:effectLst/>
                <a:latin typeface="Trebuchet MS" panose="020B0603020202020204" pitchFamily="34" charset="0"/>
              </a:rPr>
              <a:t>Я с лягушками дружу     </a:t>
            </a:r>
            <a:r>
              <a:rPr lang="ru-RU" sz="3400" b="1" dirty="0" smtClean="0"/>
              <a:t/>
            </a:r>
            <a:br>
              <a:rPr lang="ru-RU" sz="3400" b="1" dirty="0" smtClean="0"/>
            </a:br>
            <a:r>
              <a:rPr lang="ru-RU" sz="3400" b="1" i="0" dirty="0" smtClean="0">
                <a:solidFill>
                  <a:srgbClr val="000080"/>
                </a:solidFill>
                <a:effectLst/>
                <a:latin typeface="Trebuchet MS" panose="020B0603020202020204" pitchFamily="34" charset="0"/>
              </a:rPr>
              <a:t>Очень медленно хожу.</a:t>
            </a:r>
            <a:r>
              <a:rPr lang="ru-RU" sz="3400" b="1" dirty="0" smtClean="0"/>
              <a:t/>
            </a:r>
            <a:br>
              <a:rPr lang="ru-RU" sz="3400" b="1" dirty="0" smtClean="0"/>
            </a:br>
            <a:r>
              <a:rPr lang="ru-RU" sz="3400" b="1" i="0" dirty="0" smtClean="0">
                <a:solidFill>
                  <a:srgbClr val="000080"/>
                </a:solidFill>
                <a:effectLst/>
                <a:latin typeface="Trebuchet MS" panose="020B0603020202020204" pitchFamily="34" charset="0"/>
              </a:rPr>
              <a:t>Вовсе не букашка,</a:t>
            </a:r>
            <a:r>
              <a:rPr lang="ru-RU" sz="3400" b="1" dirty="0" smtClean="0"/>
              <a:t/>
            </a:r>
            <a:br>
              <a:rPr lang="ru-RU" sz="3400" b="1" dirty="0" smtClean="0"/>
            </a:br>
            <a:r>
              <a:rPr lang="ru-RU" sz="3400" b="1" i="0" dirty="0" smtClean="0">
                <a:solidFill>
                  <a:srgbClr val="000080"/>
                </a:solidFill>
                <a:effectLst/>
                <a:latin typeface="Trebuchet MS" panose="020B0603020202020204" pitchFamily="34" charset="0"/>
              </a:rPr>
              <a:t>Кто я...</a:t>
            </a:r>
            <a:endParaRPr lang="ru-RU" sz="3400" b="1" dirty="0"/>
          </a:p>
        </p:txBody>
      </p:sp>
    </p:spTree>
    <p:extLst>
      <p:ext uri="{BB962C8B-B14F-4D97-AF65-F5344CB8AC3E}">
        <p14:creationId xmlns:p14="http://schemas.microsoft.com/office/powerpoint/2010/main" val="594975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69494" y="300252"/>
            <a:ext cx="406703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0" dirty="0" smtClean="0">
                <a:solidFill>
                  <a:srgbClr val="000080"/>
                </a:solidFill>
                <a:effectLst/>
                <a:latin typeface="Trebuchet MS" panose="020B0603020202020204" pitchFamily="34" charset="0"/>
              </a:rPr>
              <a:t>Если хочешь выпить чай -</a:t>
            </a:r>
            <a:br>
              <a:rPr lang="ru-RU" sz="4000" b="1" i="0" dirty="0" smtClean="0">
                <a:solidFill>
                  <a:srgbClr val="000080"/>
                </a:solidFill>
                <a:effectLst/>
                <a:latin typeface="Trebuchet MS" panose="020B0603020202020204" pitchFamily="34" charset="0"/>
              </a:rPr>
            </a:br>
            <a:r>
              <a:rPr lang="ru-RU" sz="4000" b="1" i="0" dirty="0" smtClean="0">
                <a:solidFill>
                  <a:srgbClr val="000080"/>
                </a:solidFill>
                <a:effectLst/>
                <a:latin typeface="Trebuchet MS" panose="020B0603020202020204" pitchFamily="34" charset="0"/>
              </a:rPr>
              <a:t>Так меня и получай,</a:t>
            </a:r>
            <a:br>
              <a:rPr lang="ru-RU" sz="4000" b="1" i="0" dirty="0" smtClean="0">
                <a:solidFill>
                  <a:srgbClr val="000080"/>
                </a:solidFill>
                <a:effectLst/>
                <a:latin typeface="Trebuchet MS" panose="020B0603020202020204" pitchFamily="34" charset="0"/>
              </a:rPr>
            </a:br>
            <a:r>
              <a:rPr lang="ru-RU" sz="4000" b="1" i="0" dirty="0" smtClean="0">
                <a:solidFill>
                  <a:srgbClr val="000080"/>
                </a:solidFill>
                <a:effectLst/>
                <a:latin typeface="Trebuchet MS" panose="020B0603020202020204" pitchFamily="34" charset="0"/>
              </a:rPr>
              <a:t>Распрекрасную милашку,</a:t>
            </a:r>
            <a:br>
              <a:rPr lang="ru-RU" sz="4000" b="1" i="0" dirty="0" smtClean="0">
                <a:solidFill>
                  <a:srgbClr val="000080"/>
                </a:solidFill>
                <a:effectLst/>
                <a:latin typeface="Trebuchet MS" panose="020B0603020202020204" pitchFamily="34" charset="0"/>
              </a:rPr>
            </a:br>
            <a:r>
              <a:rPr lang="ru-RU" sz="4000" b="1" i="0" dirty="0" smtClean="0">
                <a:solidFill>
                  <a:srgbClr val="000080"/>
                </a:solidFill>
                <a:effectLst/>
                <a:latin typeface="Trebuchet MS" panose="020B0603020202020204" pitchFamily="34" charset="0"/>
              </a:rPr>
              <a:t>Всю в цветочках, с блюдцем...</a:t>
            </a:r>
            <a:endParaRPr lang="ru-RU" sz="4000" b="1" dirty="0"/>
          </a:p>
        </p:txBody>
      </p:sp>
      <p:pic>
        <p:nvPicPr>
          <p:cNvPr id="5122" name="Picture 2" descr="http://hilt.com.ua/admin/bindata/_0562074_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419" y="859810"/>
            <a:ext cx="5600130" cy="5600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3428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676" y="232012"/>
            <a:ext cx="9825936" cy="1009934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Что общего?</a:t>
            </a:r>
            <a:endParaRPr lang="ru-RU" sz="54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764" y="1050877"/>
            <a:ext cx="3953617" cy="296521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6143" y="232012"/>
            <a:ext cx="4491422" cy="276187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8676" y="3758266"/>
            <a:ext cx="4710341" cy="30997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4929" y="2993890"/>
            <a:ext cx="3578790" cy="3582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362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104</TotalTime>
  <Words>106</Words>
  <Application>Microsoft Office PowerPoint</Application>
  <PresentationFormat>Широкоэкранный</PresentationFormat>
  <Paragraphs>30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1" baseType="lpstr">
      <vt:lpstr>Arial</vt:lpstr>
      <vt:lpstr>Century Gothic</vt:lpstr>
      <vt:lpstr>Tahoma</vt:lpstr>
      <vt:lpstr>Times New Roman</vt:lpstr>
      <vt:lpstr>Trebuchet MS</vt:lpstr>
      <vt:lpstr>Wingdings 3</vt:lpstr>
      <vt:lpstr>Легкий дым</vt:lpstr>
      <vt:lpstr>Буква Чч. Звук [ч’].</vt:lpstr>
      <vt:lpstr>Делу время, а потехе час.</vt:lpstr>
      <vt:lpstr>Часы</vt:lpstr>
      <vt:lpstr>Часы</vt:lpstr>
      <vt:lpstr>Презентация PowerPoint</vt:lpstr>
      <vt:lpstr>Презентация PowerPoint</vt:lpstr>
      <vt:lpstr>Презентация PowerPoint</vt:lpstr>
      <vt:lpstr>Презентация PowerPoint</vt:lpstr>
      <vt:lpstr>Что общего?</vt:lpstr>
      <vt:lpstr>Презентация PowerPoint</vt:lpstr>
      <vt:lpstr>На что похожа буква Ч?</vt:lpstr>
      <vt:lpstr>На что похожа буква Ч?</vt:lpstr>
      <vt:lpstr>На что похожа буква Ч?</vt:lpstr>
      <vt:lpstr>На что похожа буква Ч?</vt:lpstr>
      <vt:lpstr>На что похожа буква Ч?</vt:lpstr>
      <vt:lpstr>Назови слово …</vt:lpstr>
      <vt:lpstr>Характеристика звуков:</vt:lpstr>
      <vt:lpstr>Буква Ч:</vt:lpstr>
      <vt:lpstr>Многозначное слово:</vt:lpstr>
      <vt:lpstr>Многозначное слово:</vt:lpstr>
      <vt:lpstr>Ребус:</vt:lpstr>
      <vt:lpstr>Ребус: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Буква Чч. Звук [ч’].</dc:title>
  <dc:creator>User</dc:creator>
  <cp:lastModifiedBy>User</cp:lastModifiedBy>
  <cp:revision>28</cp:revision>
  <dcterms:created xsi:type="dcterms:W3CDTF">2016-11-20T02:12:01Z</dcterms:created>
  <dcterms:modified xsi:type="dcterms:W3CDTF">2016-11-24T12:45:14Z</dcterms:modified>
</cp:coreProperties>
</file>