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D0EA-0911-467B-B95C-CC3A378A0F12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CA96B-F06B-4B44-A097-83D9D1A8E29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341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D0EA-0911-467B-B95C-CC3A378A0F12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CA96B-F06B-4B44-A097-83D9D1A8E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81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D0EA-0911-467B-B95C-CC3A378A0F12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CA96B-F06B-4B44-A097-83D9D1A8E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280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D0EA-0911-467B-B95C-CC3A378A0F12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CA96B-F06B-4B44-A097-83D9D1A8E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246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D0EA-0911-467B-B95C-CC3A378A0F12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CA96B-F06B-4B44-A097-83D9D1A8E29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008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D0EA-0911-467B-B95C-CC3A378A0F12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CA96B-F06B-4B44-A097-83D9D1A8E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108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D0EA-0911-467B-B95C-CC3A378A0F12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CA96B-F06B-4B44-A097-83D9D1A8E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93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D0EA-0911-467B-B95C-CC3A378A0F12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CA96B-F06B-4B44-A097-83D9D1A8E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970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D0EA-0911-467B-B95C-CC3A378A0F12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CA96B-F06B-4B44-A097-83D9D1A8E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57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B69D0EA-0911-467B-B95C-CC3A378A0F12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BCA96B-F06B-4B44-A097-83D9D1A8E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032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D0EA-0911-467B-B95C-CC3A378A0F12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CA96B-F06B-4B44-A097-83D9D1A8E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11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B69D0EA-0911-467B-B95C-CC3A378A0F12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2BCA96B-F06B-4B44-A097-83D9D1A8E29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301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9433" y="204717"/>
            <a:ext cx="10863618" cy="1119116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Звук </a:t>
            </a:r>
            <a:r>
              <a:rPr lang="en-US" sz="6600" b="1" dirty="0" smtClean="0"/>
              <a:t>[</a:t>
            </a:r>
            <a:r>
              <a:rPr lang="ru-RU" sz="6600" b="1" dirty="0" smtClean="0"/>
              <a:t>ш</a:t>
            </a:r>
            <a:r>
              <a:rPr lang="en-US" sz="6600" b="1" dirty="0" smtClean="0"/>
              <a:t>]</a:t>
            </a:r>
            <a:r>
              <a:rPr lang="ru-RU" sz="6600" b="1" dirty="0" smtClean="0"/>
              <a:t>.Буква </a:t>
            </a:r>
            <a:r>
              <a:rPr lang="ru-RU" sz="6600" b="1" dirty="0" err="1" smtClean="0"/>
              <a:t>Шш</a:t>
            </a:r>
            <a:r>
              <a:rPr lang="ru-RU" sz="6600" b="1" dirty="0" smtClean="0"/>
              <a:t> </a:t>
            </a:r>
            <a:endParaRPr lang="ru-RU" sz="6600" b="1" dirty="0"/>
          </a:p>
        </p:txBody>
      </p:sp>
      <p:pic>
        <p:nvPicPr>
          <p:cNvPr id="1026" name="Picture 2" descr="http://fotohomka.ru/images/Jan/10/cc045860fc9fec3113a8e3f40df42e3c/mini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399" y="1213012"/>
            <a:ext cx="7309749" cy="544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259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9809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На что похожа буква Ш?</a:t>
            </a:r>
            <a:endParaRPr lang="ru-RU" sz="6000" b="1" dirty="0"/>
          </a:p>
        </p:txBody>
      </p:sp>
      <p:pic>
        <p:nvPicPr>
          <p:cNvPr id="9218" name="Picture 2" descr="http://img2.searchmasterclass.net/uploads/posts/2013-06-28/image_1062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642" y="1897039"/>
            <a:ext cx="7252077" cy="446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68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144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На что похожа буква Ш?</a:t>
            </a:r>
            <a:endParaRPr lang="ru-RU" sz="5400" b="1" dirty="0"/>
          </a:p>
        </p:txBody>
      </p:sp>
      <p:pic>
        <p:nvPicPr>
          <p:cNvPr id="10242" name="Picture 2" descr="http://caricatura.ru/parad/euro/pic/214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167" y="1413467"/>
            <a:ext cx="5710270" cy="4891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58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dn01.ru/files/users/images/56/96/56963ff5895992073e31c30deb02b9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857" y="163773"/>
            <a:ext cx="8407411" cy="610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85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8710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Характеристика звука:</a:t>
            </a:r>
            <a:endParaRPr lang="ru-RU" sz="6000" b="1" dirty="0"/>
          </a:p>
        </p:txBody>
      </p:sp>
      <p:pic>
        <p:nvPicPr>
          <p:cNvPr id="12290" name="Picture 2" descr="http://balloons.in.ua/catalog_photo/67/1-bi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91" y="1173709"/>
            <a:ext cx="3258287" cy="349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www.clipartkid.com/images/120/pencil-clipart-cartoon-character-clipart-panda-free-clipart-images-uYV4sk-clipart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999" y="730156"/>
            <a:ext cx="3017043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img-fotki.yandex.ru/get/6502/47407354.8be/0_102b82_4716ceba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866" y="934305"/>
            <a:ext cx="3616616" cy="396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3891" y="5036024"/>
            <a:ext cx="3160984" cy="8734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ш</a:t>
            </a:r>
            <a:r>
              <a:rPr lang="ru-RU" sz="8000" b="1" dirty="0" smtClean="0"/>
              <a:t>ар</a:t>
            </a:r>
            <a:endParaRPr lang="ru-RU" sz="8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03009" y="5036024"/>
            <a:ext cx="4337857" cy="8734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каранда</a:t>
            </a:r>
            <a:r>
              <a:rPr lang="ru-RU" sz="7200" b="1" dirty="0" smtClean="0">
                <a:solidFill>
                  <a:srgbClr val="FF0000"/>
                </a:solidFill>
              </a:rPr>
              <a:t>ш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15952" y="5036024"/>
            <a:ext cx="3739487" cy="8734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ш</a:t>
            </a:r>
            <a:r>
              <a:rPr lang="ru-RU" sz="7200" b="1" dirty="0" smtClean="0"/>
              <a:t>и</a:t>
            </a:r>
            <a:r>
              <a:rPr lang="ru-RU" sz="7200" b="1" dirty="0" smtClean="0">
                <a:solidFill>
                  <a:srgbClr val="FF0000"/>
                </a:solidFill>
              </a:rPr>
              <a:t>ш</a:t>
            </a:r>
            <a:r>
              <a:rPr lang="ru-RU" sz="7200" b="1" dirty="0" smtClean="0"/>
              <a:t>ка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40905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b="1" dirty="0" smtClean="0">
                <a:solidFill>
                  <a:srgbClr val="002060"/>
                </a:solidFill>
              </a:rPr>
              <a:t>Буква Ш</a:t>
            </a:r>
            <a:endParaRPr lang="ru-RU" sz="8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6695593" cy="4023360"/>
          </a:xfrm>
        </p:spPr>
        <p:txBody>
          <a:bodyPr>
            <a:noAutofit/>
          </a:bodyPr>
          <a:lstStyle/>
          <a:p>
            <a:pPr algn="ctr"/>
            <a:r>
              <a:rPr lang="en-US" sz="30000" b="1" dirty="0" smtClean="0">
                <a:solidFill>
                  <a:srgbClr val="002060"/>
                </a:solidFill>
              </a:rPr>
              <a:t>[</a:t>
            </a:r>
            <a:r>
              <a:rPr lang="ru-RU" sz="30000" b="1" dirty="0">
                <a:solidFill>
                  <a:srgbClr val="002060"/>
                </a:solidFill>
              </a:rPr>
              <a:t>ш</a:t>
            </a:r>
            <a:r>
              <a:rPr lang="en-US" sz="30000" b="1" dirty="0" smtClean="0">
                <a:solidFill>
                  <a:srgbClr val="002060"/>
                </a:solidFill>
              </a:rPr>
              <a:t>]</a:t>
            </a:r>
            <a:endParaRPr lang="ru-RU" sz="300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17958" y="1845735"/>
            <a:ext cx="537722" cy="402336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484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645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ЗАПОМНИ!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-1" y="1846263"/>
            <a:ext cx="11286699" cy="4022725"/>
          </a:xfrm>
        </p:spPr>
        <p:txBody>
          <a:bodyPr>
            <a:noAutofit/>
          </a:bodyPr>
          <a:lstStyle/>
          <a:p>
            <a:pPr algn="ctr"/>
            <a:r>
              <a:rPr lang="ru-RU" sz="32400" b="1" dirty="0" smtClean="0"/>
              <a:t>Ш</a:t>
            </a:r>
            <a:r>
              <a:rPr lang="ru-RU" sz="32400" b="1" dirty="0" smtClean="0">
                <a:solidFill>
                  <a:srgbClr val="FF0000"/>
                </a:solidFill>
              </a:rPr>
              <a:t>И</a:t>
            </a:r>
            <a:endParaRPr lang="ru-RU" sz="3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82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volna.org/wp-content/uploads/2014/11/soghlasnyi_zvuk_%5Bsh__bukva_sh__strochnaia_bukva_sh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96" y="231419"/>
            <a:ext cx="8087673" cy="604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19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uslide.ru/images/18/25017/736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69" y="47328"/>
            <a:ext cx="8879243" cy="665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646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5911" y="436729"/>
            <a:ext cx="331640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0" dirty="0" smtClean="0">
                <a:solidFill>
                  <a:srgbClr val="122100"/>
                </a:solidFill>
                <a:effectLst/>
                <a:latin typeface="Trebuchet MS" panose="020B0603020202020204" pitchFamily="34" charset="0"/>
              </a:rPr>
              <a:t>Его держу за поводок, Хотя он вовсе не щенок.</a:t>
            </a:r>
          </a:p>
          <a:p>
            <a:r>
              <a:rPr lang="ru-RU" sz="4000" b="1" i="0" dirty="0" smtClean="0">
                <a:solidFill>
                  <a:srgbClr val="122100"/>
                </a:solidFill>
                <a:effectLst/>
                <a:latin typeface="Trebuchet MS" panose="020B0603020202020204" pitchFamily="34" charset="0"/>
              </a:rPr>
              <a:t> А он сорвался с поводка </a:t>
            </a:r>
          </a:p>
          <a:p>
            <a:r>
              <a:rPr lang="ru-RU" sz="4000" b="1" i="0" dirty="0" smtClean="0">
                <a:solidFill>
                  <a:srgbClr val="122100"/>
                </a:solidFill>
                <a:effectLst/>
                <a:latin typeface="Trebuchet MS" panose="020B0603020202020204" pitchFamily="34" charset="0"/>
              </a:rPr>
              <a:t>И улетел под облака. </a:t>
            </a:r>
            <a:endParaRPr lang="ru-RU" sz="4000" b="1" dirty="0"/>
          </a:p>
        </p:txBody>
      </p:sp>
      <p:pic>
        <p:nvPicPr>
          <p:cNvPr id="3074" name="Picture 2" descr="http://sankt-peterburg.doski.ru/i/06/86/1068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566" y="213838"/>
            <a:ext cx="4762500" cy="621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36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2264" y="354842"/>
            <a:ext cx="39851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Он стоит в углу у стенки.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Ох, огромный он на вид,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Но он вовсе не наказан.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Мама вещи в нём хранит.</a:t>
            </a:r>
            <a:endParaRPr lang="ru-RU" sz="4000" b="1" dirty="0"/>
          </a:p>
        </p:txBody>
      </p:sp>
      <p:pic>
        <p:nvPicPr>
          <p:cNvPr id="4098" name="Picture 2" descr="http://www.clipartkid.com/images/818/closed-door-closet-by-loveandread-VB5u7J-clip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901" y="354842"/>
            <a:ext cx="4783727" cy="558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0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5994" y="344943"/>
            <a:ext cx="42944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Большой, просторный, светлый дом.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Ребят хороших много в нём.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Красиво пишут и читают.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Рисуют дети и считают.</a:t>
            </a:r>
            <a:endParaRPr lang="ru-RU" sz="3600" b="1" dirty="0"/>
          </a:p>
        </p:txBody>
      </p:sp>
      <p:pic>
        <p:nvPicPr>
          <p:cNvPr id="5122" name="Picture 2" descr="http://nprospekt.ru/wp-content/uploads/2016/09/%D0%A8%D0%BA%D0%BE%D0%BB%D0%B0-%D0%BC%D0%B5%D1%88%D0%B0%D0%B5%D1%82-%D1%81%D0%BE%D1%86%D0%B8%D0%B0%D0%BB%D0%B8%D0%B7%D0%B0%D1%86%D0%B8%D0%B8-%D0%B4%D0%B5%D1%82%D0%B5%D0%B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459" y="982639"/>
            <a:ext cx="6857377" cy="5124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09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00752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Что общего?</a:t>
            </a:r>
            <a:endParaRPr lang="ru-RU" sz="60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493" y="1310185"/>
            <a:ext cx="2919986" cy="38086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5479" y="2274880"/>
            <a:ext cx="3354281" cy="39190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9487" y="416026"/>
            <a:ext cx="4973154" cy="371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7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979" y="232013"/>
            <a:ext cx="39987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Для шипенья хороша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В алфавите буква ...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6979" y="2047164"/>
            <a:ext cx="440822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Tahoma" panose="020B0604030504040204" pitchFamily="34" charset="0"/>
              </a:rPr>
              <a:t>Её произносит змея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>
                <a:solidFill>
                  <a:srgbClr val="000000"/>
                </a:solidFill>
                <a:latin typeface="Tahoma" panose="020B0604030504040204" pitchFamily="34" charset="0"/>
              </a:rPr>
              <a:t>И ежик, сердитый немножко,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>
                <a:solidFill>
                  <a:srgbClr val="000000"/>
                </a:solidFill>
                <a:latin typeface="Tahoma" panose="020B0604030504040204" pitchFamily="34" charset="0"/>
              </a:rPr>
              <a:t>Спускающий шарик и я, -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>
                <a:solidFill>
                  <a:srgbClr val="000000"/>
                </a:solidFill>
                <a:latin typeface="Tahoma" panose="020B0604030504040204" pitchFamily="34" charset="0"/>
              </a:rPr>
              <a:t>Но только не так - понарошку!</a:t>
            </a:r>
            <a:endParaRPr lang="ru-RU" sz="3200" b="1" dirty="0"/>
          </a:p>
        </p:txBody>
      </p:sp>
      <p:pic>
        <p:nvPicPr>
          <p:cNvPr id="6146" name="Picture 2" descr="https://img-fotki.yandex.ru/get/3102/110215858.40/0_8df1f_aa599768_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522" y="126146"/>
            <a:ext cx="4471015" cy="511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63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87104"/>
          </a:xfrm>
        </p:spPr>
        <p:txBody>
          <a:bodyPr/>
          <a:lstStyle/>
          <a:p>
            <a:r>
              <a:rPr lang="ru-RU" b="1" dirty="0" smtClean="0"/>
              <a:t>На что похожа буква Ш?</a:t>
            </a:r>
            <a:endParaRPr lang="ru-RU" b="1" dirty="0"/>
          </a:p>
        </p:txBody>
      </p:sp>
      <p:pic>
        <p:nvPicPr>
          <p:cNvPr id="7170" name="Picture 2" descr="http://enciklopediya1.ru/azbuka/azbuka1/a2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18" y="1583140"/>
            <a:ext cx="11506618" cy="375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66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110548"/>
          </a:xfrm>
        </p:spPr>
        <p:txBody>
          <a:bodyPr/>
          <a:lstStyle/>
          <a:p>
            <a:r>
              <a:rPr lang="ru-RU" b="1" dirty="0" smtClean="0"/>
              <a:t>На что похожа буква Ш?</a:t>
            </a:r>
            <a:endParaRPr lang="ru-RU" b="1" dirty="0"/>
          </a:p>
        </p:txBody>
      </p:sp>
      <p:pic>
        <p:nvPicPr>
          <p:cNvPr id="8194" name="Picture 2" descr="http://chmag.ru/images/stories/bukvi/bukva_sh_v_kartinka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83" y="1397151"/>
            <a:ext cx="5068375" cy="613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64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</TotalTime>
  <Words>90</Words>
  <Application>Microsoft Office PowerPoint</Application>
  <PresentationFormat>Широкоэкранный</PresentationFormat>
  <Paragraphs>21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Tahoma</vt:lpstr>
      <vt:lpstr>Trebuchet MS</vt:lpstr>
      <vt:lpstr>Ретро</vt:lpstr>
      <vt:lpstr>Звук [ш].Буква Шш 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общего?</vt:lpstr>
      <vt:lpstr>Презентация PowerPoint</vt:lpstr>
      <vt:lpstr>На что похожа буква Ш?</vt:lpstr>
      <vt:lpstr>На что похожа буква Ш?</vt:lpstr>
      <vt:lpstr>На что похожа буква Ш?</vt:lpstr>
      <vt:lpstr>На что похожа буква Ш?</vt:lpstr>
      <vt:lpstr>Презентация PowerPoint</vt:lpstr>
      <vt:lpstr>Характеристика звука:</vt:lpstr>
      <vt:lpstr>Буква Ш</vt:lpstr>
      <vt:lpstr>ЗАПОМНИ!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[ш].Буква Шш </dc:title>
  <dc:creator>User</dc:creator>
  <cp:lastModifiedBy>User</cp:lastModifiedBy>
  <cp:revision>18</cp:revision>
  <dcterms:created xsi:type="dcterms:W3CDTF">2016-11-27T04:11:29Z</dcterms:created>
  <dcterms:modified xsi:type="dcterms:W3CDTF">2016-11-27T05:03:16Z</dcterms:modified>
</cp:coreProperties>
</file>