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Default Extension="wdp" ContentType="image/vnd.ms-photo"/>
  <Override PartName="/docProps/app.xml" ContentType="application/vnd.openxmlformats-officedocument.extended-properties+xml"/>
  <Override PartName="/docProps/core.xml" ContentType="application/vnd.openxmlformats-package.core-properties+xml"/>
  <Override PartName="/ppt/commentAuthors.xml" ContentType="application/vnd.openxmlformats-officedocument.presentationml.commentAuthor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7" r:id="rId8"/>
    <p:sldId id="268" r:id="rId9"/>
    <p:sldId id="262" r:id="rId10"/>
    <p:sldId id="263" r:id="rId11"/>
    <p:sldId id="265" r:id="rId12"/>
    <p:sldId id="266" r:id="rId13"/>
    <p:sldId id="270" r:id="rId14"/>
  </p:sldIdLst>
  <p:sldSz cx="12192000" cy="6858000"/>
  <p:notesSz cx="6858000" cy="9144000"/>
  <p:custDataLst>
    <p:tags r:id="rId1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p="http://schemas.openxmlformats.org/presentationml/2006/main">
  <p:cmAuthor id="1" name="Пользователь" initials="П" lastIdx="0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09" autoAdjust="0"/>
  </p:normalViewPr>
  <p:slideViewPr>
    <p:cSldViewPr snapToGrid="0">
      <p:cViewPr>
        <p:scale>
          <a:sx n="80" d="100"/>
          <a:sy n="80" d="100"/>
        </p:scale>
        <p:origin x="120" y="-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commentAuthors" Target="commentAuthors.xml" /><Relationship Id="rId10" Type="http://schemas.openxmlformats.org/officeDocument/2006/relationships/slide" Target="slides/slide8.xml" /><Relationship Id="rId11" Type="http://schemas.openxmlformats.org/officeDocument/2006/relationships/slide" Target="slides/slide9.xml" /><Relationship Id="rId12" Type="http://schemas.openxmlformats.org/officeDocument/2006/relationships/slide" Target="slides/slide10.xml" /><Relationship Id="rId13" Type="http://schemas.openxmlformats.org/officeDocument/2006/relationships/slide" Target="slides/slide11.xml" /><Relationship Id="rId14" Type="http://schemas.openxmlformats.org/officeDocument/2006/relationships/slide" Target="slides/slide12.xml" /><Relationship Id="rId15" Type="http://schemas.openxmlformats.org/officeDocument/2006/relationships/tags" Target="tags/tag1.xml" /><Relationship Id="rId16" Type="http://schemas.openxmlformats.org/officeDocument/2006/relationships/presProps" Target="presProps.xml" /><Relationship Id="rId17" Type="http://schemas.openxmlformats.org/officeDocument/2006/relationships/viewProps" Target="viewProps.xml" /><Relationship Id="rId18" Type="http://schemas.openxmlformats.org/officeDocument/2006/relationships/theme" Target="theme/theme1.xml" /><Relationship Id="rId19" Type="http://schemas.openxmlformats.org/officeDocument/2006/relationships/tableStyles" Target="tableStyles.xml" /><Relationship Id="rId2" Type="http://schemas.openxmlformats.org/officeDocument/2006/relationships/slideMaster" Target="slideMasters/slideMaster1.xml" /><Relationship Id="rId3" Type="http://schemas.openxmlformats.org/officeDocument/2006/relationships/slide" Target="slides/slide1.xml" /><Relationship Id="rId4" Type="http://schemas.openxmlformats.org/officeDocument/2006/relationships/slide" Target="slides/slide2.xml" /><Relationship Id="rId5" Type="http://schemas.openxmlformats.org/officeDocument/2006/relationships/slide" Target="slides/slide3.xml" /><Relationship Id="rId6" Type="http://schemas.openxmlformats.org/officeDocument/2006/relationships/slide" Target="slides/slide4.xml" /><Relationship Id="rId7" Type="http://schemas.openxmlformats.org/officeDocument/2006/relationships/slide" Target="slides/slide5.xml" /><Relationship Id="rId8" Type="http://schemas.openxmlformats.org/officeDocument/2006/relationships/slide" Target="slides/slide6.xml" /><Relationship Id="rId9" Type="http://schemas.openxmlformats.org/officeDocument/2006/relationships/slide" Target="slides/slide7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815D887-4AC3-4F56-A69C-6E3E59C20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defPPr/>
          </a:lstStyle>
          <a:p>
            <a:pPr/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483D1B2F-AB16-44DB-8D4A-07AFA6F6B0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defPPr/>
          </a:lstStyle>
          <a:p>
            <a:pPr/>
            <a:fld id="{8DB1A83D-7E5D-446A-B179-7D947EFF28CB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2CC69D9D-8189-49C3-BD9E-3C75A998AD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defPPr/>
          </a:lstStyle>
          <a:p>
            <a:pPr/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DF7C33A-FFC1-4F00-8DFF-E91F1A97A7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defPPr/>
          </a:lstStyle>
          <a:p>
            <a:pPr/>
            <a:fld id="{55EBFCA0-4EE1-4DBE-AB28-AA71A19837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2732128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DF0A83-5C55-4A46-AD53-5B68715F69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/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DEDB79A-F45C-41C6-8FA8-17A8F6CC5D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EBCA160-EAB8-4949-8F5E-980D81B446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/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/>
            <a:fld id="{8DB1A83D-7E5D-446A-B179-7D947EFF28CB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D90DFA7-E158-4D93-9E07-64B6D855A2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/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/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8618156-C665-49CF-87A4-2F360A2D9D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/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/>
            <a:fld id="{55EBFCA0-4EE1-4DBE-AB28-AA71A19837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625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ransition/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2.png" /><Relationship Id="rId4" Type="http://schemas.microsoft.com/office/2007/relationships/hdphoto" Target="../media/image3.wdp" /><Relationship Id="rId5" Type="http://schemas.openxmlformats.org/officeDocument/2006/relationships/image" Target="../media/image4.pn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5.jpeg" /><Relationship Id="rId3" Type="http://schemas.openxmlformats.org/officeDocument/2006/relationships/image" Target="../media/image26.jpeg" /><Relationship Id="rId4" Type="http://schemas.openxmlformats.org/officeDocument/2006/relationships/image" Target="../media/image16.jpeg" /><Relationship Id="rId5" Type="http://schemas.openxmlformats.org/officeDocument/2006/relationships/image" Target="../media/image27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5.jpeg" /><Relationship Id="rId3" Type="http://schemas.openxmlformats.org/officeDocument/2006/relationships/image" Target="../media/image28.jpeg" /><Relationship Id="rId4" Type="http://schemas.openxmlformats.org/officeDocument/2006/relationships/image" Target="../media/image29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5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5.jpeg" /><Relationship Id="rId3" Type="http://schemas.openxmlformats.org/officeDocument/2006/relationships/image" Target="../media/image6.jpeg" /><Relationship Id="rId4" Type="http://schemas.microsoft.com/office/2007/relationships/hdphoto" Target="../media/image7.wdp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5.jpeg" /><Relationship Id="rId3" Type="http://schemas.openxmlformats.org/officeDocument/2006/relationships/image" Target="../media/image8.jpeg" /><Relationship Id="rId4" Type="http://schemas.microsoft.com/office/2007/relationships/hdphoto" Target="../media/image9.wdp" /><Relationship Id="rId5" Type="http://schemas.openxmlformats.org/officeDocument/2006/relationships/image" Target="../media/image10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5.jpeg" /><Relationship Id="rId3" Type="http://schemas.openxmlformats.org/officeDocument/2006/relationships/image" Target="../media/image11.jpeg" /><Relationship Id="rId4" Type="http://schemas.openxmlformats.org/officeDocument/2006/relationships/image" Target="../media/image12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5.jpeg" /><Relationship Id="rId3" Type="http://schemas.openxmlformats.org/officeDocument/2006/relationships/image" Target="../media/image13.jpeg" /><Relationship Id="rId4" Type="http://schemas.openxmlformats.org/officeDocument/2006/relationships/image" Target="../media/image14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5.jpeg" /><Relationship Id="rId3" Type="http://schemas.openxmlformats.org/officeDocument/2006/relationships/image" Target="../media/image16.jpeg" /><Relationship Id="rId4" Type="http://schemas.openxmlformats.org/officeDocument/2006/relationships/image" Target="../media/image17.jpeg" /><Relationship Id="rId5" Type="http://schemas.openxmlformats.org/officeDocument/2006/relationships/image" Target="../media/image18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5.jpeg" /><Relationship Id="rId3" Type="http://schemas.openxmlformats.org/officeDocument/2006/relationships/image" Target="../media/image19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5.jpeg" /><Relationship Id="rId3" Type="http://schemas.openxmlformats.org/officeDocument/2006/relationships/image" Target="../media/image20.jpeg" /><Relationship Id="rId4" Type="http://schemas.openxmlformats.org/officeDocument/2006/relationships/image" Target="../media/image21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5.jpeg" /><Relationship Id="rId3" Type="http://schemas.openxmlformats.org/officeDocument/2006/relationships/image" Target="../media/image22.jpeg" /><Relationship Id="rId4" Type="http://schemas.openxmlformats.org/officeDocument/2006/relationships/image" Target="../media/image23.jpeg" /><Relationship Id="rId5" Type="http://schemas.openxmlformats.org/officeDocument/2006/relationships/image" Target="../media/image24.jpeg" /><Relationship Id="rId6" Type="http://schemas.openxmlformats.org/officeDocument/2006/relationships/image" Target="../media/image25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bg1">
            <a:alpha val="8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0A21C385-B539-4EF4-8AB3-EABE19BAE3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1920" y="0"/>
            <a:ext cx="12313920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937A80F-4643-4852-BDC6-7937A12287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110000"/>
                    </a14:imgEffect>
                    <a14:imgEffect>
                      <a14:brightnessContrast contrast="-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9921" y="2718726"/>
            <a:ext cx="5585605" cy="3948774"/>
          </a:xfrm>
          <a:prstGeom prst="rect">
            <a:avLst/>
          </a:prstGeom>
          <a:effectLst>
            <a:glow rad="127000">
              <a:schemeClr val="accent1">
                <a:alpha val="25000"/>
              </a:schemeClr>
            </a:glow>
            <a:softEdge rad="330200"/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9EB0160-0C15-451D-A99F-00814D813FD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214" y="355632"/>
            <a:ext cx="2011680" cy="2028472"/>
          </a:xfrm>
          <a:prstGeom prst="rect">
            <a:avLst/>
          </a:prstGeom>
          <a:effectLst>
            <a:glow>
              <a:schemeClr val="accent1">
                <a:alpha val="17000"/>
              </a:schemeClr>
            </a:glow>
            <a:outerShdw blurRad="76200" dist="50800" dir="3600000" algn="ctr" rotWithShape="0">
              <a:srgbClr val="000000">
                <a:alpha val="11000"/>
              </a:srgbClr>
            </a:outerShdw>
            <a:softEdge rad="114300"/>
          </a:effec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EAE095-0E15-4755-A672-D9CB1AE8A5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8254"/>
            <a:ext cx="10515600" cy="1560059"/>
          </a:xfrm>
        </p:spPr>
        <p:txBody>
          <a:bodyPr>
            <a:normAutofit fontScale="90000"/>
          </a:bodyPr>
          <a:lstStyle>
            <a:defPPr/>
          </a:lstStyle>
          <a:p>
            <a:pPr algn="ctr"/>
            <a:br>
              <a:rPr lang="ru-RU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дошкольное образовательной учреждение</a:t>
            </a:r>
            <a:br>
              <a:rPr lang="ru-RU" sz="14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«Детский сад №184»</a:t>
            </a:r>
            <a:br>
              <a:rPr lang="ru-RU" sz="14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4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b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Дидактический альбом</a:t>
            </a:r>
            <a:br>
              <a:rPr lang="ru-RU" sz="4900" b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b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«Моя семья»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E20AA6F-FE27-4B7E-A51D-60ABB1AAEC16}"/>
              </a:ext>
            </a:extLst>
          </p:cNvPr>
          <p:cNvSpPr txBox="1"/>
          <p:nvPr/>
        </p:nvSpPr>
        <p:spPr>
          <a:xfrm>
            <a:off x="8755526" y="3677450"/>
            <a:ext cx="30175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pPr algn="r"/>
            <a:r>
              <a:rPr lang="ru-RU" sz="2000" b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Выполнил: </a:t>
            </a:r>
            <a:r>
              <a:rPr lang="ru-RU" sz="20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                                                                                                                                                     высшей категории, Абрамова С.И.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F067A7-B7FF-4BD6-9408-8F46EE9FDE05}"/>
              </a:ext>
            </a:extLst>
          </p:cNvPr>
          <p:cNvSpPr txBox="1"/>
          <p:nvPr/>
        </p:nvSpPr>
        <p:spPr>
          <a:xfrm>
            <a:off x="5151120" y="6477000"/>
            <a:ext cx="233172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r>
              <a:rPr lang="ru-RU">
                <a:solidFill>
                  <a:schemeClr val="accent1">
                    <a:lumMod val="75000"/>
                  </a:schemeClr>
                </a:solidFill>
              </a:rPr>
              <a:t>г</a:t>
            </a:r>
            <a:r>
              <a:rPr lang="ru-RU">
                <a:solidFill>
                  <a:schemeClr val="accent1">
                    <a:lumMod val="50000"/>
                  </a:schemeClr>
                </a:solidFill>
              </a:rPr>
              <a:t>. Оренбург, 2023г</a:t>
            </a:r>
            <a:r>
              <a:rPr lang="ru-RU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78007406"/>
      </p:ext>
    </p:extLst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E8EDB49-94C7-4B3B-B899-6A3286843A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1772" y="0"/>
            <a:ext cx="12192000" cy="6784848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31B5C6-C28E-42FF-8ECA-48718F8F5F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229" y="-73152"/>
            <a:ext cx="11429999" cy="5069695"/>
          </a:xfrm>
        </p:spPr>
        <p:txBody>
          <a:bodyPr>
            <a:normAutofit fontScale="90000"/>
          </a:bodyPr>
          <a:lstStyle>
            <a:defPPr/>
          </a:lstStyle>
          <a:p>
            <a:pPr algn="ctr"/>
            <a:r>
              <a:rPr lang="ru-RU" sz="3600" b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</a:t>
            </a:r>
            <a:br>
              <a:rPr lang="ru-RU" sz="3600" b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«Что такое хорошо? Что такое плохо?»</a:t>
            </a:r>
            <a:br>
              <a:rPr lang="ru-RU" sz="360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формирование понимания, какие поступки являются хорошими, а какие неправильными, как правильно вести себя в разных жизненных ситуациях, как определять правильность поступков других людей.</a:t>
            </a:r>
            <a:br>
              <a:rPr lang="ru-RU" sz="360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Данная игра может быть коллективной, парной и индивидуальной. Воспитанники рассматривают карточки, воспитатель предлагает разделить изображенные поступки на хорошие и плохие, приклеить к веселому или грустному солнышку. Дети разделяют картинки на две группы, приклеивают каждую карточку, объясняют, почему приклеили к этому лучику.</a:t>
            </a:r>
            <a:br>
              <a:rPr lang="ru-RU" sz="360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799E56D-8314-426F-9612-2C362E7443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5390" y="4022665"/>
            <a:ext cx="3907152" cy="2762183"/>
          </a:xfrm>
          <a:prstGeom prst="rect">
            <a:avLst/>
          </a:prstGeom>
          <a:effectLst>
            <a:softEdge rad="16510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066A3B7-F776-495B-A71B-CD6D33DE9A6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5073" y="4022665"/>
            <a:ext cx="3907152" cy="2745304"/>
          </a:xfrm>
          <a:prstGeom prst="rect">
            <a:avLst/>
          </a:prstGeom>
          <a:blipFill dpi="0" rotWithShape="1">
            <a:blip r:embed="rId4"/>
            <a:stretch>
              <a:fillRect/>
            </a:stretch>
          </a:blipFill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2400222849"/>
      </p:ext>
    </p:extLst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938390C-FA20-4907-B188-D29B7084EE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6576"/>
            <a:ext cx="12192000" cy="6784848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C25AE7-5CD6-4B8C-9320-A6E3C38866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778375"/>
          </a:xfrm>
        </p:spPr>
        <p:txBody>
          <a:bodyPr>
            <a:normAutofit fontScale="90000"/>
          </a:bodyPr>
          <a:lstStyle>
            <a:defPPr/>
          </a:lstStyle>
          <a:p>
            <a:pPr algn="ctr"/>
            <a:r>
              <a:rPr lang="ru-RU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</a:t>
            </a:r>
            <a:br>
              <a:rPr lang="ru-RU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«Обязанности членов семьи»</a:t>
            </a:r>
            <a:br>
              <a:rPr lang="ru-RU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помощью данной игры ребенок узнает о родственных отношениях, распределении ролей в быту, у него формируются правильные привычки и поведение.</a:t>
            </a:r>
            <a:br>
              <a:rPr lang="ru-RU" sz="310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предлагает воспитанникам перечислить членов семьи, рассказать о занятиях, работе, хобби, интересах каждого. Дети по очереди рассказывают и приклеивают изображение члена семьи на теневую картинку</a:t>
            </a:r>
            <a:r>
              <a:rPr lang="ru-RU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1AA3978-6E0C-4470-A422-A0EFAC175C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2046" y="3811125"/>
            <a:ext cx="3674514" cy="2558494"/>
          </a:xfrm>
          <a:prstGeom prst="rect">
            <a:avLst/>
          </a:prstGeom>
          <a:effectLst>
            <a:softEdge rad="114300"/>
          </a:effectLst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9F41041C-81D0-49FB-8A65-E5556D9224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442" y="3771901"/>
            <a:ext cx="3674514" cy="2597718"/>
          </a:xfrm>
          <a:prstGeom prst="rect">
            <a:avLst/>
          </a:prstGeom>
          <a:effectLst>
            <a:softEdge rad="152400"/>
          </a:effectLst>
        </p:spPr>
      </p:pic>
    </p:spTree>
    <p:extLst>
      <p:ext uri="{BB962C8B-B14F-4D97-AF65-F5344CB8AC3E}">
        <p14:creationId xmlns:p14="http://schemas.microsoft.com/office/powerpoint/2010/main" val="868238554"/>
      </p:ext>
    </p:extLst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26C61E8-A7BF-4193-B2A5-8AFD1D4754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6576"/>
            <a:ext cx="12192000" cy="6784848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F31EBE-57DD-4EC8-B0AE-9D679610E3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382532"/>
          </a:xfrm>
        </p:spPr>
        <p:txBody>
          <a:bodyPr>
            <a:normAutofit/>
          </a:bodyPr>
          <a:lstStyle>
            <a:defPPr/>
          </a:lstStyle>
          <a:p>
            <a:pPr algn="ctr">
              <a:lnSpc>
                <a:spcPct val="100000"/>
              </a:lnSpc>
            </a:pPr>
            <a:r>
              <a:rPr lang="ru-RU" sz="360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Дидактический альбом «Моя семья» предназначен для детей от 2 до 7 лет. Пособие можно использовать в ходе непосредственной образовательной деятельности по реализации задач образовательных областей, в индивидуальной работе, в самостоятельной деятельности детей, в режимных моментах</a:t>
            </a:r>
          </a:p>
        </p:txBody>
      </p:sp>
    </p:spTree>
    <p:extLst>
      <p:ext uri="{BB962C8B-B14F-4D97-AF65-F5344CB8AC3E}">
        <p14:creationId xmlns:p14="http://schemas.microsoft.com/office/powerpoint/2010/main" val="2148751805"/>
      </p:ext>
    </p:extLst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76D81A5-CB6B-43F0-9C44-797590975E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3950"/>
            <a:ext cx="12192000" cy="6790099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92000"/>
              </a:srgbClr>
            </a:outerShdw>
          </a:effec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5BD37F-989B-4D3D-8CAD-06A953234D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865" y="693282"/>
            <a:ext cx="5836920" cy="2735717"/>
          </a:xfrm>
        </p:spPr>
        <p:txBody>
          <a:bodyPr>
            <a:normAutofit fontScale="90000"/>
          </a:bodyPr>
          <a:lstStyle>
            <a:defPPr/>
          </a:lstStyle>
          <a:p>
            <a:r>
              <a:rPr lang="ru-RU" sz="400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  <a:t>Семья – источник вдохновения,</a:t>
            </a:r>
            <a:br>
              <a:rPr lang="ru-RU" sz="400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400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  <a:t>Где рядом взрослые и дети,</a:t>
            </a:r>
            <a:br>
              <a:rPr lang="ru-RU" sz="400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400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  <a:t>В семье от всех невзгод спасение,</a:t>
            </a:r>
            <a:br>
              <a:rPr lang="ru-RU" sz="400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400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  <a:t>Здесь друг за друга все в ответе.</a:t>
            </a:r>
            <a:br>
              <a:rPr lang="ru-RU" sz="400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400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  <a:t>О. В. Токмакова</a:t>
            </a:r>
            <a:br>
              <a:rPr lang="ru-RU">
                <a:solidFill>
                  <a:schemeClr val="accent1">
                    <a:lumMod val="50000"/>
                  </a:schemeClr>
                </a:solidFill>
              </a:rPr>
            </a:br>
            <a:endParaRPr lang="ru-RU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E7696C1-3C06-4553-BBAF-C347CF6F9A51}"/>
              </a:ext>
            </a:extLst>
          </p:cNvPr>
          <p:cNvSpPr txBox="1"/>
          <p:nvPr/>
        </p:nvSpPr>
        <p:spPr>
          <a:xfrm>
            <a:off x="612865" y="3228232"/>
            <a:ext cx="1113064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pPr algn="ctr"/>
            <a:r>
              <a:rPr lang="ru-RU" sz="4000" b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дидактического альбома </a:t>
            </a:r>
            <a:r>
              <a:rPr lang="ru-RU" sz="400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формирование у детей нравственно – патриотических чувств, воспитание у дошкольников любви к малой Родине – своей семье.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230BB5C-B967-4B20-9EF0-9C71EC973CB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2650" y="608821"/>
            <a:ext cx="3705199" cy="2619411"/>
          </a:xfrm>
          <a:prstGeom prst="rect">
            <a:avLst/>
          </a:prstGeom>
          <a:effectLst>
            <a:softEdge rad="304800"/>
          </a:effectLst>
        </p:spPr>
      </p:pic>
    </p:spTree>
    <p:extLst>
      <p:ext uri="{BB962C8B-B14F-4D97-AF65-F5344CB8AC3E}">
        <p14:creationId xmlns:p14="http://schemas.microsoft.com/office/powerpoint/2010/main" val="2304229858"/>
      </p:ext>
    </p:extLst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4FABE91-6F8E-4963-9BDD-243017BF33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79009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0ECE439-EFAA-4CCE-BD30-6C188750B3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057" y="356753"/>
            <a:ext cx="4860471" cy="2404168"/>
          </a:xfrm>
        </p:spPr>
        <p:txBody>
          <a:bodyPr>
            <a:noAutofit/>
          </a:bodyPr>
          <a:lstStyle>
            <a:defPPr/>
          </a:lstStyle>
          <a:p>
            <a:pPr algn="ctr"/>
            <a:r>
              <a:rPr lang="ru-RU" sz="280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Альбом содержит 8 дидактических игр на липучках, направленных на ознакомление с ближайшим окружением.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1B3764C-6F90-4381-87DD-F1CD7A63F822}"/>
              </a:ext>
            </a:extLst>
          </p:cNvPr>
          <p:cNvSpPr txBox="1"/>
          <p:nvPr/>
        </p:nvSpPr>
        <p:spPr>
          <a:xfrm>
            <a:off x="4669971" y="2593657"/>
            <a:ext cx="695597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pPr algn="ctr"/>
            <a:r>
              <a:rPr lang="ru-RU" sz="280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Развивающие липучки помогут с пользой занять ребенка, воспитать в нем усидчивость. Игра развивает мелкую моторику рук, речь, внимание, память, логическое и ассоциативное мышление. Ребенок научится выделять один объект из множества других и находить для него место на карточке — основе соответствующей тематики.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DB4DD5E-85AB-4B4C-AF2D-E09DC499D1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-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11608">
            <a:off x="691727" y="2596474"/>
            <a:ext cx="4193173" cy="3266237"/>
          </a:xfrm>
          <a:prstGeom prst="rect">
            <a:avLst/>
          </a:prstGeom>
          <a:effectLst>
            <a:softEdge rad="39370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BE9134C-FC6E-4AD5-9184-68B000EA4FF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30600" y="25841"/>
            <a:ext cx="4797163" cy="3197813"/>
          </a:xfrm>
          <a:prstGeom prst="rect">
            <a:avLst/>
          </a:prstGeom>
          <a:effectLst>
            <a:softEdge rad="520700"/>
          </a:effectLst>
        </p:spPr>
      </p:pic>
    </p:spTree>
    <p:extLst>
      <p:ext uri="{BB962C8B-B14F-4D97-AF65-F5344CB8AC3E}">
        <p14:creationId xmlns:p14="http://schemas.microsoft.com/office/powerpoint/2010/main" val="4034164005"/>
      </p:ext>
    </p:extLst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0614499-9E92-493C-BE31-D76312B612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3950"/>
            <a:ext cx="12192000" cy="679009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C0C17A-9B0A-49DB-9CA3-FD5988421B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6621" y="0"/>
            <a:ext cx="10738757" cy="3063875"/>
          </a:xfrm>
        </p:spPr>
        <p:txBody>
          <a:bodyPr>
            <a:noAutofit/>
          </a:bodyPr>
          <a:lstStyle>
            <a:defPPr/>
          </a:lstStyle>
          <a:p>
            <a:pPr algn="ctr"/>
            <a:r>
              <a:rPr lang="ru-RU" sz="320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</a:t>
            </a:r>
            <a:br>
              <a:rPr lang="ru-RU" sz="320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«Моя семья»</a:t>
            </a:r>
            <a:br>
              <a:rPr lang="ru-RU" sz="320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формировать у детей представления о семье.</a:t>
            </a:r>
            <a:br>
              <a:rPr lang="ru-RU" sz="320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Выполнить задание – прикрепить детали на положенные места. Объясни, почему ты так думаешь?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B1366F3-26A3-4906-BFB2-BA9F5B6971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767" y="2979752"/>
            <a:ext cx="4959232" cy="3505956"/>
          </a:xfrm>
          <a:prstGeom prst="rect">
            <a:avLst/>
          </a:prstGeom>
          <a:effectLst>
            <a:softEdge rad="16510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3788EA5-B787-4331-BAEB-ECE5BC70403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3786" y="2743606"/>
            <a:ext cx="4813804" cy="3742102"/>
          </a:xfrm>
          <a:prstGeom prst="rect">
            <a:avLst/>
          </a:prstGeom>
          <a:effectLst>
            <a:softEdge rad="114300"/>
          </a:effectLst>
        </p:spPr>
      </p:pic>
    </p:spTree>
    <p:extLst>
      <p:ext uri="{BB962C8B-B14F-4D97-AF65-F5344CB8AC3E}">
        <p14:creationId xmlns:p14="http://schemas.microsoft.com/office/powerpoint/2010/main" val="4032163164"/>
      </p:ext>
    </p:extLst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2194D9C-551A-4AF8-BC4B-2608375ABA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3950"/>
            <a:ext cx="12192000" cy="679009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90D69F-892A-417A-BDA5-7C22DF0211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853057" cy="2476046"/>
          </a:xfrm>
        </p:spPr>
        <p:txBody>
          <a:bodyPr>
            <a:noAutofit/>
          </a:bodyPr>
          <a:lstStyle>
            <a:defPPr/>
          </a:lstStyle>
          <a:p>
            <a:pPr algn="ctr"/>
            <a:r>
              <a:rPr lang="ru-RU" sz="2400" b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игры </a:t>
            </a:r>
            <a:br>
              <a:rPr lang="ru-RU" sz="2400" b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«Как взрослеет человек?» (мужская версия и женская)</a:t>
            </a:r>
            <a:br>
              <a:rPr lang="ru-RU" sz="2400" b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знакомит ребёнка с понятием семья, возраст, гендерные различия человека.  </a:t>
            </a:r>
            <a:br>
              <a:rPr lang="ru-RU" sz="240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этом ребенок развивает речь, получает важные знания в игровой форме и закрепляет их в процессе. Материал можно использовать на развивающих занятиях по таким темам как – «Этапы жизни человека», «Семья», «Гендерное воспитание» и др.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7EB6B29-00F8-4830-8A6F-E9F053CD37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2062" y="2910774"/>
            <a:ext cx="4874020" cy="3445715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591C0604-22D6-4DCA-AB1D-091073E774E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6458" y="2563524"/>
            <a:ext cx="4395166" cy="3862569"/>
          </a:xfrm>
          <a:prstGeom prst="rect">
            <a:avLst/>
          </a:prstGeom>
          <a:effectLst>
            <a:softEdge rad="190500"/>
          </a:effectLst>
        </p:spPr>
      </p:pic>
    </p:spTree>
    <p:extLst>
      <p:ext uri="{BB962C8B-B14F-4D97-AF65-F5344CB8AC3E}">
        <p14:creationId xmlns:p14="http://schemas.microsoft.com/office/powerpoint/2010/main" val="3801998230"/>
      </p:ext>
    </p:extLst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7364ED6-81B8-4A50-AB55-99F8BE5E74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6576"/>
            <a:ext cx="12192000" cy="6784848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F3B186-8BD6-44C3-B193-E7F6B4A645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4"/>
            <a:ext cx="10515600" cy="4076247"/>
          </a:xfrm>
        </p:spPr>
        <p:txBody>
          <a:bodyPr>
            <a:noAutofit/>
          </a:bodyPr>
          <a:lstStyle>
            <a:defPPr/>
          </a:lstStyle>
          <a:p>
            <a:pPr algn="ctr"/>
            <a:r>
              <a:rPr lang="ru-RU" sz="280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ребенка заполнить тени, расставляя карточки в порядке взросления человека.</a:t>
            </a:r>
            <a:br>
              <a:rPr lang="ru-RU" sz="280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Задание: разложи карточки по порядку – от самого молодого до самого пожилого человека.</a:t>
            </a:r>
            <a:br>
              <a:rPr lang="ru-RU" sz="280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80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Объясните малышу, как человек меняется на протяжении жизни: меняется внешность, потребности, интересы, рост.</a:t>
            </a:r>
            <a:br>
              <a:rPr lang="ru-RU" sz="200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9A56C11-B80D-42AD-A295-363FDC6813E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7272" y="3749669"/>
            <a:ext cx="3695700" cy="2612696"/>
          </a:xfrm>
          <a:prstGeom prst="rect">
            <a:avLst/>
          </a:prstGeom>
          <a:blipFill dpi="0" rotWithShape="1">
            <a:blip r:embed="rId3">
              <a:alphaModFix amt="21000"/>
            </a:blip>
            <a:tile tx="0" ty="0" sx="100000" sy="100000" flip="none" algn="tl"/>
          </a:blipFill>
          <a:effectLst>
            <a:softEdge rad="13970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73788E8-53BB-4C75-92D3-A029C1955D5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030" y="3749669"/>
            <a:ext cx="3826327" cy="2705042"/>
          </a:xfrm>
          <a:prstGeom prst="rect">
            <a:avLst/>
          </a:prstGeom>
          <a:blipFill dpi="0" rotWithShape="1">
            <a:blip r:embed="rId3">
              <a:alphaModFix amt="22000"/>
            </a:blip>
            <a:tile tx="0" ty="0" sx="100000" sy="100000" flip="none" algn="tl"/>
          </a:blipFill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7526091"/>
      </p:ext>
    </p:extLst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EE28F93-DF25-40BB-B81C-CF15BDD803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6576"/>
            <a:ext cx="12192000" cy="6784848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654F1C-A3A7-442F-9109-84DC5781D2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365125"/>
            <a:ext cx="11397342" cy="6117318"/>
          </a:xfrm>
        </p:spPr>
        <p:txBody>
          <a:bodyPr>
            <a:noAutofit/>
          </a:bodyPr>
          <a:lstStyle>
            <a:defPPr/>
          </a:lstStyle>
          <a:p>
            <a:pPr/>
            <a:r>
              <a:rPr lang="ru-RU" sz="240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активизировать речь, задавайте малышу наводящие вопросы. Например, «Кто лучше делает, мальчик или дедушка? «Кто больше любит, девочка или мальчик? Играть в куклы, играть в машинки, носить брюки, делать косичку»</a:t>
            </a:r>
            <a:br>
              <a:rPr lang="ru-RU" sz="240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ходе занятия можно провести беседу на тему «Семья». Объясните малышу, что семья может быть большая или маленькая. В каждой семье могут жить люди разного возраста. Дети похожи на своих родителей или на бабушку с дедушкой.</a:t>
            </a:r>
            <a:br>
              <a:rPr lang="ru-RU" sz="240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Попросите малыша составить из картинок свою семью, назвать каждого члена семьи (мама, папа, бабушка, дедушка), назвать их имена.</a:t>
            </a:r>
            <a:br>
              <a:rPr lang="ru-RU" sz="240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Попросите рассказать о семье опираясь на вопросы:</a:t>
            </a:r>
            <a:br>
              <a:rPr lang="ru-RU" sz="240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Как тебя зовут?</a:t>
            </a:r>
            <a:br>
              <a:rPr lang="ru-RU" sz="240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2) С кем ты живешь? </a:t>
            </a:r>
            <a:br>
              <a:rPr lang="ru-RU" sz="240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Как зовут членов твоей семьи?</a:t>
            </a:r>
            <a:br>
              <a:rPr lang="ru-RU" sz="240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4) Кто самый старший, младший?</a:t>
            </a:r>
            <a:br>
              <a:rPr lang="ru-RU" sz="240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5) Как ты помогаешь взрослым, младшим?</a:t>
            </a:r>
            <a:br>
              <a:rPr lang="ru-RU" sz="240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616E88A-19F6-4F90-A9DD-21C4D3CAA8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51914" y="3457352"/>
            <a:ext cx="4342601" cy="3194581"/>
          </a:xfrm>
          <a:prstGeom prst="rect">
            <a:avLst/>
          </a:prstGeom>
          <a:effectLst>
            <a:softEdge rad="215900"/>
          </a:effectLst>
        </p:spPr>
      </p:pic>
    </p:spTree>
    <p:extLst>
      <p:ext uri="{BB962C8B-B14F-4D97-AF65-F5344CB8AC3E}">
        <p14:creationId xmlns:p14="http://schemas.microsoft.com/office/powerpoint/2010/main" val="140812114"/>
      </p:ext>
    </p:extLst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CAE4171-3184-4C0D-962F-2CC9E5FA75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3950"/>
            <a:ext cx="12192000" cy="679009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F9F511C-5639-4BEB-9671-334E7B097E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3170567"/>
          </a:xfrm>
        </p:spPr>
        <p:txBody>
          <a:bodyPr>
            <a:normAutofit fontScale="90000"/>
          </a:bodyPr>
          <a:lstStyle>
            <a:defPPr/>
          </a:lstStyle>
          <a:p>
            <a:r>
              <a:rPr lang="ru-RU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«Семейные традиции»</a:t>
            </a:r>
            <a:br>
              <a:rPr lang="ru-RU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Цель: </a:t>
            </a:r>
            <a:r>
              <a:rPr lang="ru-RU" sz="310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углубить представления детей о ценности семьи и соблюдении добрых традиций, объединяющих родных и близких</a:t>
            </a:r>
            <a:r>
              <a:rPr lang="ru-RU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Выполнить задание – прикрепить детали на положенные места. Взрослый рассказывает о каждой традиции.</a:t>
            </a:r>
            <a:br>
              <a:rPr lang="ru-RU" sz="310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Попросить разложить карточки с традициями, которые используют в своей семье.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028C8BB-02AF-4AF6-93F4-AD19DCF4CB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1181" y="3428999"/>
            <a:ext cx="4484819" cy="3170567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2051BFA-C1E2-4281-9D81-F9741204BFF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5564" y="2887043"/>
            <a:ext cx="4628155" cy="3720790"/>
          </a:xfrm>
          <a:prstGeom prst="rect">
            <a:avLst/>
          </a:prstGeom>
          <a:effectLst>
            <a:softEdge rad="165100"/>
          </a:effectLst>
        </p:spPr>
      </p:pic>
    </p:spTree>
    <p:extLst>
      <p:ext uri="{BB962C8B-B14F-4D97-AF65-F5344CB8AC3E}">
        <p14:creationId xmlns:p14="http://schemas.microsoft.com/office/powerpoint/2010/main" val="884861063"/>
      </p:ext>
    </p:extLst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930A430-97CE-4B76-B1E0-970CD78AE8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6576"/>
            <a:ext cx="12192000" cy="6784848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104BA67-5E68-448B-A87C-907CF129ED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4"/>
            <a:ext cx="10515600" cy="3472089"/>
          </a:xfrm>
        </p:spPr>
        <p:txBody>
          <a:bodyPr>
            <a:normAutofit fontScale="90000"/>
          </a:bodyPr>
          <a:lstStyle>
            <a:defPPr/>
          </a:lstStyle>
          <a:p>
            <a:pPr algn="ctr"/>
            <a:r>
              <a:rPr lang="ru-RU" sz="4000" b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игры «Кем работает мама?», «Кем работает папа?»</a:t>
            </a:r>
            <a:br>
              <a:rPr lang="ru-RU" sz="400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закрепить знание детей профессий своих родителей.</a:t>
            </a:r>
            <a:br>
              <a:rPr lang="ru-RU" sz="360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ребенка заполнить тени, расставляя карточки с изображением профессии. Попросить назвать профессию, рассказать о профессии мамы/папы.</a:t>
            </a:r>
            <a:br>
              <a:rPr lang="ru-RU" sz="400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BE2779A-5667-489F-9391-8FF1C880A8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343" y="3020786"/>
            <a:ext cx="4033157" cy="2851262"/>
          </a:xfrm>
          <a:prstGeom prst="rect">
            <a:avLst/>
          </a:prstGeom>
          <a:effectLst>
            <a:softEdge rad="101600"/>
          </a:effectLst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EEF65FCD-A642-4060-B7AD-F86C2D33C79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309" y="3755837"/>
            <a:ext cx="4061068" cy="3065586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78A42D56-AF29-47A2-A37C-DF8E79A7A34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48943" y="3136919"/>
            <a:ext cx="4061069" cy="2870689"/>
          </a:xfrm>
          <a:prstGeom prst="rect">
            <a:avLst/>
          </a:prstGeom>
          <a:effectLst>
            <a:softEdge rad="88900"/>
          </a:effectLst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9DB9714C-D911-471D-8809-7D41E139C6B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54043" y="3349982"/>
            <a:ext cx="3930208" cy="3064480"/>
          </a:xfrm>
          <a:prstGeom prst="rect">
            <a:avLst/>
          </a:prstGeom>
          <a:effectLst>
            <a:softEdge rad="165100"/>
          </a:effectLst>
        </p:spPr>
      </p:pic>
    </p:spTree>
    <p:extLst>
      <p:ext uri="{BB962C8B-B14F-4D97-AF65-F5344CB8AC3E}">
        <p14:creationId xmlns:p14="http://schemas.microsoft.com/office/powerpoint/2010/main" val="3369986444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Широкоэкранный</PresentationFormat>
  <Paragraphs>16</Paragraphs>
  <Slides>12</Slides>
  <Notes>0</Notes>
  <TotalTime>182</TotalTime>
  <HiddenSlides>0</HiddenSlides>
  <MMClips>0</MMClips>
  <ScaleCrop>0</ScaleCrop>
  <HeadingPairs>
    <vt:vector baseType="variant" size="6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baseType="lpstr" size="18">
      <vt:lpstr>Arial</vt:lpstr>
      <vt:lpstr>Calibri Light</vt:lpstr>
      <vt:lpstr>Calibri</vt:lpstr>
      <vt:lpstr>Times New Roman</vt:lpstr>
      <vt:lpstr>Monotype Corsiva</vt:lpstr>
      <vt:lpstr>Тема Office</vt:lpstr>
      <vt:lpstr>Муниципальное дошкольное образовательной учреждение «Детский сад №184»Дидактический альбом«Моя семья»</vt:lpstr>
      <vt:lpstr>Семья – источник вдохновения,Где рядом взрослые и дети,В семье от всех невзгод спасение,Здесь друг за друга все в ответе.О. В. Токмакова</vt:lpstr>
      <vt:lpstr>Альбом содержит 8 дидактических игр на липучках, направленных на ознакомление с ближайшим окружением.</vt:lpstr>
      <vt:lpstr>Дидактическая игра «Моя семья»Цель: формировать у детей представления о семье.Выполнить задание – прикрепить детали на положенные места. Объясни, почему ты так думаешь?</vt:lpstr>
      <vt:lpstr>Дидактические игры «Как взрослеет человек?» (мужская версия и женская)Игра знакомит ребёнка с понятием семья, возраст, гендерные различия человека.  При этом ребенок развивает речь, получает важные знания в игровой форме и закрепляет их в процессе. Материал можно использовать на развивающих занятиях по таким темам как – «Этапы жизни человека», «Семья», «Гендерное воспитание» и др.</vt:lpstr>
      <vt:lpstr>Задача ребенка заполнить тени, расставляя карточки в порядке взросления человека. Задание: разложи карточки по порядку – от самого молодого до самого пожилого человека.– Объясните малышу, как человек меняется на протяжении жизни: меняется внешность, потребности, интересы, рост.</vt:lpstr>
      <vt:lpstr>Чтобы активизировать речь, задавайте малышу наводящие вопросы. Например, «Кто лучше делает, мальчик или дедушка? «Кто больше любит, девочка или мальчик? Играть в куклы, играть в машинки, носить брюки, делать косичку»В ходе занятия можно провести беседу на тему «Семья». Объясните малышу, что семья может быть большая или маленькая. В каждой семье могут жить люди разного возраста. Дети похожи на своих родителей или на бабушку с дедушкой.Попросите малыша составить из картинок свою семью, назвать каждого члена семьи (мама, папа, бабушка, дедушка), назвать их имена.Попросите рассказать о семье опираясь на вопросы:1) Как тебя зовут? 2) С кем ты живешь? 3) Как зовут членов твоей семьи?4) Кто самый старший, младший? 5) Как ты помогаешь взрослым, младшим?</vt:lpstr>
      <vt:lpstr>Дидактическая игра «Семейные традиции» Цель: углубить представления детей о ценности семьи и соблюдении добрых традиций, объединяющих родных и близких.Выполнить задание – прикрепить детали на положенные места. Взрослый рассказывает о каждой традиции. Попросить разложить карточки с традициями, которые используют в своей семье.</vt:lpstr>
      <vt:lpstr>Дидактические игры «Кем работает мама?», «Кем работает папа?»Цель: закрепить знание детей профессий своих родителей.Задача ребенка заполнить тени, расставляя карточки с изображением профессии. Попросить назвать профессию, рассказать о профессии мамы/папы.</vt:lpstr>
      <vt:lpstr>Дидактическая игра «Что такое хорошо? Что такое плохо?»Цель: формирование понимания, какие поступки являются хорошими, а какие неправильными, как правильно вести себя в разных жизненных ситуациях, как определять правильность поступков других людей.Данная игра может быть коллективной, парной и индивидуальной. Воспитанники рассматривают карточки, воспитатель предлагает разделить изображенные поступки на хорошие и плохие, приклеить к веселому или грустному солнышку. Дети разделяют картинки на две группы, приклеивают каждую карточку, объясняют, почему приклеили к этому лучику.</vt:lpstr>
      <vt:lpstr>Дидактическая игра «Обязанности членов семьи»С помощью данной игры ребенок узнает о родственных отношениях, распределении ролей в быту, у него формируются правильные привычки и поведение.Педагог предлагает воспитанникам перечислить членов семьи, рассказать о занятиях, работе, хобби, интересах каждого. Дети по очереди рассказывают и приклеивают изображение члена семьи на теневую картинку.</vt:lpstr>
      <vt:lpstr>Дидактический альбом «Моя семья» предназначен для детей от 2 до 7 лет. Пособие можно использовать в ходе непосредственной образовательной деятельности по реализации задач образовательных областей, в индивидуальной работе, в самостоятельной деятельности детей, в режимных моментах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Мастер-класс по созданию дидактического пособия «Моя семья»</dc:title>
  <dc:creator>Пользователь</dc:creator>
  <cp:lastModifiedBy>Пользователь</cp:lastModifiedBy>
  <cp:revision>24</cp:revision>
  <dcterms:created xsi:type="dcterms:W3CDTF">2023-02-13T08:21:08Z</dcterms:created>
  <dcterms:modified xsi:type="dcterms:W3CDTF">2023-02-13T17:51:01Z</dcterms:modified>
</cp:coreProperties>
</file>