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8"/>
  </p:notesMasterIdLst>
  <p:sldIdLst>
    <p:sldId id="346" r:id="rId2"/>
    <p:sldId id="347" r:id="rId3"/>
    <p:sldId id="256" r:id="rId4"/>
    <p:sldId id="258" r:id="rId5"/>
    <p:sldId id="257" r:id="rId6"/>
    <p:sldId id="26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1" r:id="rId27"/>
    <p:sldId id="279" r:id="rId28"/>
    <p:sldId id="282" r:id="rId29"/>
    <p:sldId id="280" r:id="rId30"/>
    <p:sldId id="283" r:id="rId31"/>
    <p:sldId id="284" r:id="rId32"/>
    <p:sldId id="285" r:id="rId33"/>
    <p:sldId id="340" r:id="rId34"/>
    <p:sldId id="341" r:id="rId35"/>
    <p:sldId id="286" r:id="rId36"/>
    <p:sldId id="348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778" autoAdjust="0"/>
  </p:normalViewPr>
  <p:slideViewPr>
    <p:cSldViewPr snapToGrid="0">
      <p:cViewPr varScale="1">
        <p:scale>
          <a:sx n="61" d="100"/>
          <a:sy n="61" d="100"/>
        </p:scale>
        <p:origin x="86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699475065616797E-2"/>
          <c:y val="6.3492063492063489E-2"/>
          <c:w val="0.90330052493438318"/>
          <c:h val="0.86429258842644674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0.05</c:v>
                </c:pt>
                <c:pt idx="1">
                  <c:v>0.15</c:v>
                </c:pt>
                <c:pt idx="2">
                  <c:v>0.3</c:v>
                </c:pt>
                <c:pt idx="3">
                  <c:v>0.2</c:v>
                </c:pt>
                <c:pt idx="4">
                  <c:v>0.1</c:v>
                </c:pt>
                <c:pt idx="5">
                  <c:v>0.04</c:v>
                </c:pt>
                <c:pt idx="6">
                  <c:v>0.16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68599744"/>
        <c:axId val="1968600832"/>
      </c:lineChart>
      <c:catAx>
        <c:axId val="1968599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68600832"/>
        <c:crosses val="autoZero"/>
        <c:auto val="1"/>
        <c:lblAlgn val="ctr"/>
        <c:lblOffset val="100"/>
        <c:noMultiLvlLbl val="0"/>
      </c:catAx>
      <c:valAx>
        <c:axId val="196860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68599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044A1-7C8B-4399-A46A-76A3E0C7797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D0357-48A0-42A2-9CAB-9784087FCD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24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15A6-D933-45C0-9ED7-B019C052155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0DE-48FC-4814-9F33-12F3AECF5A1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6973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15A6-D933-45C0-9ED7-B019C052155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0DE-48FC-4814-9F33-12F3AECF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993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15A6-D933-45C0-9ED7-B019C052155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0DE-48FC-4814-9F33-12F3AECF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787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15A6-D933-45C0-9ED7-B019C052155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0DE-48FC-4814-9F33-12F3AECF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71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15A6-D933-45C0-9ED7-B019C052155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0DE-48FC-4814-9F33-12F3AECF5A1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87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15A6-D933-45C0-9ED7-B019C052155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0DE-48FC-4814-9F33-12F3AECF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0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15A6-D933-45C0-9ED7-B019C052155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0DE-48FC-4814-9F33-12F3AECF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26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15A6-D933-45C0-9ED7-B019C052155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0DE-48FC-4814-9F33-12F3AECF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31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15A6-D933-45C0-9ED7-B019C052155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0DE-48FC-4814-9F33-12F3AECF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12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AE815A6-D933-45C0-9ED7-B019C052155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79D0DE-48FC-4814-9F33-12F3AECF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2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15A6-D933-45C0-9ED7-B019C052155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0DE-48FC-4814-9F33-12F3AECF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88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AE815A6-D933-45C0-9ED7-B019C0521557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A79D0DE-48FC-4814-9F33-12F3AECF5A1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857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image" Target="../media/image18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atburo.ru/st_subjec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1311586"/>
          </a:xfrm>
        </p:spPr>
        <p:txBody>
          <a:bodyPr>
            <a:norm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493488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</a:t>
            </a: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Гончарова Светлана Павловна</a:t>
            </a: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математики</a:t>
            </a: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Краснодарский колледж 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электронного приборостроения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5416" y="208303"/>
            <a:ext cx="9210103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«Элементы комбинаторики.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вероятностей и математическая статистика»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6874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-33241"/>
            <a:ext cx="10058400" cy="664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8642" y="217283"/>
                <a:ext cx="11879957" cy="6029608"/>
              </a:xfrm>
            </p:spPr>
            <p:txBody>
              <a:bodyPr>
                <a:normAutofit/>
              </a:bodyPr>
              <a:lstStyle/>
              <a:p>
                <a:endPara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Теорема сложения вероятностей. 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Теорема сложения вероятностей </a:t>
                </a:r>
                <a:r>
                  <a:rPr lang="ru-RU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несовместных (никакие два из них не могут произойти в данном опыте вместе)</a:t>
                </a:r>
                <a:r>
                  <a:rPr lang="ru-RU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событий. Вероятность появления одного из нескольких попарно несовместных событий, безразлично какого, равна сумме вероятностей этих событий:</a:t>
                </a:r>
              </a:p>
              <a:p>
                <a:pPr algn="just"/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Р(А+В) = Р(А) + Р(В);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+…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+…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en-US" b="0" i="1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Теорема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сложения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вероятностей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совместных событий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Вероятность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появления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хотя бы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одного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 двух совместных событий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равна сумме вероятностей этих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событий без вероятности их совместного появления: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Р(А+В) = Р(А) + Р(В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– Р(АВ).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трёх совместных событий имеет место формула</a:t>
                </a:r>
                <a:endParaRPr lang="ru-RU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Р(А+В</m:t>
                    </m:r>
                    <m:r>
                      <m:rPr>
                        <m:nor/>
                      </m:rPr>
                      <a:rPr lang="ru-RU" b="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+С</m:t>
                    </m:r>
                    <m:r>
                      <m:rPr>
                        <m:nor/>
                      </m:rPr>
                      <a: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 = Р(А) + Р(В) </m:t>
                    </m:r>
                    <m:r>
                      <m:rPr>
                        <m:nor/>
                      </m:rPr>
                      <a:rPr lang="ru-RU" b="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+ Р(С)</m:t>
                    </m:r>
                    <m:r>
                      <m:rPr>
                        <m:nor/>
                      </m:rPr>
                      <a: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– Р(АВ)</m:t>
                    </m:r>
                    <m:r>
                      <m:rPr>
                        <m:nor/>
                      </m:rPr>
                      <a:rPr lang="ru-RU" b="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− Р(АС) − Р(ВС) + Р(АВС)</m:t>
                    </m:r>
                    <m:r>
                      <m:rPr>
                        <m:nor/>
                      </m:rPr>
                      <a: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ru-RU" b="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Событие противоположное событию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(т.е. ненаступления события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обозначают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acc>
                    <m:r>
                      <a:rPr lang="ru-RU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Сумма вероятностей двух противоположных событий равна единице: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Р(А) + Р(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1. 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642" y="217283"/>
                <a:ext cx="11879957" cy="6029608"/>
              </a:xfrm>
              <a:blipFill rotWithShape="0">
                <a:blip r:embed="rId2"/>
                <a:stretch>
                  <a:fillRect l="-564" r="-12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577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9585" y="0"/>
            <a:ext cx="10058400" cy="1026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2015" y="102695"/>
                <a:ext cx="11905307" cy="6171355"/>
              </a:xfrm>
            </p:spPr>
            <p:txBody>
              <a:bodyPr/>
              <a:lstStyle/>
              <a:p>
                <a:pPr algn="just"/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В ящике в случайном порядке разложены 20 деталей, причём пять из них стандартные. Рабочий берёт наудачу три детали. Найти вероятность того, что по крайней мере одна из взятых деталей окажется стандартной (событие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1 способ. Одна из взятых деталей окажется стандартной, если произойдёт любое из трёх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несовместных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событий:</a:t>
                </a:r>
              </a:p>
              <a:p>
                <a:pPr algn="just"/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–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одна деталь стандартная, две нестандартные;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 -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две детали стандартные, одна нестандартная;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 –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три детали стандартные. </a:t>
                </a: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Таким образом, событие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можно представить в виде суммы трёх событий: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= B + C + D.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теореме сложения имеем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P(A) = P(B) + P(C) + P(D)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Находим вероятность каждого из этих событий </a:t>
                </a: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15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20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15∙14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1∙2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1∙2∙3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20∙19∙18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76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</m:oMath>
                </a14:m>
                <a:endParaRPr lang="en-US" b="0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15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20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1∙2∙3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20∙19∙18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         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20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4∙3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2∙3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1∙2∙3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20∙19∙18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114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ru-RU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Сложив найденные величины, получим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P(A)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76</m:t>
                        </m:r>
                      </m:den>
                    </m:f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38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114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137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228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=0, 601.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ru-RU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2015" y="102695"/>
                <a:ext cx="11905307" cy="6171355"/>
              </a:xfrm>
              <a:blipFill rotWithShape="0">
                <a:blip r:embed="rId2"/>
                <a:stretch>
                  <a:fillRect l="-512" r="-13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228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104" y="0"/>
            <a:ext cx="10058400" cy="9364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8641" y="93643"/>
                <a:ext cx="11932467" cy="6162302"/>
              </a:xfrm>
            </p:spPr>
            <p:txBody>
              <a:bodyPr>
                <a:normAutofit fontScale="92500" lnSpcReduction="10000"/>
              </a:bodyPr>
              <a:lstStyle/>
              <a:p>
                <a:pPr algn="just"/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способ. События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(хотя бы одна из трёх взятых деталей оказалась стандартной) и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(ни одна из взятых деталей не оказалась стандартной) являются противоположными; поэтому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Р(А) + Р(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или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Р(А)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1 - 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algn="just"/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события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составляет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20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4∙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∙2∙3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1∙2∙3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20∙19∙18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228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Следовательно, искомая вероятность есть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Р(А) = 1 -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228</m:t>
                        </m:r>
                      </m:den>
                    </m:f>
                  </m:oMath>
                </a14:m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137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228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=0, 601.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ru-RU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Найти вероятность того, что наудачу взятое двузначное число окажется кратным 3, либо 5, либо тому и другому одновременно.</a:t>
                </a: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Пусть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событие, состоящее в том, что наудачу взятое число кратно 3, а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в том, что это число кратно 5. Найдём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 (А+В).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Так как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и В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совместные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события, то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Р(А+В) = Р(А) + Р(В) – Р(АВ).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Всего имеется 90 двузначных чисел: 10,11, …, 98,99. Из них 30 являются кратными 3 (благоприятствует наступлению события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); 18 – кратными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(благоприятствует наступлению события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и 6 – кратными одновременно 3 и 5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(благоприятствует наступлению события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АВ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Таким образом,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Р(А) =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30/90 = 1/3, Р(В) = 18/90 = 1/5, Р(АВ)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6/90 = 1/15, Р(А+В)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1/3 + 1/5 – 1/15 = 0,467.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641" y="93643"/>
                <a:ext cx="11932467" cy="6162302"/>
              </a:xfrm>
              <a:blipFill rotWithShape="0">
                <a:blip r:embed="rId2"/>
                <a:stretch>
                  <a:fillRect l="-511" r="-12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063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2349" y="0"/>
            <a:ext cx="10058400" cy="731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9921" y="73161"/>
                <a:ext cx="11947161" cy="6192728"/>
              </a:xfrm>
            </p:spPr>
            <p:txBody>
              <a:bodyPr>
                <a:normAutofit lnSpcReduction="10000"/>
              </a:bodyPr>
              <a:lstStyle/>
              <a:p>
                <a:pPr algn="just"/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А, В, С, …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называются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независимыми в совокупности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если вероятность каждого из них не меняется в связи с наступлением или ненаступлением других событий по отдельности или в любой их комбинации. </a:t>
                </a: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наступления события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вычисленная в предположении, что событие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уже произошло, называется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условной вероятностью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события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А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 условии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обозначается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В</m:t>
                        </m:r>
                      </m:sub>
                    </m:sSub>
                  </m:oMath>
                </a14:m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(А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или Р (А/В).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4. Теоремы умножения вероятностей. 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Теорема умножения вероятностей независимых событий.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совместного появления двух независимых событий равна произведению вероятностей этих событий: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Р(АВ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Р(А) ·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Р(В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algn="just"/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появления нескольких событий, независимых в совокупности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вычисляется по формуле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…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…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ru-R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b="0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Теорема умножения вероятностей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зависимых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событий.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совместного появления двух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зависимых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событий равна произведению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вероятности одного из них на условную вероятность второго:   </a:t>
                </a:r>
              </a:p>
              <a:p>
                <a:pPr algn="just"/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Р(АВ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Р(А) 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Р(В)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В</m:t>
                        </m:r>
                      </m:sub>
                    </m:sSub>
                  </m:oMath>
                </a14:m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:endParaRPr lang="ru-RU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9921" y="73161"/>
                <a:ext cx="11947161" cy="6192728"/>
              </a:xfrm>
              <a:blipFill rotWithShape="0">
                <a:blip r:embed="rId2"/>
                <a:stretch>
                  <a:fillRect l="-561" r="-12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025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46760"/>
            <a:ext cx="10058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9921" y="209861"/>
                <a:ext cx="11947161" cy="6115987"/>
              </a:xfrm>
            </p:spPr>
            <p:txBody>
              <a:bodyPr/>
              <a:lstStyle/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Пример. В одной урне находятся 4 белых и 8 чёрных шара, в другой – 3 белых и 9 чёрных. Из каждой урны вынули по шару. Найти вероятность </a:t>
                </a:r>
                <a:r>
                  <a:rPr lang="ru-RU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того, что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оба шара окажутся белыми.</a:t>
                </a: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Пусть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–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появление белого шара из первой урны, а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-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появление белого шара из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второй урны. Очевидно, что события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и В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независимы. </a:t>
                </a: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Найдём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 (А) = 4/12 = 1/3,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(В)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3/12 = 1/4.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формуле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Р(АВ) = Р(А) · Р(В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получим </a:t>
                </a: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Р(АВ)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=0, 083.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В ящике находятся 12 деталей, из которых 8 стандартных. Рабочий берёт наугад одну за другой две детали. Найти вероятность того, что обе детали окажутся стандартными.</a:t>
                </a: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Событие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–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первая взятая деталь стандартная;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-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вторая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взятая деталь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стандартная. Вероятность того, что первая деталь стандартная, составляет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 (А) = 8/12 = 2/3. </a:t>
                </a:r>
              </a:p>
              <a:p>
                <a:pPr algn="just"/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того, что вторая взятая  деталь окажется стандартной при условии, что была стандартной первая деталь, т.е. условная вероятность события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равна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(В)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7/11. </a:t>
                </a:r>
              </a:p>
              <a:p>
                <a:pPr algn="just"/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того, что обе детали окажутся стандартными, находим по теореме умножения вероятностей зависимых событий: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Р(АВ) = Р(А) 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(В)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11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33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=0, 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424</m:t>
                    </m:r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9921" y="209861"/>
                <a:ext cx="11947161" cy="6115987"/>
              </a:xfrm>
              <a:blipFill rotWithShape="0">
                <a:blip r:embed="rId2"/>
                <a:stretch>
                  <a:fillRect l="-561" t="-996" r="-12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437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374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b="1" i="1" dirty="0" smtClean="0"/>
              <a:t>Формула </a:t>
            </a:r>
            <a:r>
              <a:rPr lang="ru-RU" b="1" i="1" dirty="0"/>
              <a:t>полной вероятности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255" y="837399"/>
            <a:ext cx="11781321" cy="546714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событие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может произойти только при выполнении одного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событий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образуют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полную группу несовместных событий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вероятность события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вычисляется по формуле 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называется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формулой полной вероятности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полную группу несовместных событий 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, вероятности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появления которых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Событие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может произойти только вместе с каким-либо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событий                              ,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называть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Тогда по формуле полной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 descr="https://www.matburo.ru/tv/tvbook/par_1_6.files/image002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304" y="885684"/>
            <a:ext cx="1852997" cy="436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s://www.matburo.ru/tv/tvbook/par_1_6.files/image004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183" y="1954845"/>
            <a:ext cx="7031189" cy="461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s://www.matburo.ru/tv/tvbook/par_1_6.files/image002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0" y="3063676"/>
            <a:ext cx="1352483" cy="377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s://www.matburo.ru/tv/tvbook/par_1_6.files/image006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496" y="3441379"/>
            <a:ext cx="2322762" cy="351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s://www.matburo.ru/tv/tvbook/par_1_6.files/image002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967" y="4126139"/>
            <a:ext cx="1323608" cy="387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s://www.matburo.ru/tv/tvbook/par_1_6.files/image004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749" y="5345557"/>
            <a:ext cx="5953225" cy="6521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32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3690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381" y="423511"/>
            <a:ext cx="11771697" cy="5832909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событие 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произошло, то это может изменить вероятности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теореме умножения вероятностей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откуда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Аналогично, для остальных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Полученная формула называется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формулой Байеса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формулой Бейеса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Вероятности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апостериорными вероятностями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тогда как 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априорными вероятностями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www.matburo.ru/tv/tvbook/par_1_6.files/image006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9746" y="491963"/>
            <a:ext cx="1990825" cy="394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matburo.ru/tv/tvbook/par_1_6.files/image008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162" y="886600"/>
            <a:ext cx="3683366" cy="654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matburo.ru/tv/tvbook/par_1_6.files/image010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763" y="1341889"/>
            <a:ext cx="2915736" cy="631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www.matburo.ru/tv/tvbook/par_1_6.files/image012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530" y="2248653"/>
            <a:ext cx="4324215" cy="706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www.matburo.ru/tv/tvbook/par_1_6.files/image014.gi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635" y="3791147"/>
            <a:ext cx="1337193" cy="484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www.matburo.ru/tv/tvbook/par_1_6.files/image016.gif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485" y="4150292"/>
            <a:ext cx="880746" cy="479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235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5028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633" y="286603"/>
            <a:ext cx="11685068" cy="6008319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en-US" dirty="0" smtClean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магазин поступила новая продукция с трех предприятий. Процентный состав этой продукции следующий: 20% - продукция первого предприятия, 30% - продукция второго предприятия, 50% - продукция третьего предприятия; далее, 10% продукции первого предприятия высшего сорта, на втором предприятии - 5% и на третьем - 20% продукции высшего сорта. Найти вероятность того, что случайно купленная новая продукция окажется высшего сорта.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Обозначим через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событие, заключающееся в том, что будет куплена продукция высшего сорта,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события, заключающиеся в покупке продукции, принадлежащей соответственно первому, второму и третьему предприятиям.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применить формулу полной вероятности, причем в наших обозначениях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Подставляя эти значения в формулу полной вероятности, получим искомую вероятность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www.matburo.ru/tv/tvbook/par_1_6.files/image018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465" y="2302778"/>
            <a:ext cx="1036486" cy="440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matburo.ru/tv/tvbook/par_1_6.files/image020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4893" y="2851250"/>
            <a:ext cx="2720808" cy="1220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matburo.ru/tv/tvbook/par_1_6.files/image022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41" y="5338109"/>
            <a:ext cx="4490051" cy="687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38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87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387" y="286604"/>
            <a:ext cx="11550315" cy="6056444"/>
          </a:xfrm>
        </p:spPr>
        <p:txBody>
          <a:bodyPr/>
          <a:lstStyle/>
          <a:p>
            <a:endParaRPr lang="ru-RU" dirty="0" smtClean="0"/>
          </a:p>
          <a:p>
            <a:r>
              <a:rPr lang="en-US" dirty="0" smtClean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Один из трех стрелков вызывается на линию огня и производит два выстрела. Вероятность попадания в мишень при одном выстреле для первого стрелка равна 0,3, для второго - 0,5; для третьего - 0,8. Мишень не поражена. Найти вероятность того, что выстрелы произведены первым стрелком.</a:t>
            </a:r>
          </a:p>
          <a:p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Возможны три гипотезы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линию огня вызван первый стрелок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линию огня вызван второй стрелок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линию огня вызван третий стрелок.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вызов на линию огня любого стрелка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равновозможен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</a:t>
            </a:r>
            <a:r>
              <a:rPr lang="ru-RU" dirty="0"/>
              <a:t> 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опыта наблюдалось событие В - после произведенных выстрелов мишень не поражена. Условные вероятности этого события при сделанных гипотезах равны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П</a:t>
            </a:r>
            <a:r>
              <a:rPr lang="ru-RU" dirty="0" smtClean="0"/>
              <a:t>о </a:t>
            </a:r>
            <a:r>
              <a:rPr lang="ru-RU" dirty="0"/>
              <a:t>формуле Байеса находим вероятность гипотезы </a:t>
            </a:r>
            <a:r>
              <a:rPr lang="ru-RU" dirty="0" smtClean="0"/>
              <a:t>          </a:t>
            </a:r>
            <a:r>
              <a:rPr lang="ru-RU" dirty="0"/>
              <a:t>после опыта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s://www.matburo.ru/tv/tvbook/par_1_6.files/image024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175" y="2037047"/>
            <a:ext cx="431666" cy="442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matburo.ru/tv/tvbook/par_1_6.files/image026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175" y="2479808"/>
            <a:ext cx="560705" cy="498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matburo.ru/tv/tvbook/par_1_6.files/image028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300" y="2851550"/>
            <a:ext cx="548541" cy="704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www.matburo.ru/tv/tvbook/par_1_6.files/image030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640" y="3224463"/>
            <a:ext cx="2699787" cy="664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www.matburo.ru/tv/tvbook/par_1_6.files/image032.gi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56" y="4521535"/>
            <a:ext cx="3294031" cy="685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www.matburo.ru/tv/tvbook/par_1_6.files/image024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214" y="5638065"/>
            <a:ext cx="489419" cy="404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www.matburo.ru/tv/tvbook/par_1_6.files/image035.gif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637" y="5465861"/>
            <a:ext cx="3720065" cy="7486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018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716" y="394635"/>
            <a:ext cx="10058400" cy="4620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Повторные испытания. Формула Бернулли.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632" y="770021"/>
            <a:ext cx="11646568" cy="5486400"/>
          </a:xfrm>
        </p:spPr>
        <p:txBody>
          <a:bodyPr>
            <a:normAutofit fontScale="92500" lnSpcReduction="20000"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решении вероятностных задач часто приходится сталкиваться с ситуациями, в которых одно и тоже испытание повторяется многократно и исход каждого испытания независим от исходов других.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еще называется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схемой повторных независимых испытаний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или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схемой Бернулли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повторных испытаний: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бросание монеты или игрального кубика (вероятности выпадения герба/решки или определенной цифры одинаковы в каждом броске);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извлечение из урны шара при условии, что вынутый шар после записи его цвета кладется обратно в урну (то есть состав шаров в урне не меняется и не меняется вероятность вынуть шар нужного цвета);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приборов (ламп, станков и т.п.) с заранее заданной одинаковой вероятностью выхода из строя каждого;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стрелком выстрелов по одной и той же мишени при условии, что вероятность удачного попадания при каждом выстреле принимается одинаковой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78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58575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6841" y="872359"/>
            <a:ext cx="11592911" cy="525517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комбинаторики.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Вероятность события.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полной вероятности.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Повторные испытания. Формула Бернулли.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Локальная и интегральная теоремы Лапласа. Формула Пуассона.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Дискретная случайная величина. Числовые характеристики ДСВ, законы распределения.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Непрерывная случайная величина.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Числовые характеристики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НСВ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законы распределения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 методы математической статистики.</a:t>
            </a:r>
          </a:p>
          <a:p>
            <a:pPr marL="457200" indent="-4572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494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4379" y="286603"/>
                <a:ext cx="11867949" cy="6008319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  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en-US" sz="3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Пусть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результате испытания возможны </a:t>
                </a:r>
                <a:r>
                  <a:rPr lang="ru-RU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два исхода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либо появится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событие А,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либо противоположное ему событие.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Проведем </a:t>
                </a:r>
                <a:r>
                  <a:rPr lang="en-US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испытаний Бернулли. Это означает, что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все </a:t>
                </a:r>
                <a:r>
                  <a:rPr lang="en-US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испытаний независимы; вероятность появления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события А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каждом отдельно взятом или единичном испытании постоянна и от испытания к испытанию не изменяется (т.е. испытания проводятся в одинаковых условиях). </a:t>
                </a:r>
                <a:endParaRPr lang="en-US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Обозначим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появления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события А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единичном испытании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буквой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endParaRPr lang="en-US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т.е. </a:t>
                </a:r>
                <a:r>
                  <a:rPr lang="en-US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 = P(A),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вероятность противоположного события (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событие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наступило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буквой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</m:d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=1−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36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Тогда вероятность того, что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событие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появится в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этих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испытаниях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ровно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раз,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выражается </a:t>
                </a:r>
                <a:endParaRPr lang="en-US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</a:t>
                </a:r>
                <a:r>
                  <a:rPr lang="ru-RU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формулой Бернулли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3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d>
                      <m:dPr>
                        <m:ctrlPr>
                          <a:rPr lang="en-US" sz="3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3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bSup>
                    <m:r>
                      <a:rPr lang="en-US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3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sz="3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3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sz="3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  <m:r>
                          <a:rPr lang="en-US" sz="3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𝒒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Распределение числа успехов (появлений события) носит название </a:t>
                </a:r>
                <a:r>
                  <a:rPr lang="ru-RU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биномиального распределения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4379" y="286603"/>
                <a:ext cx="11867949" cy="6008319"/>
              </a:xfrm>
              <a:blipFill rotWithShape="0">
                <a:blip r:embed="rId2"/>
                <a:stretch>
                  <a:fillRect l="-1644" r="-6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281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84474"/>
            <a:ext cx="10058400" cy="1176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92505" y="202132"/>
                <a:ext cx="11704320" cy="606391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 1.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Два равносильных шахматиста играют в шахматы. Что вероятнее: выиграть 2 партии из 4 или 3 партии из 6 (ничьи во внимание не принимаются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Так как шахматисты по условию равносильные, а ничьи не учитываются, считаем, что выигрыш и проигрыш может наступить с равной вероятностью.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Поэтому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=0,5,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=0,5.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Применяем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формулу Бернулли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и получаем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d>
                      <m:d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e>
                        </m:d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ru-RU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sup>
                    </m:sSup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Нужно вычислить две вероятности, для каждой из которых применяем формулу (1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первом случае 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n=4, k=2,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во втором –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n=6, k=3.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Получаем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0,5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=6∙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0,5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=0,375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/>
                  <a:t>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0,5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20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0,5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=0,3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13</m:t>
                    </m:r>
                  </m:oMath>
                </a14:m>
                <a:r>
                  <a:rPr lang="en-US" dirty="0" smtClean="0"/>
                  <a:t>. </a:t>
                </a: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Число 0,375 больше, чем 0,313. Поэтому вероятнее выиграть 2 партии из 4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ru-RU" b="1" dirty="0" smtClean="0"/>
                  <a:t> </a:t>
                </a:r>
              </a:p>
              <a:p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Играет два равных по силе игрока, какая вероятность выше: выиграть одну партию из трех, или три из пяти.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2505" y="202132"/>
                <a:ext cx="11704320" cy="6063914"/>
              </a:xfrm>
              <a:blipFill rotWithShape="0">
                <a:blip r:embed="rId2"/>
                <a:stretch>
                  <a:fillRect l="-573" r="-1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944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94098"/>
            <a:ext cx="10058400" cy="457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3255" y="298383"/>
                <a:ext cx="11781322" cy="583291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i="1" dirty="0" smtClean="0"/>
                  <a:t> </a:t>
                </a:r>
                <a:r>
                  <a:rPr lang="en-US" i="1" dirty="0" smtClean="0"/>
                  <a:t> </a:t>
                </a:r>
              </a:p>
              <a:p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попадания в цель при одном выстреле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равна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p.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Производится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выстрелов.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Найти вероятность того, что цель будет поражена в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точности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раз (будет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попаданий).</a:t>
                </a:r>
                <a:endPara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Применяя формулу Бернулли получаем: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d>
                      <m:d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e>
                        </m:d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ru-R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p>
                    </m:sSup>
                  </m:oMath>
                </a14:m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Произвели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 выстрелов. Вероятность попадания при одном выстреле равна 0,705. Найти вероятность того, что при этом будет ровно 5 попаданий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Получаем, что в задаче идет речь о повторных независимых испытаниях (выстрелах по мишени), всего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производится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n=7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выстрелов, вероятность попадания при каждом 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p=0,705,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промаха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q=1-p= 1-0,705=0,295.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Нужно найти, что будет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ровно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k=5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попаданий. Подставляем все в формулу (1) и получаем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bSup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0,705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0,295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21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0,705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0,295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=0,318.</m:t>
                    </m:r>
                  </m:oMath>
                </a14:m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поражения мишени стрелком равна 0,3. Найти вероятность того, что при 6 выстрелах мишень будет поражена от трех до шести раз.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  <a:p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3255" y="298383"/>
                <a:ext cx="11781322" cy="5832910"/>
              </a:xfrm>
              <a:blipFill rotWithShape="0">
                <a:blip r:embed="rId2"/>
                <a:stretch>
                  <a:fillRect l="-517" r="-18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245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028" y="94099"/>
            <a:ext cx="10058400" cy="146534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02131" y="240633"/>
                <a:ext cx="11800572" cy="5929161"/>
              </a:xfrm>
            </p:spPr>
            <p:txBody>
              <a:bodyPr/>
              <a:lstStyle/>
              <a:p>
                <a:r>
                  <a:rPr lang="en-US" dirty="0" smtClean="0"/>
                  <a:t> </a:t>
                </a:r>
              </a:p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Куплено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лотерейных билетов. Вероятность выигрыша для каждого билета одинакова и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равна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(проигрыша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q=1-p).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Найти вероятность того, что окажется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ровно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k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выигрышных билетов (и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соответственно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n-k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без выигрышных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билетов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</a:p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Применяя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формулу Бернулли получаем: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d>
                      <m:d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e>
                        </m:d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ru-R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p>
                    </m:sSup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(1)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 5.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того, что на один лотерейный билет выпадет выигрыш, равна 0,2. Куплено 5 билетов. Найти вероятность того, что выиграют 2 билета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Получаем, что в задаче идет речь о повторных независимых испытаниях (покупках билетов), всего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куплено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n=5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билетов, вероятность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выигрыша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p=0,2, 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проигрыша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q= 1-p = 1 – 0,2 = 0,8.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Нужно найти, что будет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ровно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Нужно найти, что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будет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k=2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Подставляем все в формулу (1) и получаем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eqArr>
                          <m:eqArrPr>
                            <m:ctrlPr>
                              <a:rPr lang="en-US" b="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   </m:t>
                            </m:r>
                          </m:e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eqAr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0,8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0,8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=10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0,8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0,205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 </a:t>
                </a:r>
                <a:r>
                  <a:rPr lang="ru-RU" b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выигрыша по одному лотерейному билету равна 0,3. Вы купили 8 билетов. Найти вероятность того, что а) хотя бы один билет выигрышный; б) менее трех билетов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выигрышные.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2131" y="240633"/>
                <a:ext cx="11800572" cy="5929161"/>
              </a:xfrm>
              <a:blipFill rotWithShape="0">
                <a:blip r:embed="rId2"/>
                <a:stretch>
                  <a:fillRect l="-517" r="-13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90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3216" y="498359"/>
            <a:ext cx="10058400" cy="55079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Локальная и интегральная теоремы Лапласа.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69507" y="1049154"/>
                <a:ext cx="11665819" cy="5274643"/>
              </a:xfrm>
            </p:spPr>
            <p:txBody>
              <a:bodyPr>
                <a:normAutofit fontScale="85000" lnSpcReduction="10000"/>
              </a:bodyPr>
              <a:lstStyle/>
              <a:p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Пусть в каждом из 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независимых испытаний событие 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может произойти с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вероятностью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p, q = 1 – p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условия схемы Бернулли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Обозначим как и раньше, через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ровно 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появлений события 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испытаниях. К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роме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того,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1; </m:t>
                            </m:r>
                          </m:sub>
                        </m:sSub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вероятность того, что число появлений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события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находится между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ru-RU" b="0" i="1" smtClean="0">
                        <a:latin typeface="Cambria Math" panose="02040503050406030204" pitchFamily="18" charset="0"/>
                      </a:rPr>
                      <m:t>и 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Локальная теорема Лапласа.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 </a:t>
                </a:r>
                <a:r>
                  <a:rPr lang="ru-RU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– велико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а 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– отлично от 0 и 1,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d>
                      <m:d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𝒏𝒑𝒒</m:t>
                            </m:r>
                          </m:e>
                        </m:rad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𝒏𝒑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𝒏𝒑𝒒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где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ru-RU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функция Гаусса.</a:t>
                </a:r>
              </a:p>
              <a:p>
                <a:r>
                  <a:rPr lang="ru-RU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Интегральная теорема Лапласа.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 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– велико, а 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– отлично от 0 и 1,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d>
                      <m:d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; </m:t>
                            </m:r>
                          </m:sub>
                        </m:sSub>
                        <m:sSub>
                          <m:sSubPr>
                            <m:ctrlPr>
                              <a:rPr lang="ru-RU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ru-RU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Ф</m:t>
                    </m:r>
                    <m:d>
                      <m:dPr>
                        <m:ctrlPr>
                          <a:rPr lang="ru-RU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𝒏𝒑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ru-RU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𝒏𝒑𝒒</m:t>
                                </m:r>
                              </m:e>
                            </m:rad>
                          </m:den>
                        </m:f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ru-R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Ф</m:t>
                    </m:r>
                    <m:d>
                      <m:dPr>
                        <m:ctrlPr>
                          <a:rPr lang="ru-RU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𝒏𝒑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ru-RU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𝒏𝒑𝒒</m:t>
                                </m:r>
                              </m:e>
                            </m:rad>
                          </m:den>
                        </m:f>
                      </m:e>
                    </m:d>
                    <m:r>
                      <a:rPr lang="ru-R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где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Ф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ru-R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nary>
                      <m:nary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функция Лапласа.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 Гаусса и Лапласа обладают </a:t>
                </a:r>
                <a:r>
                  <a:rPr lang="ru-RU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свойствами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которые необходимо знать при использовании таблиц значений этих функций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Ф</m:t>
                    </m:r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Ф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ри больших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верно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 </m:t>
                    </m:r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Ф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dirty="0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0,5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lphaLcPeriod"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lphaLcPeriod"/>
                </a:pP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9507" y="1049154"/>
                <a:ext cx="11665819" cy="5274643"/>
              </a:xfrm>
              <a:blipFill rotWithShape="0">
                <a:blip r:embed="rId2"/>
                <a:stretch>
                  <a:fillRect l="-10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360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4848"/>
            <a:ext cx="10058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79133" y="231005"/>
                <a:ext cx="11752446" cy="6006165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 </a:t>
                </a:r>
                <a:endParaRPr lang="ru-RU" smtClean="0"/>
              </a:p>
              <a:p>
                <a:r>
                  <a:rPr lang="ru-RU" b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</a:t>
                </a:r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Для мастера определенной квалификации вероятность изготовить деталь отличного качества равна 0,75. За смену он изготовил 400 деталей. Найти вероятность того, что в их числе 280 деталей отличного качества.</a:t>
                </a:r>
              </a:p>
              <a:p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По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условию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=400,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=0,75,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=0,25,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=280,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откуда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𝑛𝑝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𝑛𝑝𝑞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280−400∙0,75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400∙0,75∙0,25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=−2,31.</m:t>
                    </m:r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таблицам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найдем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2,31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2,31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=0,0277.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Искомая вероятность равна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400</m:t>
                        </m:r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280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𝑛𝑝𝑞</m:t>
                            </m:r>
                          </m:e>
                        </m:rad>
                      </m:den>
                    </m:f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0,0277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75</m:t>
                            </m:r>
                          </m:e>
                        </m:rad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0,0032.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</a:t>
                </a:r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В продукции некоторого производства брак составляет 15%. Изделия отправляются потребителям (без проверки) в коробках по 100 штук. Найти вероятности событий: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– наудачу взятая коробка содержит 13 бракованных изделий;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 – число бракованных изделий в коробке не превосходит 20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Изготовление детали – это испытание, в котором может появиться событие 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– изделие бракованное – с вероятностью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=0,15.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/>
                  <a:t> 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Находим </a:t>
                </a:r>
                <a:r>
                  <a:rPr lang="en-US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n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=15,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𝑛𝑝𝑞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=12,75.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Можно применять формулы Лапласа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13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12,75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13−15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12,75</m:t>
                                </m:r>
                              </m:e>
                            </m:rad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=0,28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−0,56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=0,28∙0,341=0,095.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0;20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ru-R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Ф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20−15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12,75</m:t>
                                </m:r>
                              </m:e>
                            </m:rad>
                          </m:den>
                        </m:f>
                      </m:e>
                    </m:d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ru-R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Ф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0−15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ru-R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12,75</m:t>
                                </m:r>
                              </m:e>
                            </m:rad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ru-R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Ф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1,4</m:t>
                        </m:r>
                      </m:e>
                    </m:d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ru-R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Ф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−4,2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Ф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1,4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Ф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4,2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=0,419+0,5=0,919.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Приблизительно 9,5% всех коробок содержат 13 бракованных изделий и в 92% коробок число бракованных не превосходит 20.</a:t>
                </a: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9133" y="231005"/>
                <a:ext cx="11752446" cy="6006165"/>
              </a:xfrm>
              <a:blipFill rotWithShape="0">
                <a:blip r:embed="rId2"/>
                <a:stretch>
                  <a:fillRect l="-10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630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4545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741146"/>
            <a:ext cx="10058400" cy="5127948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Вероятность рождения мальчика равна 0,51. Найти вероятность того, что среди 100 новорожденных окажется 50 мальчиков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Вычислительное устройство состоит из 1000 элементов, работающих независимо друг от друга. Вероятность отказа каждого элемента за смену равна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вероятность, что за смену откажут 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p=0,024; m=6.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 конвейер за смену поступает 300 изделий. Вероятность того, что поступившая на конвейер деталь стандартна, равна 0,75. Найти вероятность того, что стандартных деталей на конвейер за смену поступило ровно 240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4.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Вероятность поражения мишени стрелком при одном выстреле равна 0,8 Найти вероятность того, что при 100 выстрелах стрелок поразит мишень ровно 75 раз. Найти наивероятнейшее число попаданий в цель.</a:t>
            </a:r>
          </a:p>
        </p:txBody>
      </p:sp>
    </p:spTree>
    <p:extLst>
      <p:ext uri="{BB962C8B-B14F-4D97-AF65-F5344CB8AC3E}">
        <p14:creationId xmlns:p14="http://schemas.microsoft.com/office/powerpoint/2010/main" val="303620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5990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92505" y="134754"/>
                <a:ext cx="11752447" cy="608316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 </a:t>
                </a:r>
              </a:p>
              <a:p>
                <a:pPr algn="just"/>
                <a:r>
                  <a:rPr lang="en-US" dirty="0"/>
                  <a:t>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</a:t>
                </a:r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Небольшой город ежедневно посещают 100 туристов, которые днем идут обедать. Каждый из них выбирает для обеда один из двух городских ресторанов с равными вероятностями и независимо друг от друга. Владелец одного из ресторанов желает, чтобы c вероятностью приблизительно 0,99 все пришедшие в его ресторан туристы могли там одновременно пообедать. Сколько мест должно для этого быть в его ресторане?</a:t>
                </a:r>
              </a:p>
              <a:p>
                <a:pPr algn="just"/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Будем считать, что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событие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произошло, если турист пообедал у заинтересованного владельца. По условию задачи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=0,5 ,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=100.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Нас интересует такое наименьшее число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посетителей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dirty="0"/>
                  <a:t>,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 вероятность одновременного прихода не менее чем 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туристов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числа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n=100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 вероятностью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успеха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p=0,5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приблизительно равна вероятности переполнения ресторана, </a:t>
                </a:r>
                <a:r>
                  <a:rPr lang="ru-RU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т.е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1-0,99=0,01.</a:t>
                </a: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Таким образом, нас интересует такое наименьшее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число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0,01.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Применим интегральную теорему Муавра-Лапласа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нашем случае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неизвестно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𝑛𝑝𝑞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100−50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=10,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−50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−10.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Тогда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0,01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;100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Ф</m:t>
                        </m:r>
                        <m:d>
                          <m:dPr>
                            <m:ctrlPr>
                              <a:rPr lang="ru-R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Ф</m:t>
                        </m:r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</m:d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0,5−</m:t>
                    </m:r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Ф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−10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Ф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−10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0,49.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Используя таблицы для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Ф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находим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−10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2,33</m:t>
                    </m:r>
                    <m:r>
                      <m:rPr>
                        <m:nor/>
                      </m:rPr>
                      <a: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 и, значит,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≈2,33∙5+10≈61,65.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Следовательно, в ресторане должно быть 62 места.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2505" y="134754"/>
                <a:ext cx="11752447" cy="6083166"/>
              </a:xfrm>
              <a:blipFill rotWithShape="0">
                <a:blip r:embed="rId2"/>
                <a:stretch>
                  <a:fillRect l="-571" r="-13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509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332322"/>
            <a:ext cx="10058400" cy="5536772"/>
          </a:xfrm>
        </p:spPr>
        <p:txBody>
          <a:bodyPr/>
          <a:lstStyle/>
          <a:p>
            <a:endParaRPr lang="en-US" dirty="0" smtClean="0"/>
          </a:p>
          <a:p>
            <a:pPr algn="just"/>
            <a:r>
              <a:rPr lang="en-US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Найти вероятность того, что если бросить монету 200 раз, то орел выпадет от 90 до 110 раз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Вероятность изготовления годной детали равна 0,8. Произведено 500 деталей. Какое число годных деталей вероятнее получить: а) менее 390; б) от 390 до 410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8.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Вероятность изготовления годной детали равна 0,8. Произведено 500 деталей. Какое число годных деталей вероятнее получить: а) менее 390; б) от 390 до 410?</a:t>
            </a:r>
          </a:p>
        </p:txBody>
      </p:sp>
    </p:spTree>
    <p:extLst>
      <p:ext uri="{BB962C8B-B14F-4D97-AF65-F5344CB8AC3E}">
        <p14:creationId xmlns:p14="http://schemas.microsoft.com/office/powerpoint/2010/main" val="63719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61475"/>
            <a:ext cx="10058400" cy="15615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54004" y="317634"/>
                <a:ext cx="11916076" cy="59580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При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большом числе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испытаний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малой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вероятности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формулой Бернулли пользоваться неудобно, например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0,97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999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вычислить трудно. В этом случае для вычисления вероятности того, что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испытаниях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(n-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велико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событие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произойдет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раз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используют 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</a:t>
                </a:r>
                <a:endParaRPr lang="ru-RU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формулу </a:t>
                </a:r>
                <a:r>
                  <a:rPr lang="ru-RU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Пуассона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400" b="1" i="1" smtClean="0">
                                <a:latin typeface="Cambria Math" panose="02040503050406030204" pitchFamily="18" charset="0"/>
                              </a:rPr>
                              <m:t>𝝀</m:t>
                            </m:r>
                          </m:e>
                          <m: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p>
                        </m:sSup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𝝀</m:t>
                        </m:r>
                      </m:sup>
                    </m:sSup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400" b="1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endPara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Здесь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λ</m:t>
                    </m:r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обозначает среднее число появлений события в 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испытаниях.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Эта формула дает удовлетворительное приближение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≤0,1 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и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𝑛𝑝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≤10.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События,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которых применима формула Пуассона, называют </a:t>
                </a:r>
                <a:r>
                  <a:rPr lang="ru-RU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редкими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так как вероятность их осуществления очень мала (обычно порядка 0,001-0,0001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больших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np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рекомендуется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применять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формулы Муавра-Лапласа.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 4.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Устройство состоит из 1000 элементов, работающих независимо один от другого. Вероятность отказа любого элемента в течении времени 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равна 0,002. Найти вероятность того, что за время 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откажут ровно три элемента.</a:t>
                </a:r>
              </a:p>
              <a:p>
                <a:pPr algn="just">
                  <a:lnSpc>
                    <a:spcPct val="100000"/>
                  </a:lnSpc>
                </a:pP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По условию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=1000,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=0,002, 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λ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𝑛𝑝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=2,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=3.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0000"/>
                  </a:lnSpc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Искомая вероятность после подстановки в формулу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1000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0,18.</m:t>
                    </m:r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4004" y="317634"/>
                <a:ext cx="11916076" cy="5958038"/>
              </a:xfrm>
              <a:blipFill rotWithShape="0">
                <a:blip r:embed="rId2"/>
                <a:stretch>
                  <a:fillRect l="-460" r="-12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07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75002"/>
            <a:ext cx="10515600" cy="485901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190123" y="660903"/>
                <a:ext cx="11733291" cy="5604095"/>
              </a:xfrm>
            </p:spPr>
            <p:txBody>
              <a:bodyPr>
                <a:normAutofit fontScale="77500" lnSpcReduction="20000"/>
              </a:bodyPr>
              <a:lstStyle/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Группы, составленные из каких-либо элементов, называются </a:t>
                </a:r>
                <a:r>
                  <a:rPr lang="ru-RU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соединениями.</a:t>
                </a: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Различают три группы основных видов соединений: размещения, перестановки и сочетания.</a:t>
                </a:r>
              </a:p>
              <a:p>
                <a:pPr algn="just"/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Задачи, в которых производится подсчёт возможных различных соединений, составленных из конечного числа элементов по некоторому правилу, называются </a:t>
                </a:r>
                <a:r>
                  <a:rPr lang="ru-RU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комбинаторными.</a:t>
                </a:r>
                <a:endParaRPr lang="ru-RU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Раздел математики, занимающейся их решением, называется</a:t>
                </a:r>
                <a:r>
                  <a:rPr lang="ru-RU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комбинаторикой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Размещения.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Размещениями из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элементов по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каждом называются такие соединения, которые отличаются друг от друга либо самими элементами (хотя бы одним), либо порядком их расположения.</a:t>
                </a:r>
              </a:p>
              <a:p>
                <a:pPr algn="just"/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Число размещений из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элементов по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обозначается символом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bSup>
                    <m:r>
                      <a:rPr lang="ru-RU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и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вычисляется по формуле</a:t>
                </a: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…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        (1)</m:t>
                    </m:r>
                  </m:oMath>
                </a14:m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Перестановки.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Перестановками из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элементов называются такие соединения из всех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элементов, которые отличаются друг от друга порядком их расположения.</a:t>
                </a:r>
              </a:p>
              <a:p>
                <a:pPr algn="just"/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Число перестановок из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элементов обозначается символом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ru-RU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Перестановки представляют частный случай размещений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элементов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каждом, т.е. 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b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…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3.2.1и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1∙2∙3…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(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Число всех перестановок из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элементов равно произведению последовательных чисел от 1 до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включительно. Произведение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1∙2∙3…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обозначают символом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n! (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читается «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-факториал»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причём 0!=1, 1!=1.</a:t>
                </a:r>
              </a:p>
              <a:p>
                <a:pPr algn="just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Поэтому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</m:sSub>
                    <m:r>
                      <a:rPr lang="ru-RU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!</m:t>
                    </m:r>
                  </m:oMath>
                </a14:m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    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</m:d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(4)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=(</m:t>
                    </m:r>
                    <m:r>
                      <a:rPr lang="en-U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𝒏</m:t>
                    </m:r>
                    <m:r>
                      <a:rPr lang="en-U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𝒎</m:t>
                    </m:r>
                    <m:r>
                      <a:rPr lang="en-U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sup>
                    </m:sSubSup>
                  </m:oMath>
                </a14:m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(5)</a:t>
                </a:r>
                <a:endPara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123" y="660903"/>
                <a:ext cx="11733291" cy="5604095"/>
              </a:xfrm>
              <a:blipFill rotWithShape="0">
                <a:blip r:embed="rId2"/>
                <a:stretch>
                  <a:fillRect l="-260" t="-1522" r="-10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2275490" y="-43713"/>
            <a:ext cx="771953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Элементы комбинаторики</a:t>
            </a:r>
            <a:endParaRPr lang="ru-RU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0523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754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636" y="721895"/>
            <a:ext cx="11540690" cy="5147199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Вероятность того, что ПК дает сбой при нажатии клавиши, равна 0,0002. Определить вероятность того, что при наборе текста, состоящего из 5000 знаков, не произойдет ни одного сбоя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Автомат по продаже воды не срабатывает в среднем в одном случае из тысячи. Какова вероятность того, что он не сработает в трех случаях из ста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Вероятность сбоя в работе банкомата при каждом запросе равна 0,0019. Банкомат обслуживает 2000 клиентов за неделю. Определить вероятность того, что при этом число сбоев не превзойдет 3.</a:t>
            </a:r>
          </a:p>
        </p:txBody>
      </p:sp>
    </p:spTree>
    <p:extLst>
      <p:ext uri="{BB962C8B-B14F-4D97-AF65-F5344CB8AC3E}">
        <p14:creationId xmlns:p14="http://schemas.microsoft.com/office/powerpoint/2010/main" val="380570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2842" y="537937"/>
            <a:ext cx="10058400" cy="50266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Дискретная случайная величина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69507" y="789272"/>
                <a:ext cx="11685070" cy="542864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dirty="0" smtClean="0"/>
                  <a:t> 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Дискретная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случайная величина задается своим рядом распределения: перечнем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значений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которые она может принимать, и соответствующих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вероятностей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Количество значений случайной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величины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может быть конечным или счетным. Для определенности будем рассматривать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случай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e>
                    </m:acc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Тогда табличное представление дискретной случайной величины имеет вид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 этом выполняется условие нормировки: сумма всех вероятностей должна быть равна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единице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                                                                            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nary>
                  </m:oMath>
                </a14:m>
                <a:endParaRPr lang="en-US" dirty="0" smtClean="0"/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Графически ряд распределения можно представить 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полигоном распределения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(или 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многоугольником распределения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Для этого на плоскости откладываются точки с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координатами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соединяются по порядку ломаной линией.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                                         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9507" y="789272"/>
                <a:ext cx="11685070" cy="5428648"/>
              </a:xfrm>
              <a:blipFill rotWithShape="0">
                <a:blip r:embed="rId2"/>
                <a:stretch>
                  <a:fillRect l="-522" r="-12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33519514"/>
                  </p:ext>
                </p:extLst>
              </p:nvPr>
            </p:nvGraphicFramePr>
            <p:xfrm>
              <a:off x="2048042" y="2492676"/>
              <a:ext cx="8128000" cy="1010920"/>
            </p:xfrm>
            <a:graphic>
              <a:graphicData uri="http://schemas.openxmlformats.org/drawingml/2006/table">
                <a:tbl>
                  <a:tblPr firstRow="1" bandRow="1">
                    <a:tableStyleId>{C083E6E3-FA7D-4D7B-A595-EF9225AFEA82}</a:tableStyleId>
                  </a:tblPr>
                  <a:tblGrid>
                    <a:gridCol w="1625600"/>
                    <a:gridCol w="1625600"/>
                    <a:gridCol w="1625600"/>
                    <a:gridCol w="1625600"/>
                    <a:gridCol w="16256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𝑿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.</a:t>
                          </a:r>
                          <a:r>
                            <a:rPr lang="en-US" baseline="0" dirty="0" smtClean="0"/>
                            <a:t> . .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.</a:t>
                          </a:r>
                          <a:r>
                            <a:rPr lang="en-US" baseline="0" dirty="0" smtClean="0"/>
                            <a:t> . .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33519514"/>
                  </p:ext>
                </p:extLst>
              </p:nvPr>
            </p:nvGraphicFramePr>
            <p:xfrm>
              <a:off x="2048042" y="2492676"/>
              <a:ext cx="8128000" cy="1010920"/>
            </p:xfrm>
            <a:graphic>
              <a:graphicData uri="http://schemas.openxmlformats.org/drawingml/2006/table">
                <a:tbl>
                  <a:tblPr firstRow="1" bandRow="1">
                    <a:tableStyleId>{C083E6E3-FA7D-4D7B-A595-EF9225AFEA82}</a:tableStyleId>
                  </a:tblPr>
                  <a:tblGrid>
                    <a:gridCol w="1625600"/>
                    <a:gridCol w="1625600"/>
                    <a:gridCol w="1625600"/>
                    <a:gridCol w="1625600"/>
                    <a:gridCol w="16256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t="-4717" r="-400375" b="-716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000" t="-4717" r="-300375" b="-716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00000" t="-4717" r="-200375" b="-716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.</a:t>
                          </a:r>
                          <a:r>
                            <a:rPr lang="en-US" baseline="0" dirty="0" smtClean="0"/>
                            <a:t> . .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00000" t="-4717" r="-375" b="-71698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t="-181967" r="-400375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000" t="-181967" r="-300375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00000" t="-181967" r="-200375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.</a:t>
                          </a:r>
                          <a:r>
                            <a:rPr lang="en-US" baseline="0" dirty="0" smtClean="0"/>
                            <a:t> . .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00000" t="-181967" r="-375" b="-245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9304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592" y="202130"/>
            <a:ext cx="10058400" cy="991402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/>
              <a:t/>
            </a:r>
            <a:br>
              <a:rPr lang="en-US" sz="2400" b="1" dirty="0"/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Числовые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ДСВ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" y="840828"/>
                <a:ext cx="11973826" cy="540596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Математическое ожидание: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𝑴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endPara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Свойства математического ожидания:</a:t>
                </a:r>
              </a:p>
              <a:p>
                <a:endParaRPr lang="en-US" b="1" dirty="0" smtClean="0"/>
              </a:p>
              <a:p>
                <a:r>
                  <a:rPr lang="ru-RU" b="1" dirty="0" smtClean="0"/>
                  <a:t>Свойство </a:t>
                </a:r>
                <a:r>
                  <a:rPr lang="ru-RU" b="1" dirty="0"/>
                  <a:t>1. </a:t>
                </a:r>
                <a:r>
                  <a:rPr lang="ru-RU" dirty="0"/>
                  <a:t>Математическое ожидание постоянной величины равно этой постоянной</a:t>
                </a:r>
                <a:r>
                  <a:rPr lang="ru-RU" dirty="0" smtClean="0"/>
                  <a:t>: </a:t>
                </a:r>
                <a:r>
                  <a:rPr lang="en-US" dirty="0" smtClean="0"/>
                  <a:t>M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 smtClean="0"/>
              </a:p>
              <a:p>
                <a:pPr algn="just"/>
                <a:r>
                  <a:rPr lang="ru-RU" b="1" dirty="0"/>
                  <a:t>Свойство 2. </a:t>
                </a:r>
                <a:r>
                  <a:rPr lang="ru-RU" dirty="0"/>
                  <a:t>Постоянный множитель можно выносить за знак математического ожидания:</a:t>
                </a:r>
                <a:r>
                  <a:rPr lang="en-US" dirty="0"/>
                  <a:t> </a:t>
                </a:r>
                <a:endParaRPr lang="en-US" dirty="0" smtClean="0"/>
              </a:p>
              <a:p>
                <a:pPr algn="just"/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𝑘𝑋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ru-RU" b="1" dirty="0"/>
                  <a:t>Свойство 3. </a:t>
                </a:r>
                <a:r>
                  <a:rPr lang="ru-RU" dirty="0"/>
                  <a:t>Математическое ожидание суммы (разности) случайных величин равно сумме (разности) их математических ожиданий</a:t>
                </a:r>
                <a:r>
                  <a:rPr lang="ru-RU" dirty="0" smtClean="0"/>
                  <a:t>: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ru-RU" b="1" dirty="0"/>
                  <a:t>Свойство 4. </a:t>
                </a:r>
                <a:r>
                  <a:rPr lang="ru-RU" dirty="0"/>
                  <a:t>Математическое ожидание произведения случайных величин равно произведению их математических ожиданий</a:t>
                </a:r>
                <a:r>
                  <a:rPr lang="ru-RU" dirty="0" smtClean="0"/>
                  <a:t>: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)∙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ru-RU" b="1" dirty="0"/>
                  <a:t>Свойство 5. </a:t>
                </a:r>
                <a:r>
                  <a:rPr lang="ru-RU" dirty="0"/>
                  <a:t>Если все значения случайной величины </a:t>
                </a:r>
                <a:r>
                  <a:rPr lang="ru-RU" i="1" dirty="0"/>
                  <a:t>X</a:t>
                </a:r>
                <a:r>
                  <a:rPr lang="ru-RU" dirty="0"/>
                  <a:t> уменьшить (увеличить) на одно и то же число </a:t>
                </a:r>
                <a:r>
                  <a:rPr lang="ru-RU" i="1" dirty="0"/>
                  <a:t>С</a:t>
                </a:r>
                <a:r>
                  <a:rPr lang="ru-RU" dirty="0"/>
                  <a:t>, то её математическое ожидание уменьшится (увеличится) на то же число</a:t>
                </a:r>
                <a:r>
                  <a:rPr lang="ru-RU" dirty="0" smtClean="0"/>
                  <a:t>:</a:t>
                </a:r>
                <a:r>
                  <a:rPr lang="en-US" dirty="0" smtClean="0"/>
                  <a:t> 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𝑀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Дисперсия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b="1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𝑫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p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𝑴</m:t>
                            </m:r>
                            <m:d>
                              <m:d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𝑿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1" i="1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𝑴</m:t>
                            </m:r>
                            <m:d>
                              <m:d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𝑿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Среднее </a:t>
                </a:r>
                <a:r>
                  <a:rPr lang="ru-RU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квадратическое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отклонение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𝑿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𝑫</m:t>
                        </m:r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</m:d>
                      </m:e>
                    </m:rad>
                  </m:oMath>
                </a14:m>
                <a:endPara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Коэффициент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вариации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𝑽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𝑿</m:t>
                            </m:r>
                          </m:e>
                        </m:d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𝑴</m:t>
                        </m:r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</m:d>
                      </m:den>
                    </m:f>
                  </m:oMath>
                </a14:m>
                <a:endPara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" y="840828"/>
                <a:ext cx="11973826" cy="5405968"/>
              </a:xfrm>
              <a:blipFill rotWithShape="0">
                <a:blip r:embed="rId2"/>
                <a:stretch>
                  <a:fillRect l="-1069" t="-8681" r="-10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813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2176" y="97418"/>
            <a:ext cx="10058400" cy="602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31227" y="357352"/>
                <a:ext cx="11813627" cy="5864772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Функция распределения ДСВ</a:t>
                </a:r>
              </a:p>
              <a:p>
                <a:pPr algn="just"/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ряду распределения можно составить </a:t>
                </a:r>
                <a:r>
                  <a:rPr lang="ru-RU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функцию распределения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дискретной случайной величины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Эта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функция задает вероятность того, что случайная величина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примет значение меньшее некоторого числа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x.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Свойства функции распределения ДСВ: </a:t>
                </a:r>
              </a:p>
              <a:p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Свойство 1. 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Значения функции распределения принадлежат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отрезку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;1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,0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≤1.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Свойство 2. 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неубывающая 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функция, т.е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2400" i="1" dirty="0" smtClean="0"/>
                  <a:t>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равна 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приращению функции распределения на этом интервале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≤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&lt;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Следствие 2. 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того, что непрерывная случайная величина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X 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примет одно определенное значение, равна нулю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1227" y="357352"/>
                <a:ext cx="11813627" cy="5864772"/>
              </a:xfrm>
              <a:blipFill rotWithShape="0">
                <a:blip r:embed="rId2"/>
                <a:stretch>
                  <a:fillRect l="-826" t="-1455" r="-15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837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700" y="139459"/>
            <a:ext cx="10058400" cy="1233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78372" y="346841"/>
                <a:ext cx="11561380" cy="5749159"/>
              </a:xfrm>
            </p:spPr>
            <p:txBody>
              <a:bodyPr/>
              <a:lstStyle/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Случайная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величина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X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задана функцией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распределения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Найти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того, что в результате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испытания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X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примет значение, принадлежащее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интервалу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0;2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8372" y="346841"/>
                <a:ext cx="11561380" cy="5749159"/>
              </a:xfrm>
              <a:blipFill rotWithShape="0">
                <a:blip r:embed="rId2"/>
                <a:stretch>
                  <a:fillRect l="-527" t="-11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121" y="726102"/>
            <a:ext cx="4344006" cy="13908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5867" y="2496207"/>
            <a:ext cx="7039761" cy="377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32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3651" y="0"/>
            <a:ext cx="10058400" cy="1176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3255" y="192505"/>
                <a:ext cx="11771697" cy="602541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Задача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Дискретная случайная величина задана рядом распределения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Построить многоугольник распределения и функцию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распределения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en-US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Вычислить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Строим многоугольник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распределения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3255" y="192505"/>
                <a:ext cx="11771697" cy="6025415"/>
              </a:xfrm>
              <a:blipFill rotWithShape="0">
                <a:blip r:embed="rId2"/>
                <a:stretch>
                  <a:fillRect l="-518" t="-12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90058504"/>
                  </p:ext>
                </p:extLst>
              </p:nvPr>
            </p:nvGraphicFramePr>
            <p:xfrm>
              <a:off x="1897246" y="604164"/>
              <a:ext cx="8128000" cy="100584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016000"/>
                    <a:gridCol w="1016000"/>
                    <a:gridCol w="1016000"/>
                    <a:gridCol w="1016000"/>
                    <a:gridCol w="1016000"/>
                    <a:gridCol w="1016000"/>
                    <a:gridCol w="1016000"/>
                    <a:gridCol w="1016000"/>
                  </a:tblGrid>
                  <a:tr h="22481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𝑿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7 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934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0,15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0,16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90058504"/>
                  </p:ext>
                </p:extLst>
              </p:nvPr>
            </p:nvGraphicFramePr>
            <p:xfrm>
              <a:off x="1897246" y="604164"/>
              <a:ext cx="8128000" cy="100584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016000"/>
                    <a:gridCol w="1016000"/>
                    <a:gridCol w="1016000"/>
                    <a:gridCol w="1016000"/>
                    <a:gridCol w="1016000"/>
                    <a:gridCol w="1016000"/>
                    <a:gridCol w="1016000"/>
                    <a:gridCol w="101600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t="-8333" r="-699401" b="-17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7 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t="-61321" r="-699401" b="-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0,15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0,16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val="1308015386"/>
              </p:ext>
            </p:extLst>
          </p:nvPr>
        </p:nvGraphicFramePr>
        <p:xfrm>
          <a:off x="6054291" y="301752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3454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52269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 и источники: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352" y="956441"/>
            <a:ext cx="11582400" cy="512904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Гмурман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В.Е. Теория вероятностей и математическая статистика: учебное пособие. – М.: Высшее образование, 2008. – 479 с.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Прохоров Ю.В., Прохоров А.В. Курс лекций по теории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вероятностей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математической статистике. – Издательство: МЦМНО, 2019. – 144 с.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Семенов В. А. С30 Теория вероятностей и математическая статистика: Учебное пособие. Стандарт третьего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поколения. – СПб.: Питер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2013. — 192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вероятностей и математическая статистика : учебник / Е.А. Коган, А.А. Юрченко. — Москва : ИНФРА-М, 2020. — 250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https://www.matburo.ru/st_subject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028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033" y="159382"/>
            <a:ext cx="10058400" cy="5530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38539" y="159381"/>
                <a:ext cx="11847444" cy="5931317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Вычислить: 1) 5!+6!; 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52!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50!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ru-RU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3) </m:t>
                    </m:r>
                    <m:sSubSup>
                      <m:sSubSupPr>
                        <m:ctrlP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;4)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;5)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;6)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</m:oMath>
                </a14:m>
                <a:endParaRPr lang="en-US" b="0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Перед выпуском группа учащихся колледжа в 30 человек обменялась фотокарточками. Сколько всего было роздано фотокарточек?</a:t>
                </a: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Группа учащихся составляет множество элементов, участвовавших в обмене фотокарточками, следовательно,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30. Каждое размещение есть передача фотокарточки одним учащимся другому. Поэтому 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 Таким образом, всех фотокарточек было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30!</m:t>
                        </m:r>
                      </m:num>
                      <m:den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30−2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!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30!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28!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∙29=870.</m:t>
                    </m:r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Сколькими способами можно выбрать пять человек на пять должностей из восьми кандидатов?</a:t>
                </a: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Сколько существует способов рассадить 10 гостей по десяти местам за праздничным столом?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8539" y="159381"/>
                <a:ext cx="11847444" cy="5931317"/>
              </a:xfrm>
              <a:blipFill rotWithShape="0">
                <a:blip r:embed="rId2"/>
                <a:stretch>
                  <a:fillRect l="-514" r="-1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945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97280" y="182880"/>
            <a:ext cx="10058400" cy="10372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79513" y="286603"/>
                <a:ext cx="11911054" cy="6023662"/>
              </a:xfrm>
            </p:spPr>
            <p:txBody>
              <a:bodyPr>
                <a:normAutofit fontScale="70000" lnSpcReduction="20000"/>
              </a:bodyPr>
              <a:lstStyle/>
              <a:p>
                <a:pPr algn="just"/>
                <a:endParaRPr lang="en-US" b="1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b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Сочетания.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Сочетаниями из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элементов по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каждом называются такие соединения, которые отличаются хотя бы одним элементом.</a:t>
                </a: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Число сочетаний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элементов по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обозначается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ru-RU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которую можно записать в виде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b="0" dirty="0" smtClean="0">
                    <a:cs typeface="Times New Roman" panose="02020603050405020304" pitchFamily="18" charset="0"/>
                  </a:rPr>
                  <a:t>                                                                </a:t>
                </a:r>
              </a:p>
              <a:p>
                <a:pPr algn="just"/>
                <a:r>
                  <a:rPr lang="en-US" dirty="0"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cs typeface="Times New Roman" panose="02020603050405020304" pitchFamily="18" charset="0"/>
                  </a:rPr>
                  <a:t>                                   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!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!</m:t>
                        </m:r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</m:d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(6)</a:t>
                </a: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 решении задач используются следующие формулы, выражающие основные свойства сочетаний:</a:t>
                </a:r>
              </a:p>
              <a:p>
                <a:pPr algn="just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sSubSup>
                      <m:sSubSupPr>
                        <m:ctrlPr>
                          <a:rPr lang="ru-RU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𝒏</m:t>
                    </m:r>
                    <m:r>
                      <a:rPr lang="en-U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(7)</a:t>
                </a: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определению полагают, что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и</m:t>
                    </m:r>
                    <m:sSubSup>
                      <m:sSubSupPr>
                        <m:ctrlPr>
                          <a:rPr lang="ru-RU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(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sup>
                    </m:sSubSup>
                    <m:r>
                      <a:rPr lang="ru-RU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ru-RU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ru-RU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ru-RU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ru-RU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ru-RU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ru-RU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ru-RU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ru-RU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(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Сколькими способами можно выбрать в группе из 25 учащихся 3 человека на городскую математическую олимпиаду?</a:t>
                </a: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Пусть имеется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различных объектов. Чтобы найти число сочетаний из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объектов по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будем выбирать комбинации из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объектов всеми возможными способами, при этом будем обращать внимание на разный состав комбинаций, но не порядок (он тут не важен, в отличие от размещений).</a:t>
                </a: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Так как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25,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3, то число способов выбора 3 человек на олимпиаду из 25 учащихся рассчитаем следующим образом,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25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25!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22!3!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=2300.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1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13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ru-RU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bSup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Сколькими способами можно разделить группу в 12 человек так, чтобы в одной группе было 5 человек, а в другой 7?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513" y="286603"/>
                <a:ext cx="11911054" cy="6023662"/>
              </a:xfrm>
              <a:blipFill rotWithShape="0">
                <a:blip r:embed="rId2"/>
                <a:stretch>
                  <a:fillRect l="-154" r="-9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805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71613"/>
            <a:ext cx="10058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872" y="0"/>
            <a:ext cx="11872210" cy="638581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суммы и произведения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решении задач комбинаторики используют следующие правила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суммы.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Если некоторый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выбран из совокупности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способами, а другой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может быть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выбран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способами, то выбрать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либо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либо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m+n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</a:t>
            </a:r>
            <a:r>
              <a:rPr lang="ru-RU" sz="2400" dirty="0" smtClean="0"/>
              <a:t>.</a:t>
            </a:r>
            <a:r>
              <a:rPr lang="en-US" sz="2400" dirty="0" smtClean="0"/>
              <a:t>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Пусть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выбирается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выбирается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способами, то оба объекта можно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m*n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 количество способов просто умножается друг на друга.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простой пример: 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чисел можно составить из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0,1,2,3,4,5,6,7,8,9,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число должно быть двузначным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составить 90 чисел – первую цифру числа (объект А) можем выбрать 9 способами, так как число не может начинаться с нуля. Вторую цифру числа (объект В) можем выбрать 10 способами, так как у нас есть 10 цифр. Итого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получается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9*10=90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 пример – 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чемпионате мира участвуют 18 команд по футболу. Сколькими способами можно распределить золотые, серебряные и бронзовые комплекты?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Ясно, что золотые медали может получить любая из команд, значит золотого призера (объект А) можно выбрать 18 способами. Остается два комплекта и 17 команд. Серебряным медалистом может стать одна из 17 команд, а бронзовым – одна из 16 команд. Значит, серебряного и бронзового медалиста можно выбрать 17 и 16 способами.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Итого, три комплекта медалей могут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распределиться 18*17*16= 4896 способами.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rgbClr val="5757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можно </a:t>
            </a: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5757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5757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5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353" y="286603"/>
            <a:ext cx="11171976" cy="455781"/>
          </a:xfrm>
        </p:spPr>
        <p:txBody>
          <a:bodyPr>
            <a:noAutofit/>
          </a:bodyPr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123" y="851026"/>
            <a:ext cx="11724237" cy="5477346"/>
          </a:xfrm>
        </p:spPr>
        <p:txBody>
          <a:bodyPr>
            <a:normAutofit lnSpcReduction="10000"/>
          </a:bodyPr>
          <a:lstStyle/>
          <a:p>
            <a:pPr algn="just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Случайные события.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каждого явления в порядке наблюдения или производства опыта связано с осуществлением некоторого комплекса условий (испытаний). Всякий результат или исход испытаний называется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событием.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событие при заданных условиях может произойти или не произойти, то оно называется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случайным.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 случае, когда событие должно непременно произойти, его называют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достоверным,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 том случае, когда оно заведомо не может  произойти, -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невозможным.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 называются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несовместными,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каждый раз возможно появление только одного из них.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 называются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совместными,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данных условиях появление одного из этих событий не исключает появление другого при том же испытании.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 называются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противоположными,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условиях испытания они, являясь единственными его исходами, несовместны.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Вероятность события рассматривается как мера объективной возможности появления случайного события.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46688" y="280719"/>
            <a:ext cx="6611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Вероятность события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755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8639" y="0"/>
            <a:ext cx="10058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53909" y="153909"/>
                <a:ext cx="11878146" cy="6038661"/>
              </a:xfrm>
            </p:spPr>
            <p:txBody>
              <a:bodyPr>
                <a:normAutofit fontScale="85000" lnSpcReduction="20000"/>
              </a:bodyPr>
              <a:lstStyle/>
              <a:p>
                <a:endPara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Классическое определение вероятности.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Вероятностью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события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называется отношение числа исходов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благоприятствующих наступлению данного события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 числу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всех исходов (несовместных, единственно возможных и равновозможных), т.е. </a:t>
                </a:r>
                <a: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P(A) = m/n   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(10) </a:t>
                </a:r>
              </a:p>
              <a:p>
                <a:r>
                  <a:rPr lang="en-US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любого события не может быть меньше нуля и больше единицы, т.е.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)≤1.</m:t>
                    </m:r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Невозможному событию соответствует вероятность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P(A) = 0,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достоверному – вероятность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P(A) =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В лотерее из 1000 билетов имеются 200 выигрышных. Вынимают наугад один билет. Чему равна вероятность того, что этот билет выигрышный.</a:t>
                </a: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Общее число различных исходов есть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= 1000.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Число исходов, благоприятствующих получению выигрыша, составляет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= 200.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Получим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P(A) = 200/1000 = 0,2. 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Из урны, в которой находятся 5 белых и 3 чёрных шара, вынимают один шар. Найти вероятность того, что шар окажется чёрным.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 урны, в которой находятся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 белых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чёрных шара, вынимают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наудачу два шара.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Найти вероятность того,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 оба шара окажутся чёрными.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Обозначим событие, состоящее в появлении двух чёрных шаров, через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Общее число возможных случаев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равно числу сочетаний из 20 элементов по 2: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∙19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=190.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Число случаев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благоприятствующих событию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составляет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28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Находим вероятность появления двух чёрных шаров: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P(A) =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8/190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0,147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3909" y="153909"/>
                <a:ext cx="11878146" cy="6038661"/>
              </a:xfrm>
              <a:blipFill rotWithShape="0">
                <a:blip r:embed="rId2"/>
                <a:stretch>
                  <a:fillRect l="-308" r="-1539" b="-9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011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799" y="0"/>
            <a:ext cx="10058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53909" y="162962"/>
                <a:ext cx="11850986" cy="6102036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</a:pP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Пример. В партии из 18 деталей 4 бракованных. Наугад выбирают 5 деталей. Найти вероятность того, что из этих 5 деталей две окажутся бракованными.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Число всех равновозможных независимых исходов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равно числу сочетаний из 18 по 5:</a:t>
                </a:r>
              </a:p>
              <a:p>
                <a:pPr>
                  <a:lnSpc>
                    <a:spcPct val="100000"/>
                  </a:lnSpc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18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18!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13!5!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18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∙17∙16∙15∙14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∙4∙3∙2∙1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=8568. </m:t>
                    </m:r>
                  </m:oMath>
                </a14:m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ru-RU" b="0" i="0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Число </a:t>
                </a:r>
                <a:r>
                  <a:rPr lang="ru-RU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выборки двух бракованных деталей из 4 имеющихся бракованных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равно числу сочетаний из 4 по 2: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∙3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∙1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=6.</m:t>
                    </m:r>
                  </m:oMath>
                </a14:m>
                <a:endParaRPr lang="ru-RU" dirty="0" smtClean="0"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ru-RU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Число выборки </a:t>
                </a:r>
                <a:r>
                  <a:rPr lang="ru-RU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трёх качественных </a:t>
                </a:r>
                <a:r>
                  <a:rPr lang="ru-RU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деталей из </a:t>
                </a:r>
                <a:r>
                  <a:rPr lang="ru-RU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14 имеющихся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равно числу сочетаний из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3: 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3∙</m:t>
                        </m:r>
                        <m: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∙1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364</m:t>
                    </m:r>
                    <m:r>
                      <a:rPr lang="ru-RU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dirty="0"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ru-RU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Число исходов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благоприятствующих событию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А,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равно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=6∙364=2184.</m:t>
                    </m:r>
                  </m:oMath>
                </a14:m>
                <a:endParaRPr lang="en-US" dirty="0" smtClean="0"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Искомая вероятность события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равна: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P(A) =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2184/8568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0,255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3909" y="162962"/>
                <a:ext cx="11850986" cy="6102036"/>
              </a:xfrm>
              <a:blipFill rotWithShape="0">
                <a:blip r:embed="rId2"/>
                <a:stretch>
                  <a:fillRect l="-5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899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5756</TotalTime>
  <Words>1424</Words>
  <Application>Microsoft Office PowerPoint</Application>
  <PresentationFormat>Широкоэкранный</PresentationFormat>
  <Paragraphs>382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Times New Roman</vt:lpstr>
      <vt:lpstr>Wingdings</vt:lpstr>
      <vt:lpstr>Ретро</vt:lpstr>
      <vt:lpstr>Презентация PowerPoint</vt:lpstr>
      <vt:lpstr>Содержание:</vt:lpstr>
      <vt:lpstr>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  Формула полной вероятности</vt:lpstr>
      <vt:lpstr>Презентация PowerPoint</vt:lpstr>
      <vt:lpstr>Презентация PowerPoint</vt:lpstr>
      <vt:lpstr>Презентация PowerPoint</vt:lpstr>
      <vt:lpstr>  Повторные испытания. Формула Бернулли.</vt:lpstr>
      <vt:lpstr>Презентация PowerPoint</vt:lpstr>
      <vt:lpstr>Презентация PowerPoint</vt:lpstr>
      <vt:lpstr>Презентация PowerPoint</vt:lpstr>
      <vt:lpstr>Презентация PowerPoint</vt:lpstr>
      <vt:lpstr>Локальная и интегральная теоремы Лапласа.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Дискретная случайная величина</vt:lpstr>
      <vt:lpstr>   Числовые характеристики ДСВ </vt:lpstr>
      <vt:lpstr>Презентация PowerPoint</vt:lpstr>
      <vt:lpstr>Презентация PowerPoint</vt:lpstr>
      <vt:lpstr>Презентация PowerPoint</vt:lpstr>
      <vt:lpstr>Используемая литература и источники: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(Gon4rovaSP) Гончарова Светлана Павловна</cp:lastModifiedBy>
  <cp:revision>347</cp:revision>
  <dcterms:created xsi:type="dcterms:W3CDTF">2020-04-09T17:51:44Z</dcterms:created>
  <dcterms:modified xsi:type="dcterms:W3CDTF">2023-02-13T13:43:50Z</dcterms:modified>
</cp:coreProperties>
</file>