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38"/>
  </p:notesMasterIdLst>
  <p:sldIdLst>
    <p:sldId id="256" r:id="rId2"/>
    <p:sldId id="321" r:id="rId3"/>
    <p:sldId id="276" r:id="rId4"/>
    <p:sldId id="275" r:id="rId5"/>
    <p:sldId id="277" r:id="rId6"/>
    <p:sldId id="278" r:id="rId7"/>
    <p:sldId id="279" r:id="rId8"/>
    <p:sldId id="280" r:id="rId9"/>
    <p:sldId id="257" r:id="rId10"/>
    <p:sldId id="322" r:id="rId11"/>
    <p:sldId id="261" r:id="rId12"/>
    <p:sldId id="286" r:id="rId13"/>
    <p:sldId id="287" r:id="rId14"/>
    <p:sldId id="272" r:id="rId15"/>
    <p:sldId id="293" r:id="rId16"/>
    <p:sldId id="330" r:id="rId17"/>
    <p:sldId id="289" r:id="rId18"/>
    <p:sldId id="290" r:id="rId19"/>
    <p:sldId id="292" r:id="rId20"/>
    <p:sldId id="299" r:id="rId21"/>
    <p:sldId id="297" r:id="rId22"/>
    <p:sldId id="301" r:id="rId23"/>
    <p:sldId id="306" r:id="rId24"/>
    <p:sldId id="303" r:id="rId25"/>
    <p:sldId id="332" r:id="rId26"/>
    <p:sldId id="294" r:id="rId27"/>
    <p:sldId id="288" r:id="rId28"/>
    <p:sldId id="295" r:id="rId29"/>
    <p:sldId id="291" r:id="rId30"/>
    <p:sldId id="296" r:id="rId31"/>
    <p:sldId id="298" r:id="rId32"/>
    <p:sldId id="333" r:id="rId33"/>
    <p:sldId id="304" r:id="rId34"/>
    <p:sldId id="307" r:id="rId35"/>
    <p:sldId id="334" r:id="rId36"/>
    <p:sldId id="336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8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606" autoAdjust="0"/>
    <p:restoredTop sz="94434" autoAdjust="0"/>
  </p:normalViewPr>
  <p:slideViewPr>
    <p:cSldViewPr>
      <p:cViewPr varScale="1">
        <p:scale>
          <a:sx n="65" d="100"/>
          <a:sy n="65" d="100"/>
        </p:scale>
        <p:origin x="-110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0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416A7C4-6AB6-49DB-965D-698C70924628}" type="datetimeFigureOut">
              <a:rPr lang="ru-RU"/>
              <a:pPr>
                <a:defRPr/>
              </a:pPr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5E5349E-2E77-4668-B5E5-41995F1D4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977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4000782-00AE-449B-A5FA-1AF796B42A08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02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1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AA3FCBD-26DB-4430-9F0C-058EA71593A0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0704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33B0780-95C7-432B-A4AA-FA60BC7F9B75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498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8889B71-A232-4BE8-8E31-E79DFFB30BFA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876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AFC56B5-CC86-44E9-883B-EA5F17BBDF8A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595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FD67A4B-E1BF-42AA-9B67-490E2937C1E1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88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22F3E-DFFB-45FE-8D61-F11305C37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9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9EA32-2B55-429F-BEEA-0DF4EBCAE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013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2450B-7A58-43F4-9DE2-3AF7F607B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66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96051-6E94-4D19-AA1A-ADDF0DF53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0878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E8AE3-133F-4647-9057-2EAA914C9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2300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27D7A-8A6B-4BDD-AA47-1377B4F75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793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7682F-63DA-41F2-91EA-0662721C9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9326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4B064-4013-4115-9304-D12C01517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230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A558A-6BFE-43AD-A506-76AEC2FE6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9427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CA7C8-10C3-4D34-8B79-0CA838CCA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15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6AA9B-9566-4067-85E1-EDE5FA42D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070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F61B202-A870-46EB-A351-74F00B5E1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76" r:id="rId2"/>
    <p:sldLayoutId id="2147483785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6" r:id="rId9"/>
    <p:sldLayoutId id="2147483782" r:id="rId10"/>
    <p:sldLayoutId id="21474837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0665" y="438268"/>
            <a:ext cx="9396536" cy="1656183"/>
          </a:xfrm>
          <a:extLst/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финансовой </a:t>
            </a:r>
            <a:br>
              <a:rPr lang="ru-RU" sz="4800" i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грамотности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5" name="Рисунок 6" descr="C:\Users\User\Pictures\деньг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7174" y="2094451"/>
            <a:ext cx="6500858" cy="371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60255" y="5981700"/>
            <a:ext cx="7854696" cy="1752600"/>
          </a:xfrm>
        </p:spPr>
        <p:txBody>
          <a:bodyPr/>
          <a:lstStyle/>
          <a:p>
            <a:r>
              <a:rPr lang="ru-RU" sz="1800" dirty="0" err="1" smtClean="0"/>
              <a:t>Монгуш</a:t>
            </a:r>
            <a:r>
              <a:rPr lang="ru-RU" sz="1800" dirty="0" smtClean="0"/>
              <a:t> </a:t>
            </a:r>
            <a:r>
              <a:rPr lang="ru-RU" sz="1800" dirty="0" err="1" smtClean="0"/>
              <a:t>Ноябрина</a:t>
            </a:r>
            <a:r>
              <a:rPr lang="ru-RU" sz="1800" dirty="0" smtClean="0"/>
              <a:t> Борисовна, </a:t>
            </a:r>
          </a:p>
          <a:p>
            <a:r>
              <a:rPr lang="ru-RU" sz="1800" dirty="0" err="1" smtClean="0"/>
              <a:t>восп-ль</a:t>
            </a:r>
            <a:r>
              <a:rPr lang="ru-RU" sz="1800" dirty="0" smtClean="0"/>
              <a:t> 1 кв.кат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836712" y="214290"/>
            <a:ext cx="10166322" cy="221457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Знаете ли вы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термины?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7044" name="Picture 4" descr="http://ic.pics.livejournal.com/loboyko/7971769/37088/37088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571744"/>
            <a:ext cx="4000528" cy="4080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7046" name="Picture 6" descr="http://audiobooks.ua/pimages/179/300/756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71744"/>
            <a:ext cx="2857500" cy="4076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7042" name="Picture 2" descr="http://go3.imgsmail.ru/imgpreview?key=66086d46fd30f6d9&amp;mb=imgdb_preview_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14290"/>
            <a:ext cx="221457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b1.vestifinance.ru/c/164576.640x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428868"/>
            <a:ext cx="5929354" cy="3048001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81075"/>
            <a:ext cx="7477125" cy="647700"/>
          </a:xfrm>
        </p:spPr>
        <p:txBody>
          <a:bodyPr/>
          <a:lstStyle/>
          <a:p>
            <a:pPr algn="ctr" eaLnBrk="1" hangingPunct="1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термины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571612"/>
            <a:ext cx="8501122" cy="214314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/>
              <a:t>Бюджет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/>
              <a:t>Цена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000" b="1" dirty="0" smtClean="0"/>
              <a:t>Банк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/>
              <a:t>Инфляция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/>
              <a:t>Рынок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/>
              <a:t>Бартер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/>
              <a:t>Деньги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onnik.biz/wp-content/uploads/2011/08/zada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1209675" cy="1428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8001056" cy="185738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задачка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1"/>
            <a:ext cx="8401080" cy="4681550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      1. Вырастили зайцы две грядки моркови - всего 50 кг. Одну грядку они сами обрабатывали, а на другой у них Барсук трудился и за свою работу 100 рублей попросил. Да еще на семена и удобрения было потрачено 25 рублей. Половину моркови зайцы себе оставили, в кладовку положили. А остальное решили продать, только вот не знают, по какой цене им торговать, чтоб в убытке не оказаться. Помоги им!</a:t>
            </a:r>
            <a:r>
              <a:rPr lang="ru-RU" i="1" dirty="0" smtClean="0"/>
              <a:t> </a:t>
            </a:r>
          </a:p>
          <a:p>
            <a:pPr marL="514350" indent="-514350">
              <a:buNone/>
            </a:pP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Ответ: затраты – 125 рублей, на продажу 25 кг, следовательно, себестоимость 5 рублей </a:t>
            </a:r>
          </a:p>
          <a:p>
            <a:pPr marL="514350" indent="-514350">
              <a:buNone/>
            </a:pPr>
            <a:r>
              <a:rPr lang="ru-RU" b="1" i="1" dirty="0">
                <a:solidFill>
                  <a:srgbClr val="002060"/>
                </a:solidFill>
              </a:rPr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за 1 кг, надо продавать выше этой цены.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onnik.biz/wp-content/uploads/2011/08/zada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596336" y="5170488"/>
            <a:ext cx="1428760" cy="1687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36682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задачка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1"/>
            <a:ext cx="8075240" cy="452225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2. Два бизнесмена поспорили: кто получит больше прибыли? В итоге Иванов выручил от продажи своих товаров 5000 рублей, а расходы его составили З000 рублей. А Сидоров наторговал на 1000 рублей меньше, но и затратил своих денег 1500 рублей. Кто выиграл спор? </a:t>
            </a:r>
          </a:p>
          <a:p>
            <a:pPr>
              <a:buNone/>
            </a:pPr>
            <a:r>
              <a:rPr lang="ru-RU" i="1" dirty="0" smtClean="0"/>
              <a:t>	</a:t>
            </a:r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Ответ: прибыль Иванова 5000-3000=2000 рублей, прибыль Сидорова 4000-1500=2500, Сидоров выиграл спор.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i2.wp.com/osboncapital.com/wp-content/uploads/2013/09/if-you-need-a-small-business-loan-try-approaching1-1.jpg?fit=400%2C269&amp;ssl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810000" cy="2562226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414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7200" b="1" smtClean="0"/>
              <a:t>И г р 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 rot="21056926">
            <a:off x="415925" y="3294063"/>
            <a:ext cx="8426450" cy="93503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5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загадки</a:t>
            </a:r>
            <a:endParaRPr lang="ru-RU" sz="54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2" descr="C:\Documents and Settings\Новый пользователь\Рабочий стол\риснов\35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48100"/>
            <a:ext cx="2135187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71612"/>
            <a:ext cx="4857784" cy="4981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43182"/>
            <a:ext cx="7901014" cy="1581142"/>
          </a:xfrm>
        </p:spPr>
        <p:txBody>
          <a:bodyPr/>
          <a:lstStyle/>
          <a:p>
            <a:pPr marL="0" lvl="0">
              <a:spcBef>
                <a:spcPts val="0"/>
              </a:spcBef>
              <a:buNone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Люди ходят на базар: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Там дешевле весь…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6257940" cy="3429024"/>
          </a:xfrm>
        </p:spPr>
        <p:txBody>
          <a:bodyPr/>
          <a:lstStyle/>
          <a:p>
            <a:pPr marL="0" lvl="0">
              <a:spcBef>
                <a:spcPts val="0"/>
              </a:spcBef>
              <a:buNone/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3028" y="1724012"/>
            <a:ext cx="4857784" cy="4981575"/>
          </a:xfrm>
          <a:prstGeom prst="rect">
            <a:avLst/>
          </a:prstGeom>
          <a:noFill/>
        </p:spPr>
      </p:pic>
      <p:pic>
        <p:nvPicPr>
          <p:cNvPr id="27652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71612"/>
            <a:ext cx="4857784" cy="4981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43182"/>
            <a:ext cx="7901014" cy="1581142"/>
          </a:xfrm>
        </p:spPr>
        <p:txBody>
          <a:bodyPr/>
          <a:lstStyle/>
          <a:p>
            <a:pPr marL="0" lvl="0">
              <a:spcBef>
                <a:spcPts val="0"/>
              </a:spcBef>
              <a:buNone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6257940" cy="3429024"/>
          </a:xfrm>
        </p:spPr>
        <p:txBody>
          <a:bodyPr/>
          <a:lstStyle/>
          <a:p>
            <a:pPr marL="0" lvl="0">
              <a:spcBef>
                <a:spcPts val="0"/>
              </a:spcBef>
              <a:buNone/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85992"/>
            <a:ext cx="65722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2. На товаре быть должна обязательно…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4857784" cy="4981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5757874" cy="4867290"/>
          </a:xfrm>
        </p:spPr>
        <p:txBody>
          <a:bodyPr/>
          <a:lstStyle/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 ребенка нет    без мамы,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Нету сбыта без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571612"/>
            <a:ext cx="4329114" cy="4389437"/>
          </a:xfrm>
        </p:spPr>
        <p:txBody>
          <a:bodyPr/>
          <a:lstStyle/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4857784" cy="4981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295786"/>
          </a:xfrm>
        </p:spPr>
        <p:txBody>
          <a:bodyPr/>
          <a:lstStyle/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Чуть оплошаешь –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в тот же момент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захватит весь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твой…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16" y="1714488"/>
            <a:ext cx="4857784" cy="4981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401080" cy="2724150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Коль трудился круглый год,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кругленьким…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7901014" cy="2967038"/>
          </a:xfrm>
        </p:spPr>
        <p:txBody>
          <a:bodyPr/>
          <a:lstStyle/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4" name="Picture 2" descr="http://go3.imgsmail.ru/imgpreview?key=3adf1ffb5675fcd1&amp;mb=imgdb_preview_4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3963002" cy="4268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4996" name="Picture 4" descr="http://globuslife.ru/wp-content/uploads/2015/02/finans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928670"/>
            <a:ext cx="3333750" cy="2105026"/>
          </a:xfrm>
          <a:prstGeom prst="rect">
            <a:avLst/>
          </a:prstGeom>
          <a:noFill/>
        </p:spPr>
      </p:pic>
      <p:pic>
        <p:nvPicPr>
          <p:cNvPr id="84998" name="Picture 6" descr="http://900igr.net/datas/ekonomika/CHelovek/0004-004-CHto-takoe-deng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357562"/>
            <a:ext cx="4095777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16" y="1876425"/>
            <a:ext cx="4857784" cy="4981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295522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Спи спокойно без тревоги,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 заплатил ты все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3"/>
            <a:ext cx="8115328" cy="411004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89100" y="2285992"/>
            <a:ext cx="4643446" cy="45720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357586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Дела у нас пойдут на лад: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лучший банк внесли свой…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00240"/>
            <a:ext cx="4389437" cy="43894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081340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На рубль – копейки, на доллары-центы,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Бегут - набегают в банке…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468563"/>
            <a:ext cx="4389437" cy="43894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009902"/>
          </a:xfrm>
        </p:spPr>
        <p:txBody>
          <a:bodyPr/>
          <a:lstStyle/>
          <a:p>
            <a:pPr lvl="0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Мебель купили, одежду, посуду.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Брали для этого в банке мы…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224084"/>
          </a:xfrm>
        </p:spPr>
        <p:txBody>
          <a:bodyPr/>
          <a:lstStyle/>
          <a:p>
            <a:pPr lvl="0"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Приносить доходы стал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банке папин…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14554"/>
            <a:ext cx="4389437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i2.wp.com/osboncapital.com/wp-content/uploads/2013/09/if-you-need-a-small-business-loan-try-approaching1-1.jpg?fit=400%2C269&amp;ssl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3810000" cy="2562226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41438"/>
            <a:ext cx="8229600" cy="1143000"/>
          </a:xfrm>
        </p:spPr>
        <p:txBody>
          <a:bodyPr/>
          <a:lstStyle/>
          <a:p>
            <a:pPr algn="ctr" eaLnBrk="1" hangingPunct="1"/>
            <a:endParaRPr lang="ru-RU" sz="7200" b="1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 rot="21056926">
            <a:off x="404339" y="3224662"/>
            <a:ext cx="8426450" cy="92836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5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отгадки</a:t>
            </a:r>
            <a:endParaRPr lang="ru-RU" sz="54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2" descr="C:\Documents and Settings\Новый пользователь\Рабочий стол\риснов\35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48100"/>
            <a:ext cx="2135187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2" name="Picture 2" descr="http://www.5dkemerovo.ru/wp-content/uploads/2015/06/q2-300x3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000500"/>
            <a:ext cx="2857500" cy="2857500"/>
          </a:xfrm>
          <a:prstGeom prst="rect">
            <a:avLst/>
          </a:prstGeom>
          <a:noFill/>
        </p:spPr>
      </p:pic>
      <p:pic>
        <p:nvPicPr>
          <p:cNvPr id="97284" name="Picture 4" descr="http://go3.imgsmail.ru/imgpreview?key=229585f860974f6b&amp;mb=imgdb_preview_167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5000636"/>
            <a:ext cx="1752600" cy="137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kz.all.biz/img/kz/service_catalog/middle/1839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14290"/>
            <a:ext cx="2286000" cy="1581151"/>
          </a:xfrm>
          <a:prstGeom prst="rect">
            <a:avLst/>
          </a:prstGeom>
          <a:noFill/>
        </p:spPr>
      </p:pic>
      <p:pic>
        <p:nvPicPr>
          <p:cNvPr id="4" name="Picture 2" descr="http://i61.tinypic.com/5l72b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071678"/>
            <a:ext cx="3643306" cy="36433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36696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1. Люди ходят на базар:</a:t>
            </a:r>
            <a:br>
              <a:rPr lang="ru-RU" b="1" dirty="0" smtClean="0"/>
            </a:br>
            <a:r>
              <a:rPr lang="ru-RU" b="1" dirty="0" smtClean="0"/>
              <a:t> Там дешевле весь </a:t>
            </a:r>
            <a:r>
              <a:rPr lang="ru-RU" sz="6000" b="1" dirty="0" smtClean="0">
                <a:solidFill>
                  <a:srgbClr val="C00000"/>
                </a:solidFill>
              </a:rPr>
              <a:t>товар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6786610" cy="3467104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		</a:t>
            </a:r>
          </a:p>
          <a:p>
            <a:pPr>
              <a:buNone/>
            </a:pPr>
            <a:r>
              <a:rPr lang="ru-RU" sz="3200" b="1" i="1" dirty="0" err="1" smtClean="0">
                <a:solidFill>
                  <a:srgbClr val="C00000"/>
                </a:solidFill>
              </a:rPr>
              <a:t>Това́р</a:t>
            </a:r>
            <a:r>
              <a:rPr lang="ru-RU" sz="3200" b="1" i="1" dirty="0" smtClean="0"/>
              <a:t> — любая вещь, которая участвует в свободном обмене на другие вещи, продукт труда, способный удовлетворить человеческую потребность и специально произведённый для обмена.</a:t>
            </a:r>
            <a:endParaRPr lang="ru-RU" sz="32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go4.imgsmail.ru/imgpreview?key=52c40d24dda47792&amp;mb=imgdb_preview_9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125306"/>
            <a:ext cx="2500330" cy="16131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29552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На товаре быть должна обязательно </a:t>
            </a:r>
            <a:r>
              <a:rPr lang="ru-RU" sz="6000" b="1" dirty="0" smtClean="0">
                <a:solidFill>
                  <a:srgbClr val="C00000"/>
                </a:solidFill>
              </a:rPr>
              <a:t>цена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58204" cy="3752856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	Цена</a:t>
            </a:r>
            <a:r>
              <a:rPr lang="ru-RU" b="1" i="1" dirty="0" smtClean="0"/>
              <a:t> - это количество денег, которое определяет ценность вещей. При покупке определенной вещи или товара продавец назначает денежную стоимость, за которую он готов продать свой товар.</a:t>
            </a:r>
            <a:endParaRPr lang="ru-RU" b="1" dirty="0"/>
          </a:p>
        </p:txBody>
      </p:sp>
      <p:pic>
        <p:nvPicPr>
          <p:cNvPr id="32770" name="Picture 2" descr="http://tyr66.ru/media/tours/2015/05/19/0M_ATvCx8D8_scale_800x600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357694"/>
            <a:ext cx="5567355" cy="229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go1.imgsmail.ru/imgpreview?key=729a240239d6a134&amp;mb=imgdb_preview_12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00042"/>
            <a:ext cx="2786082" cy="2445998"/>
          </a:xfrm>
          <a:prstGeom prst="rect">
            <a:avLst/>
          </a:prstGeom>
          <a:noFill/>
        </p:spPr>
      </p:pic>
      <p:pic>
        <p:nvPicPr>
          <p:cNvPr id="25606" name="Picture 6" descr="http://cs323131.vk.me/v323131756/6d3b/G8-rMVG2DP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000372"/>
            <a:ext cx="2857500" cy="35623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509836"/>
          </a:xfrm>
        </p:spPr>
        <p:txBody>
          <a:bodyPr/>
          <a:lstStyle/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 ребенка нет без мамы,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Нету сбыта без 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8258204" cy="382429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Реклама</a:t>
            </a:r>
            <a:r>
              <a:rPr lang="ru-RU" i="1" dirty="0" smtClean="0"/>
              <a:t> </a:t>
            </a:r>
            <a:r>
              <a:rPr lang="ru-RU" b="1" i="1" dirty="0" smtClean="0"/>
              <a:t>- это рекламное средство в виде наружных плакатов, щитов на обочинах дорог, световых вывесок на зданиях и рекламных планшетов, размещенных на общественном транспорте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5604" name="Picture 4" descr="http://go2.imgsmail.ru/imgpreview?key=1ebd8e3e81d6186&amp;mb=imgdb_preview_13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643446"/>
            <a:ext cx="3286149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blog.gogetlinks.net/wp-content/uploads/2010/09/conkurenty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929066"/>
            <a:ext cx="3448050" cy="26098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357454"/>
          </a:xfrm>
        </p:spPr>
        <p:txBody>
          <a:bodyPr/>
          <a:lstStyle/>
          <a:p>
            <a:pPr lvl="0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Чуть оплошаешь - так в тот же момент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захватит весь твой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043890" cy="3467104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Конкурент</a:t>
            </a:r>
            <a:r>
              <a:rPr lang="ru-RU" sz="3600" b="1" i="1" dirty="0" smtClean="0"/>
              <a:t> - человек, который конкурирует с кем-нибудь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9698" name="Picture 2" descr="http://go2.imgsmail.ru/imgpreview?key=798aadc3de9a4d15&amp;mb=imgdb_preview_16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357694"/>
            <a:ext cx="381953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8732498" cy="65008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850"/>
            <a:ext cx="8472518" cy="2581274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Коль трудился круглый год,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кругленьким 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58204" cy="3681418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Доход</a:t>
            </a:r>
            <a:r>
              <a:rPr lang="ru-RU" sz="2800" b="1" i="1" dirty="0" smtClean="0"/>
              <a:t> - деньги или материальные ценности, получаемые от предприятия или от какого-нибудь рода деятельности</a:t>
            </a:r>
            <a:r>
              <a:rPr lang="ru-RU" b="1" i="1" dirty="0" smtClean="0"/>
              <a:t>.</a:t>
            </a:r>
            <a:endParaRPr lang="ru-RU" b="1" dirty="0"/>
          </a:p>
        </p:txBody>
      </p:sp>
      <p:pic>
        <p:nvPicPr>
          <p:cNvPr id="24578" name="Picture 2" descr="http://bookaa.ru/wp-content/uploads/2014/02/prib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000504"/>
            <a:ext cx="3352482" cy="2571768"/>
          </a:xfrm>
          <a:prstGeom prst="rect">
            <a:avLst/>
          </a:prstGeom>
          <a:noFill/>
        </p:spPr>
      </p:pic>
      <p:pic>
        <p:nvPicPr>
          <p:cNvPr id="24580" name="Picture 4" descr="http://1c-md.com/wp-content/uploads/2011/12/1C_%D0%92%D0%B0%D0%BB%D0%BE%D0%B2%D0%B0%D1%8F_%D0%9F%D1%80%D0%B8%D0%B1%D1%8B%D0%BB%D1%8C_1%D0%A1_Valovaia_Pribi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71942"/>
            <a:ext cx="3857652" cy="2579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earn24.ru/wp-content/uploads/2015/03/nalo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905249"/>
            <a:ext cx="3971925" cy="29527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Спи спокойно без тревоги,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 заплатил ты все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налоги</a:t>
            </a:r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389437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Налоги</a:t>
            </a:r>
            <a:r>
              <a:rPr lang="ru-RU" b="1" i="1" dirty="0" smtClean="0"/>
              <a:t> - установленный обязательный платёж, взимаемый с граждан и юридических лиц.</a:t>
            </a:r>
            <a:endParaRPr lang="ru-RU" b="1" dirty="0" smtClean="0"/>
          </a:p>
          <a:p>
            <a:pPr marL="0" indent="0">
              <a:spcBef>
                <a:spcPts val="0"/>
              </a:spcBef>
            </a:pPr>
            <a:r>
              <a:rPr lang="ru-RU" b="1" i="1" dirty="0" smtClean="0"/>
              <a:t>Налоги  ПОДРАЗДЕЛЯЮТСЯ:  Государственный НАЛОГ. Подоходный  НАЛОГ.</a:t>
            </a:r>
            <a:endParaRPr lang="ru-RU" b="1" dirty="0" smtClean="0"/>
          </a:p>
          <a:p>
            <a:pPr marL="0" indent="0">
              <a:spcBef>
                <a:spcPts val="0"/>
              </a:spcBef>
            </a:pPr>
            <a:r>
              <a:rPr lang="ru-RU" b="1" i="1" dirty="0" smtClean="0"/>
              <a:t> НАЛОГ на недвижимое имущество. Собирает  НАЛОГИ Налоговая инспекция.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530" name="Picture 2" descr="http://bfm74.ru/uploads/manual/norm/%D0%BD%D0%B0%D0%B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524359"/>
            <a:ext cx="3500462" cy="2333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ubrr.ru/objects/foto/1736_8924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0127" y="3143248"/>
            <a:ext cx="3703873" cy="321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irkbanki.ru/uploads/posts/2014-10/1413999046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43248"/>
            <a:ext cx="5191108" cy="34585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858280" cy="2357454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Дела у нас пойдут на лад: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Мы в лучший банк внесли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свой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вклад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214554"/>
            <a:ext cx="8215370" cy="1785950"/>
          </a:xfrm>
        </p:spPr>
        <p:txBody>
          <a:bodyPr/>
          <a:lstStyle/>
          <a:p>
            <a:pPr lvl="0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Вклад </a:t>
            </a: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вложенные КУДА - НИБУДЬ. деньги, ценности. ВЛОЖИТЬ в сбербанк.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go1.imgsmail.ru/imgpreview?key=2bc91366ba695887&amp;mb=imgdb_preview_8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4700" y="1214422"/>
            <a:ext cx="2019300" cy="1790701"/>
          </a:xfrm>
          <a:prstGeom prst="rect">
            <a:avLst/>
          </a:prstGeom>
          <a:noFill/>
        </p:spPr>
      </p:pic>
      <p:pic>
        <p:nvPicPr>
          <p:cNvPr id="16388" name="Picture 4" descr="http://morefinansov.ru/wp-content/uploads/2015/01/%D0%B8%D0%BF%D0%BE%D1%82%D0%B5%D0%BA%D0%B0-%D0%B1%D0%B5%D0%B7-%D0%BF%D0%B5%D1%80%D0%B2%D0%BE%D0%B3%D0%BE-%D0%B2%D0%B7%D0%BD%D0%BE%D1%81%D0%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90900"/>
            <a:ext cx="4543425" cy="3467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858280" cy="1214446"/>
          </a:xfrm>
        </p:spPr>
        <p:txBody>
          <a:bodyPr/>
          <a:lstStyle/>
          <a:p>
            <a:pPr lvl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На рубль – копейки, на доллары-центы,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Бегут - набегают в банке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8258204" cy="3824294"/>
          </a:xfrm>
        </p:spPr>
        <p:txBody>
          <a:bodyPr/>
          <a:lstStyle/>
          <a:p>
            <a:pPr lvl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ПРОЦЕНТ</a:t>
            </a:r>
            <a:r>
              <a:rPr lang="ru-RU" b="1" i="1" dirty="0" smtClean="0"/>
              <a:t>(от лат. </a:t>
            </a:r>
            <a:r>
              <a:rPr lang="ru-RU" b="1" i="1" dirty="0" err="1" smtClean="0"/>
              <a:t>procentum</a:t>
            </a:r>
            <a:r>
              <a:rPr lang="ru-RU" b="1" i="1" dirty="0" smtClean="0"/>
              <a:t> - за сто), сотая доля числа; обозначается знаком %. Так, 3% от 18 есть 3 сотых от этого числа, т. е. 0,54. Проценты применяются в хозяйственных РАСЧЕТАХ.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386" name="Picture 2" descr="http://smfanton.ru/wp-content/uploads/2013/11/inflation-2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572008"/>
            <a:ext cx="4191000" cy="2085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go4.imgsmail.ru/imgpreview?key=7050f44616fe6725&amp;mb=imgdb_preview_15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429132"/>
            <a:ext cx="3523566" cy="2191826"/>
          </a:xfrm>
          <a:prstGeom prst="rect">
            <a:avLst/>
          </a:prstGeom>
          <a:noFill/>
        </p:spPr>
      </p:pic>
      <p:pic>
        <p:nvPicPr>
          <p:cNvPr id="13314" name="Picture 2" descr="http://go4.imgsmail.ru/imgpreview?key=2f1f497a612e154f&amp;mb=imgdb_preview_7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429132"/>
            <a:ext cx="3357586" cy="22292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04850"/>
            <a:ext cx="8643998" cy="1938332"/>
          </a:xfrm>
        </p:spPr>
        <p:txBody>
          <a:bodyPr/>
          <a:lstStyle/>
          <a:p>
            <a:pPr lvl="0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9.Мебель купили, одежду, посуду.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Брали для этого в банке мы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ссуду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Ссуда</a:t>
            </a:r>
            <a:r>
              <a:rPr lang="ru-RU" b="1" i="1" dirty="0" smtClean="0"/>
              <a:t> - </a:t>
            </a:r>
            <a:r>
              <a:rPr lang="ru-RU" b="1" i="1" dirty="0" err="1" smtClean="0"/>
              <a:t>юридич</a:t>
            </a:r>
            <a:r>
              <a:rPr lang="ru-RU" b="1" i="1" dirty="0" smtClean="0"/>
              <a:t>., договор, по которому одно лицо предоставляет другому движимую вещь для безвозмездного пользования ею с тем, чтобы по истечении определенного срока или по первому требованию была возвращена эта же самая вещь в ее первоначальном виде.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em4me.com/blog/wp-content/uploads/2016/09/kapital-300x1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928670"/>
            <a:ext cx="2857500" cy="1876425"/>
          </a:xfrm>
          <a:prstGeom prst="rect">
            <a:avLst/>
          </a:prstGeom>
          <a:noFill/>
        </p:spPr>
      </p:pic>
      <p:pic>
        <p:nvPicPr>
          <p:cNvPr id="17412" name="Picture 4" descr="http://aspekty.net/wp-content/uploads/2013/04/money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857909" y="2786058"/>
            <a:ext cx="5286091" cy="40719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2500330"/>
          </a:xfrm>
        </p:spPr>
        <p:txBody>
          <a:bodyPr/>
          <a:lstStyle/>
          <a:p>
            <a:pPr lvl="0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Приносить доходы стал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банке папин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500306"/>
            <a:ext cx="8401080" cy="382429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Капитал</a:t>
            </a:r>
            <a:r>
              <a:rPr lang="ru-RU" b="1" i="1" dirty="0" smtClean="0"/>
              <a:t> - стоимость,</a:t>
            </a:r>
          </a:p>
          <a:p>
            <a:pPr>
              <a:buNone/>
            </a:pPr>
            <a:r>
              <a:rPr lang="ru-RU" b="1" i="1" dirty="0" smtClean="0"/>
              <a:t>Которая в результате </a:t>
            </a:r>
          </a:p>
          <a:p>
            <a:pPr>
              <a:buNone/>
            </a:pPr>
            <a:r>
              <a:rPr lang="ru-RU" b="1" i="1" dirty="0" smtClean="0"/>
              <a:t>использования наёмной </a:t>
            </a:r>
          </a:p>
          <a:p>
            <a:pPr>
              <a:buNone/>
            </a:pPr>
            <a:r>
              <a:rPr lang="ru-RU" b="1" i="1" dirty="0" smtClean="0"/>
              <a:t>рабочей силы приносит</a:t>
            </a:r>
          </a:p>
          <a:p>
            <a:pPr>
              <a:buNone/>
            </a:pPr>
            <a:r>
              <a:rPr lang="ru-RU" b="1" i="1" dirty="0" smtClean="0"/>
              <a:t> прибавочную стоимость</a:t>
            </a:r>
          </a:p>
          <a:p>
            <a:pPr>
              <a:buNone/>
            </a:pPr>
            <a:r>
              <a:rPr lang="ru-RU" b="1" i="1" dirty="0" smtClean="0"/>
              <a:t> (самовозрастает). </a:t>
            </a:r>
          </a:p>
          <a:p>
            <a:pPr>
              <a:buNone/>
            </a:pPr>
            <a:r>
              <a:rPr lang="ru-RU" b="1" i="1" dirty="0" smtClean="0"/>
              <a:t>Промышленный КАПИТАЛ. </a:t>
            </a:r>
          </a:p>
          <a:p>
            <a:pPr>
              <a:buNone/>
            </a:pPr>
            <a:r>
              <a:rPr lang="ru-RU" b="1" i="1" dirty="0" smtClean="0"/>
              <a:t>Финансовый КАПИТАЛ.</a:t>
            </a:r>
          </a:p>
          <a:p>
            <a:pPr>
              <a:buNone/>
            </a:pPr>
            <a:r>
              <a:rPr lang="ru-RU" b="1" i="1" dirty="0" smtClean="0"/>
              <a:t>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13787" cy="69215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</a:rPr>
              <a:t>13 советов управления деньгами для ребенка:</a:t>
            </a:r>
            <a:endParaRPr lang="ru-RU" sz="54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8785225" cy="5686425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 smtClean="0"/>
              <a:t>1. Старайтесь </a:t>
            </a:r>
            <a:r>
              <a:rPr lang="ru-RU" sz="1450" b="1" dirty="0"/>
              <a:t>планировать бюджет и следовать ему.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2. Будьте аккуратными в трате денег, старайтесь не растратиться.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3. Запомните, что финансовая грамотность играет огромную роль в вашем </a:t>
            </a:r>
            <a:r>
              <a:rPr lang="ru-RU" sz="1450" b="1" dirty="0" smtClean="0"/>
              <a:t>будущем </a:t>
            </a:r>
            <a:r>
              <a:rPr lang="ru-RU" sz="1450" b="1" dirty="0"/>
              <a:t>и </a:t>
            </a:r>
            <a:r>
              <a:rPr lang="ru-RU" sz="1450" b="1" dirty="0" smtClean="0"/>
              <a:t>  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 вашей независимости</a:t>
            </a:r>
            <a:r>
              <a:rPr lang="ru-RU" sz="1450" b="1" dirty="0"/>
              <a:t>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4. Учитесь отличать «потребности» от «желаний». Первые, обычно, </a:t>
            </a:r>
            <a:r>
              <a:rPr lang="ru-RU" sz="1450" b="1" dirty="0" smtClean="0"/>
              <a:t>менее затратные</a:t>
            </a:r>
            <a:r>
              <a:rPr lang="ru-RU" sz="1450" b="1" dirty="0"/>
              <a:t>, чем </a:t>
            </a:r>
            <a:r>
              <a:rPr lang="ru-RU" sz="1450" b="1" dirty="0" smtClean="0"/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желания</a:t>
            </a:r>
            <a:r>
              <a:rPr lang="ru-RU" sz="1450" b="1" dirty="0"/>
              <a:t>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5. Попросите открыть банковский счет на ваше имя  и можете </a:t>
            </a:r>
            <a:r>
              <a:rPr lang="ru-RU" sz="1450" b="1" dirty="0" smtClean="0"/>
              <a:t>регулярно вкладывать </a:t>
            </a:r>
            <a:r>
              <a:rPr lang="ru-RU" sz="1450" b="1" dirty="0"/>
              <a:t>на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него деньги </a:t>
            </a:r>
            <a:r>
              <a:rPr lang="ru-RU" sz="1450" b="1" dirty="0"/>
              <a:t>вместо копилки.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6. Если у вас есть желание приобрести дорогую вещь, которая вам не по карману, </a:t>
            </a:r>
            <a:r>
              <a:rPr lang="ru-RU" sz="1450" b="1" dirty="0" smtClean="0"/>
              <a:t>найди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более  дешевую </a:t>
            </a:r>
            <a:r>
              <a:rPr lang="ru-RU" sz="1450" b="1" dirty="0"/>
              <a:t>альтернативу. Это тоже отличное решение и, к </a:t>
            </a:r>
            <a:r>
              <a:rPr lang="ru-RU" sz="1450" b="1" dirty="0" smtClean="0"/>
              <a:t>тому-же, за </a:t>
            </a:r>
            <a:r>
              <a:rPr lang="ru-RU" sz="1450" b="1" dirty="0"/>
              <a:t>меньшие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деньги.</a:t>
            </a:r>
            <a:endParaRPr lang="ru-RU" sz="1450" b="1" dirty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7. Заведите копилку и вносите в нее сдачу от своих покупок. Так вы </a:t>
            </a:r>
            <a:r>
              <a:rPr lang="ru-RU" sz="1450" b="1" dirty="0" smtClean="0"/>
              <a:t>сможете накопить 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 сбережения</a:t>
            </a:r>
            <a:r>
              <a:rPr lang="ru-RU" sz="1450" b="1" dirty="0"/>
              <a:t>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8</a:t>
            </a:r>
            <a:r>
              <a:rPr lang="ru-RU" sz="1450" b="1" dirty="0" smtClean="0"/>
              <a:t>. Купите  </a:t>
            </a:r>
            <a:r>
              <a:rPr lang="ru-RU" sz="1450" b="1" dirty="0"/>
              <a:t>игру Монополия (кроме того, есть очень хорошая интернет – игра </a:t>
            </a:r>
            <a:r>
              <a:rPr lang="ru-RU" sz="1450" b="1" dirty="0" smtClean="0"/>
              <a:t>"</a:t>
            </a:r>
            <a:r>
              <a:rPr lang="ru-RU" sz="1450" b="1" dirty="0"/>
              <a:t>CASHFLOW")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 и </a:t>
            </a:r>
            <a:r>
              <a:rPr lang="ru-RU" sz="1450" b="1" dirty="0"/>
              <a:t>регулярно играйте в неё,  это будет весело и научит вас </a:t>
            </a:r>
            <a:r>
              <a:rPr lang="ru-RU" sz="1450" b="1" dirty="0" smtClean="0"/>
              <a:t> понимать </a:t>
            </a:r>
            <a:r>
              <a:rPr lang="ru-RU" sz="1450" b="1" dirty="0"/>
              <a:t>всю ценность денег.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9. Когда вы идете за покупками, то старайтесь выбрать те товары, в которых </a:t>
            </a:r>
            <a:r>
              <a:rPr lang="ru-RU" sz="1450" b="1" dirty="0" smtClean="0"/>
              <a:t> нуждаетесь</a:t>
            </a:r>
            <a:r>
              <a:rPr lang="ru-RU" sz="1450" b="1" dirty="0"/>
              <a:t>.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Если  </a:t>
            </a:r>
            <a:r>
              <a:rPr lang="ru-RU" sz="1450" b="1" dirty="0"/>
              <a:t>выберете сразу несколько товаров с </a:t>
            </a:r>
            <a:r>
              <a:rPr lang="ru-RU" sz="1450" b="1" dirty="0" smtClean="0"/>
              <a:t>одинаковыми функциями</a:t>
            </a:r>
            <a:r>
              <a:rPr lang="ru-RU" sz="1450" b="1" dirty="0"/>
              <a:t>, то научитесь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сравнивать </a:t>
            </a:r>
            <a:r>
              <a:rPr lang="ru-RU" sz="1450" b="1" dirty="0"/>
              <a:t>цены и делать грамотный выбор.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10. Старайтесь не «брать взаймы». Нехорошо быть в зависимости от кого-либо, </a:t>
            </a:r>
            <a:r>
              <a:rPr lang="ru-RU" sz="1450" b="1" dirty="0" smtClean="0"/>
              <a:t> взяв </a:t>
            </a:r>
            <a:r>
              <a:rPr lang="ru-RU" sz="1450" b="1" dirty="0"/>
              <a:t>чужие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 деньги</a:t>
            </a:r>
            <a:r>
              <a:rPr lang="ru-RU" sz="1450" b="1" dirty="0"/>
              <a:t>. Удержитесь и от  желания жить в кредит.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11. Учитесь вести запись и учет всех своих покупок в специальном блокноте.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  Заведите </a:t>
            </a:r>
            <a:r>
              <a:rPr lang="ru-RU" sz="1450" b="1" dirty="0"/>
              <a:t>лист </a:t>
            </a:r>
            <a:r>
              <a:rPr lang="ru-RU" sz="1450" b="1" dirty="0" smtClean="0"/>
              <a:t>доходов </a:t>
            </a:r>
            <a:r>
              <a:rPr lang="ru-RU" sz="1450" b="1" dirty="0"/>
              <a:t>и расходов.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12. Старайтесь тратить деньги с умом. Родители зарабатывают деньги своим </a:t>
            </a:r>
            <a:r>
              <a:rPr lang="ru-RU" sz="1450" b="1" dirty="0" smtClean="0"/>
              <a:t>трудом</a:t>
            </a:r>
            <a:r>
              <a:rPr lang="ru-RU" sz="1450" b="1" dirty="0"/>
              <a:t>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13.Что такое регулярные платежи? (</a:t>
            </a:r>
            <a:r>
              <a:rPr lang="ru-RU" sz="1450" b="1" dirty="0" err="1"/>
              <a:t>комуслуги</a:t>
            </a:r>
            <a:r>
              <a:rPr lang="ru-RU" sz="1450" b="1" dirty="0"/>
              <a:t>, телефон, интернет и т.д.) </a:t>
            </a:r>
            <a:endParaRPr lang="ru-RU" sz="1450" b="1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</a:t>
            </a:r>
            <a:r>
              <a:rPr lang="ru-RU" sz="1450" b="1" dirty="0" smtClean="0"/>
              <a:t>     Узнайте</a:t>
            </a:r>
            <a:r>
              <a:rPr lang="ru-RU" sz="1450" b="1" dirty="0"/>
              <a:t>, </a:t>
            </a:r>
            <a:r>
              <a:rPr lang="ru-RU" sz="1450" b="1" dirty="0" smtClean="0"/>
              <a:t> какое </a:t>
            </a:r>
            <a:r>
              <a:rPr lang="ru-RU" sz="1450" b="1" dirty="0"/>
              <a:t>количество денег расходуется ежемесячно</a:t>
            </a:r>
            <a:r>
              <a:rPr lang="ru-RU" sz="1450" b="1" dirty="0" smtClean="0"/>
              <a:t>.</a:t>
            </a:r>
            <a:endParaRPr lang="ru-RU" sz="1450" b="1" dirty="0"/>
          </a:p>
        </p:txBody>
      </p:sp>
      <p:pic>
        <p:nvPicPr>
          <p:cNvPr id="12292" name="Picture 2" descr="C:\Users\viki\AppData\Local\Microsoft\Windows\Temporary Internet Files\Content.IE5\AF39AOZH\MC90044131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3350" y="5445125"/>
            <a:ext cx="13906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04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360" y="653829"/>
            <a:ext cx="3918240" cy="54207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5224320" y="653829"/>
            <a:ext cx="3199680" cy="4933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altLang="ru-RU" sz="2400" b="1" dirty="0">
              <a:solidFill>
                <a:srgbClr val="280099"/>
              </a:solidFill>
            </a:endParaRP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ru-RU" altLang="ru-RU" sz="24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Денежной единицей </a:t>
            </a:r>
            <a:endParaRPr lang="ru-RU" altLang="ru-RU" sz="2400" b="1" dirty="0" smtClean="0">
              <a:solidFill>
                <a:srgbClr val="28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ru-RU" altLang="ru-RU" sz="2400" b="1" dirty="0" smtClean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altLang="ru-RU" sz="24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Киевской Руси служили слитки серебра – гривны. Наиболее распространенной была гривна весом  в 200 </a:t>
            </a:r>
            <a:r>
              <a:rPr lang="ru-RU" altLang="ru-RU" sz="2400" b="1" dirty="0" smtClean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граммов</a:t>
            </a:r>
            <a:r>
              <a:rPr lang="ru-RU" altLang="ru-RU" sz="2400" b="1" dirty="0">
                <a:solidFill>
                  <a:srgbClr val="280099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5041" y="714356"/>
            <a:ext cx="6530400" cy="4000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718561" y="5000636"/>
            <a:ext cx="7640640" cy="13518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ru-RU" altLang="ru-RU" sz="28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Руси монеты собственной чеканки, </a:t>
            </a:r>
            <a:endParaRPr lang="ru-RU" altLang="ru-RU" sz="2800" b="1" dirty="0" smtClean="0">
              <a:solidFill>
                <a:srgbClr val="28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ru-RU" altLang="ru-RU" sz="2800" b="1" dirty="0" smtClean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altLang="ru-RU" sz="28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виду похожие на монеты Византии, появились в конце 10 века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857232"/>
            <a:ext cx="3526560" cy="55517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5028480" y="522776"/>
            <a:ext cx="3395520" cy="54567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ru-RU" altLang="ru-RU" sz="2900" b="1" dirty="0">
              <a:solidFill>
                <a:srgbClr val="280099"/>
              </a:solidFill>
            </a:endParaRP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altLang="ru-RU" sz="29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замену металлических денег пришли бумажные деньги. Они появились </a:t>
            </a:r>
            <a:endParaRPr lang="ru-RU" altLang="ru-RU" sz="2900" b="1" dirty="0" smtClean="0">
              <a:solidFill>
                <a:srgbClr val="28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altLang="ru-RU" sz="2900" b="1" dirty="0" smtClean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Китае</a:t>
            </a: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ru-RU" altLang="ru-RU" sz="2900" b="1" dirty="0" smtClean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9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8 веке до н. э.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785794"/>
            <a:ext cx="6009120" cy="38538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849600" y="4833148"/>
            <a:ext cx="7706880" cy="11161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ru-RU" altLang="ru-RU" sz="32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Европе прообраз бумажных денег можно видеть в кожаных деньгах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0" y="273629"/>
            <a:ext cx="9144000" cy="1817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ru-RU" altLang="ru-RU" sz="4900" b="1" dirty="0" smtClean="0">
                <a:solidFill>
                  <a:srgbClr val="280099"/>
                </a:solidFill>
              </a:rPr>
              <a:t>Как называется наука, изучающая 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ru-RU" altLang="ru-RU" sz="4900" b="1" dirty="0" smtClean="0">
                <a:solidFill>
                  <a:srgbClr val="280099"/>
                </a:solidFill>
              </a:rPr>
              <a:t>финансовые вопросы?</a:t>
            </a:r>
            <a:endParaRPr lang="ru-RU" altLang="ru-RU" sz="4900" b="1" dirty="0">
              <a:solidFill>
                <a:srgbClr val="280099"/>
              </a:solidFill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9376" y="2492896"/>
            <a:ext cx="5445247" cy="41444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55650" y="549275"/>
            <a:ext cx="4032250" cy="3095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Экономику</a:t>
            </a:r>
            <a:r>
              <a:rPr lang="ru-RU" sz="1900" b="1" dirty="0"/>
              <a:t> - науку –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Не придумаешь от скуки.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Чтобы лучше понимать,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Как хозяйством управлять,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Нам нужны ее ученья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Для дальнейшего уменья.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А потребности у нас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Все растут из класса в класс.</a:t>
            </a:r>
            <a:r>
              <a:rPr lang="ru-RU" sz="2000" b="1" dirty="0"/>
              <a:t> 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755650" y="3141663"/>
            <a:ext cx="3770313" cy="355441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И товарооборот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Все растет из года в год.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Но ресурсы иногда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Ограниченны бывают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И возможности не все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Перед нами открывают.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Мы настроились серьезно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С экономикой дружить,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Чтобы в будущем достойно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Нашей Родине служить</a:t>
            </a:r>
            <a:r>
              <a:rPr lang="ru-RU" sz="1900" b="1" dirty="0" smtClean="0"/>
              <a:t>.</a:t>
            </a:r>
            <a:endParaRPr lang="ru-RU" sz="1900" i="1" dirty="0"/>
          </a:p>
          <a:p>
            <a:pPr marL="274320" indent="-274320"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000" i="1" dirty="0" smtClean="0">
                <a:latin typeface="Times New Roman" pitchFamily="18" charset="0"/>
              </a:rPr>
              <a:t>Ярослав </a:t>
            </a:r>
            <a:r>
              <a:rPr lang="ru-RU" sz="2000" i="1" dirty="0" err="1" smtClean="0">
                <a:latin typeface="Times New Roman" pitchFamily="18" charset="0"/>
              </a:rPr>
              <a:t>Ромашев</a:t>
            </a:r>
            <a:endParaRPr lang="ru-RU" sz="2000" i="1" dirty="0" smtClean="0">
              <a:latin typeface="Times New Roman" pitchFamily="18" charset="0"/>
            </a:endParaRPr>
          </a:p>
        </p:txBody>
      </p:sp>
      <p:pic>
        <p:nvPicPr>
          <p:cNvPr id="6148" name="Picture 5" descr="C:\Users\Тая\Pictures\student and mo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071942"/>
            <a:ext cx="3851275" cy="2420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6" descr="C:\Users\Тая\Pictures\54edbd20e53cb4a774826456616c5cde-233x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14290"/>
            <a:ext cx="3071834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728</TotalTime>
  <Words>956</Words>
  <Application>Microsoft Office PowerPoint</Application>
  <PresentationFormat>Экран (4:3)</PresentationFormat>
  <Paragraphs>132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Поток</vt:lpstr>
      <vt:lpstr>Урок финансовой  грамотности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Знаете ли вы  экономические  термины?</vt:lpstr>
      <vt:lpstr> Экономические термины</vt:lpstr>
      <vt:lpstr>Экономическая задачка </vt:lpstr>
      <vt:lpstr>Экономическая задачка </vt:lpstr>
      <vt:lpstr>И г р а</vt:lpstr>
      <vt:lpstr> 1. Люди ходят на базар:  Там дешевле весь… </vt:lpstr>
      <vt:lpstr>  </vt:lpstr>
      <vt:lpstr>   3. Как ребенка нет    без мамы,  Нету сбыта без … </vt:lpstr>
      <vt:lpstr>4. Чуть оплошаешь –  так в тот же момент Рынок захватит весь  твой… </vt:lpstr>
      <vt:lpstr>5. Коль трудился круглый год, Будет кругленьким…  </vt:lpstr>
      <vt:lpstr>6. Спи спокойно без тревоги, Коль заплатил ты все … </vt:lpstr>
      <vt:lpstr>7. Дела у нас пойдут на лад: Мы в лучший банк внесли свой… </vt:lpstr>
      <vt:lpstr>8. На рубль – копейки, на доллары-центы, Бегут - набегают в банке… </vt:lpstr>
      <vt:lpstr>9. Мебель купили, одежду, посуду. Брали для этого в банке мы… </vt:lpstr>
      <vt:lpstr>10. Приносить доходы стал В банке папин…  </vt:lpstr>
      <vt:lpstr>Слайд 25</vt:lpstr>
      <vt:lpstr> 1. Люди ходят на базар:  Там дешевле весь товар </vt:lpstr>
      <vt:lpstr>  2. На товаре быть должна обязательно цена </vt:lpstr>
      <vt:lpstr>3. Как ребенка нет без мамы,     Нету сбыта без рекламы </vt:lpstr>
      <vt:lpstr>4. Чуть оплошаешь - так в тот же момент Рынок захватит весь твой конкурент. </vt:lpstr>
      <vt:lpstr>5. Коль трудился круглый год, Будет кругленьким доход </vt:lpstr>
      <vt:lpstr>6. Спи спокойно без тревоги, Коль заплатил ты все налоги </vt:lpstr>
      <vt:lpstr>7. Дела у нас пойдут на лад:     Мы в лучший банк внесли      свой вклад </vt:lpstr>
      <vt:lpstr>8. На рубль – копейки, на доллары-центы, Бегут - набегают в банке проценты </vt:lpstr>
      <vt:lpstr>9.Мебель купили, одежду, посуду. Брали для этого в банке мы ссуду </vt:lpstr>
      <vt:lpstr>10. Приносить доходы стал В банке папин капитал  </vt:lpstr>
      <vt:lpstr>13 советов управления деньгами для ребенка: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финансовой  грамотности </dc:title>
  <dc:creator>Школа</dc:creator>
  <cp:lastModifiedBy>Acer</cp:lastModifiedBy>
  <cp:revision>77</cp:revision>
  <dcterms:created xsi:type="dcterms:W3CDTF">2012-08-20T12:57:37Z</dcterms:created>
  <dcterms:modified xsi:type="dcterms:W3CDTF">2023-02-13T14:44:16Z</dcterms:modified>
</cp:coreProperties>
</file>