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74" r:id="rId6"/>
    <p:sldId id="272" r:id="rId7"/>
    <p:sldId id="270" r:id="rId8"/>
    <p:sldId id="269" r:id="rId9"/>
    <p:sldId id="271" r:id="rId10"/>
    <p:sldId id="264" r:id="rId11"/>
    <p:sldId id="268" r:id="rId12"/>
    <p:sldId id="262" r:id="rId13"/>
    <p:sldId id="263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19BF-A604-49F0-BB93-3A358D46FB4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FD77-6531-4844-86CE-2CB305363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19BF-A604-49F0-BB93-3A358D46FB4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FD77-6531-4844-86CE-2CB305363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19BF-A604-49F0-BB93-3A358D46FB4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FD77-6531-4844-86CE-2CB305363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19BF-A604-49F0-BB93-3A358D46FB4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FD77-6531-4844-86CE-2CB305363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19BF-A604-49F0-BB93-3A358D46FB4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FD77-6531-4844-86CE-2CB305363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19BF-A604-49F0-BB93-3A358D46FB4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FD77-6531-4844-86CE-2CB305363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19BF-A604-49F0-BB93-3A358D46FB4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FD77-6531-4844-86CE-2CB305363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19BF-A604-49F0-BB93-3A358D46FB4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FD77-6531-4844-86CE-2CB305363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19BF-A604-49F0-BB93-3A358D46FB4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FD77-6531-4844-86CE-2CB305363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19BF-A604-49F0-BB93-3A358D46FB4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FD77-6531-4844-86CE-2CB305363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19BF-A604-49F0-BB93-3A358D46FB4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FD77-6531-4844-86CE-2CB305363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119BF-A604-49F0-BB93-3A358D46FB48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DFD77-6531-4844-86CE-2CB305363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3108" y="1142984"/>
            <a:ext cx="62731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Monotype Corsiva" panose="03010101010201010101" pitchFamily="66" charset="0"/>
                <a:ea typeface="+mj-ea"/>
                <a:cs typeface="+mj-cs"/>
              </a:rPr>
              <a:t>Электронное портфолио инструктора </a:t>
            </a:r>
          </a:p>
          <a:p>
            <a:pPr algn="ctr"/>
            <a:r>
              <a:rPr lang="ru-RU" sz="4800" b="1" smtClean="0">
                <a:solidFill>
                  <a:srgbClr val="C00000"/>
                </a:solidFill>
                <a:latin typeface="Monotype Corsiva" panose="03010101010201010101" pitchFamily="66" charset="0"/>
                <a:ea typeface="+mj-ea"/>
                <a:cs typeface="+mj-cs"/>
              </a:rPr>
              <a:t>по физическо</a:t>
            </a:r>
            <a:r>
              <a:rPr lang="ru-RU" sz="4800" b="1">
                <a:solidFill>
                  <a:srgbClr val="C00000"/>
                </a:solidFill>
                <a:latin typeface="Monotype Corsiva" panose="03010101010201010101" pitchFamily="66" charset="0"/>
                <a:ea typeface="+mj-ea"/>
                <a:cs typeface="+mj-cs"/>
              </a:rPr>
              <a:t>й</a:t>
            </a:r>
            <a:r>
              <a:rPr lang="ru-RU" sz="4800" b="1" smtClean="0">
                <a:solidFill>
                  <a:srgbClr val="C00000"/>
                </a:solidFill>
                <a:latin typeface="Monotype Corsiva" panose="03010101010201010101" pitchFamily="66" charset="0"/>
                <a:ea typeface="+mj-ea"/>
                <a:cs typeface="+mj-cs"/>
              </a:rPr>
              <a:t> </a:t>
            </a:r>
            <a:r>
              <a:rPr lang="ru-RU" sz="4800" b="1" dirty="0" smtClean="0">
                <a:solidFill>
                  <a:srgbClr val="C00000"/>
                </a:solidFill>
                <a:latin typeface="Monotype Corsiva" panose="03010101010201010101" pitchFamily="66" charset="0"/>
                <a:ea typeface="+mj-ea"/>
                <a:cs typeface="+mj-cs"/>
              </a:rPr>
              <a:t>культуре</a:t>
            </a:r>
          </a:p>
          <a:p>
            <a:pPr algn="ctr"/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85918" y="1071546"/>
            <a:ext cx="6715172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dirty="0" smtClean="0">
                <a:solidFill>
                  <a:srgbClr val="FF2F2F"/>
                </a:solidFill>
                <a:latin typeface="Monotype Corsiva" panose="03010101010201010101" pitchFamily="66" charset="0"/>
              </a:rPr>
              <a:t>СПОРТ – это жизнь. </a:t>
            </a:r>
            <a:br>
              <a:rPr lang="ru-RU" sz="3400" b="1" dirty="0" smtClean="0">
                <a:solidFill>
                  <a:srgbClr val="FF2F2F"/>
                </a:solidFill>
                <a:latin typeface="Monotype Corsiva" panose="03010101010201010101" pitchFamily="66" charset="0"/>
              </a:rPr>
            </a:br>
            <a:r>
              <a:rPr lang="ru-RU" sz="3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Это легкость движения.</a:t>
            </a:r>
            <a:br>
              <a:rPr lang="ru-RU" sz="3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Спорт вызывает у всех  уважение.</a:t>
            </a:r>
            <a:br>
              <a:rPr lang="ru-RU" sz="3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Спорт продвигает всех вверх и вперед. Бодрость, здоровье он всем придает.</a:t>
            </a:r>
            <a:br>
              <a:rPr lang="ru-RU" sz="3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Все кто активен и кто не лениться.</a:t>
            </a:r>
            <a:br>
              <a:rPr lang="ru-RU" sz="3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Могут со спортом легко подружиться.</a:t>
            </a:r>
            <a:br>
              <a:rPr lang="ru-RU" sz="3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                                 </a:t>
            </a:r>
            <a:r>
              <a:rPr lang="ru-RU" sz="3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Е. Веснова</a:t>
            </a:r>
            <a:endParaRPr lang="ru-RU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14744" y="1"/>
            <a:ext cx="48577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   </a:t>
            </a:r>
            <a:r>
              <a:rPr lang="ru-RU" sz="25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Здравствуйте! Это я!</a:t>
            </a:r>
          </a:p>
          <a:p>
            <a:r>
              <a:rPr lang="ru-RU" sz="25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Великое счастье  заниматься</a:t>
            </a:r>
          </a:p>
          <a:p>
            <a:r>
              <a:rPr lang="ru-RU" sz="25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физкультурой  вместе  с  детьми.</a:t>
            </a:r>
            <a:endParaRPr lang="ru-RU" sz="2500" dirty="0"/>
          </a:p>
        </p:txBody>
      </p:sp>
      <p:pic>
        <p:nvPicPr>
          <p:cNvPr id="4" name="Picture 2" descr="E:\работа 2017-2018\сайт доу сентябрь\Новости сентябрь\август\16 августа флеш-моб\P11509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1214422"/>
            <a:ext cx="3571901" cy="2553529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357190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4000496" y="3643314"/>
            <a:ext cx="24881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Вышли утром на зарядку!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Будет все у нас в порядке!</a:t>
            </a:r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4214818"/>
            <a:ext cx="361947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357158" y="5715016"/>
            <a:ext cx="2774840" cy="113877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17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Нам поможет физкультура:</a:t>
            </a:r>
          </a:p>
          <a:p>
            <a:r>
              <a:rPr lang="ru-RU" sz="17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Будет стройною фигура,</a:t>
            </a:r>
          </a:p>
          <a:p>
            <a:r>
              <a:rPr lang="ru-RU" sz="17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 здоровья через край!</a:t>
            </a:r>
          </a:p>
          <a:p>
            <a:r>
              <a:rPr lang="ru-RU" sz="17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Ты об этом точно знай!</a:t>
            </a:r>
            <a:endParaRPr lang="ru-RU" sz="1700" dirty="0"/>
          </a:p>
        </p:txBody>
      </p:sp>
      <p:pic>
        <p:nvPicPr>
          <p:cNvPr id="12" name="Picture 2" descr="C:\Documents and Settings\Администратор\Рабочий стол\фото владим\Торжественное открытие 377.jpg"/>
          <p:cNvPicPr>
            <a:picLocks noChangeAspect="1" noChangeArrowheads="1"/>
          </p:cNvPicPr>
          <p:nvPr/>
        </p:nvPicPr>
        <p:blipFill>
          <a:blip r:embed="rId6" cstate="email">
            <a:lum bright="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5" y="3214686"/>
            <a:ext cx="3571900" cy="253966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000496" y="6211669"/>
            <a:ext cx="2731838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Крепла чтоб мускулатура,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Занимаемся  физкультурой!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868" y="142852"/>
            <a:ext cx="46434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Физкультура помогает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сильным быть и смелым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4000504"/>
            <a:ext cx="3929090" cy="2714644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214422"/>
            <a:ext cx="3929090" cy="278608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6" name="Объект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4876" y="1214422"/>
            <a:ext cx="3929090" cy="28470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910" y="4000504"/>
            <a:ext cx="3929090" cy="2697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42976" y="142852"/>
            <a:ext cx="77867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 современной семье именно здоровый образ жизни должен стать главной потребностью.</a:t>
            </a:r>
            <a:endParaRPr lang="ru-RU" sz="3200" dirty="0"/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00694" y="1285860"/>
            <a:ext cx="3482579" cy="264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00694" y="3929067"/>
            <a:ext cx="3500430" cy="278608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42844" y="1285860"/>
            <a:ext cx="5286412" cy="535531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Формы работы с родителями в процессе физического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развития и воспитания дошкольников: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Информационные стенды;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Консультации: «Физкультурный уголок в семье»,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«Развитие речи средствами физической культуры»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Родительские собрания;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Практические семинары;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Мастер-класс по созданию тренажеров  «Умелые руки»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Физкультурные занятия родителей с детьми;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Спортивные праздники;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Физкультурные досуги;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Выставки детских рисунков.</a:t>
            </a:r>
          </a:p>
          <a:p>
            <a:endParaRPr lang="ru-RU" b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endParaRPr lang="ru-RU" b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endParaRPr lang="ru-RU" b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endParaRPr lang="ru-RU" b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endParaRPr lang="ru-RU" b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endParaRPr lang="ru-RU" b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643446"/>
            <a:ext cx="3071834" cy="2177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3786190"/>
            <a:ext cx="2214578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5286364"/>
            <a:ext cx="2222727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57290" y="357166"/>
            <a:ext cx="5900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Совместная деятельность педагогов ДОУ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643182"/>
            <a:ext cx="2857520" cy="258532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Times New Roman" pitchFamily="18" charset="0"/>
              </a:rPr>
              <a:t>Педагогические советы</a:t>
            </a: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;</a:t>
            </a: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>Консультации</a:t>
            </a: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;</a:t>
            </a: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>Мастер-классы</a:t>
            </a: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;</a:t>
            </a: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>Творческие группы</a:t>
            </a: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;</a:t>
            </a: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>Практические семинары</a:t>
            </a: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;</a:t>
            </a: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>Праздники и развлечения</a:t>
            </a: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.</a:t>
            </a:r>
          </a:p>
          <a:p>
            <a:endParaRPr lang="ru-RU" b="1" i="1" dirty="0" smtClean="0">
              <a:solidFill>
                <a:srgbClr val="C00000"/>
              </a:solidFill>
              <a:latin typeface="Monotype Corsiva" pitchFamily="66" charset="0"/>
              <a:ea typeface="Arial Unicode MS" pitchFamily="34" charset="-128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</a:br>
            <a:endParaRPr lang="ru-RU" dirty="0"/>
          </a:p>
        </p:txBody>
      </p:sp>
      <p:pic>
        <p:nvPicPr>
          <p:cNvPr id="1026" name="Picture 2" descr="C:\Documents and Settings\Admin\Рабочий стол\фото  разные\CIMG70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3866570"/>
            <a:ext cx="3394538" cy="238646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фото  разные\CIMG696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4374" y="1047184"/>
            <a:ext cx="3429024" cy="2865671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фото  разные\CIMG694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6347" y="1071546"/>
            <a:ext cx="3267653" cy="2928958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4000504"/>
            <a:ext cx="3286116" cy="2714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419872" y="6200961"/>
            <a:ext cx="25573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>Здоровый воспитатель-</a:t>
            </a:r>
          </a:p>
          <a:p>
            <a:r>
              <a:rPr lang="ru-RU" b="1" i="1" dirty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>з</a:t>
            </a: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>доровые дети!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4093248"/>
            <a:ext cx="6122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Полянская Светлана  Алексеевна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63840" y="4593307"/>
            <a:ext cx="435777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</a:rPr>
              <a:t>Инструктор по физической культуре МДОУ ЦРР- детский сад «Сказка» п. Ивня Белгородской области</a:t>
            </a:r>
            <a:endParaRPr lang="ru-RU" sz="28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4693" y="229875"/>
            <a:ext cx="3894613" cy="38633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28794" y="1071546"/>
            <a:ext cx="707236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buFont typeface="Wingdings" pitchFamily="2" charset="2"/>
              <a:buChar char="v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Среднее специальное</a:t>
            </a:r>
            <a:endParaRPr lang="ru-RU" sz="2000" i="1" dirty="0">
              <a:solidFill>
                <a:prstClr val="black"/>
              </a:solidFill>
            </a:endParaRPr>
          </a:p>
          <a:p>
            <a:pPr marL="228600" lvl="0" indent="-228600">
              <a:buFont typeface="Wingdings" pitchFamily="2" charset="2"/>
              <a:buChar char="v"/>
            </a:pPr>
            <a:r>
              <a:rPr lang="ru-RU" sz="2000" i="1" dirty="0" err="1">
                <a:solidFill>
                  <a:prstClr val="black"/>
                </a:solidFill>
              </a:rPr>
              <a:t>Яковлевское</a:t>
            </a:r>
            <a:r>
              <a:rPr lang="ru-RU" sz="2000" i="1" dirty="0">
                <a:solidFill>
                  <a:prstClr val="black"/>
                </a:solidFill>
              </a:rPr>
              <a:t> педагогическое училище, воспитатель в дошкольных учреждениях. Диплом РТ № 302392, выдан 24  июня 1993 года.</a:t>
            </a:r>
          </a:p>
          <a:p>
            <a:pPr marL="228600" lvl="0" indent="-228600">
              <a:buFont typeface="Wingdings" pitchFamily="2" charset="2"/>
              <a:buChar char="v"/>
            </a:pPr>
            <a:r>
              <a:rPr lang="ru-RU" sz="2000" b="1" i="1" dirty="0">
                <a:solidFill>
                  <a:srgbClr val="44546A">
                    <a:lumMod val="50000"/>
                  </a:srgbClr>
                </a:solidFill>
              </a:rPr>
              <a:t>Квалификационная категория первая</a:t>
            </a:r>
            <a:endParaRPr lang="ru-RU" sz="2000" i="1" dirty="0">
              <a:solidFill>
                <a:prstClr val="black"/>
              </a:solidFill>
            </a:endParaRPr>
          </a:p>
          <a:p>
            <a:pPr marL="228600" lvl="0" indent="-228600">
              <a:buFont typeface="Wingdings" pitchFamily="2" charset="2"/>
              <a:buChar char="v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Профессиональная переподготовка</a:t>
            </a:r>
            <a:endParaRPr lang="ru-RU" sz="2000" i="1" dirty="0">
              <a:solidFill>
                <a:prstClr val="black"/>
              </a:solidFill>
            </a:endParaRPr>
          </a:p>
          <a:p>
            <a:pPr>
              <a:lnSpc>
                <a:spcPct val="120000"/>
              </a:lnSpc>
            </a:pPr>
            <a:r>
              <a:rPr lang="ru-RU" sz="2000" i="1" dirty="0">
                <a:solidFill>
                  <a:prstClr val="black"/>
                </a:solidFill>
              </a:rPr>
              <a:t>«</a:t>
            </a:r>
            <a:r>
              <a:rPr lang="ru-RU" sz="2000" i="1" dirty="0">
                <a:ea typeface="Calibri" panose="020F0502020204030204" pitchFamily="34" charset="0"/>
                <a:cs typeface="Times New Roman" panose="02020603050405020304" pitchFamily="18" charset="0"/>
              </a:rPr>
              <a:t>Областное государственное автономное образовательное учреждение дополнительного профессионального образования «Белгородский институт развития образования» Диплом № 7635 дата выдачи 03.11.2016 </a:t>
            </a:r>
          </a:p>
          <a:p>
            <a:pPr>
              <a:lnSpc>
                <a:spcPct val="120000"/>
              </a:lnSpc>
            </a:pPr>
            <a:r>
              <a:rPr lang="ru-RU" sz="2000" i="1" dirty="0">
                <a:ea typeface="Calibri" panose="020F0502020204030204" pitchFamily="34" charset="0"/>
                <a:cs typeface="Times New Roman" panose="02020603050405020304" pitchFamily="18" charset="0"/>
              </a:rPr>
              <a:t>Тема: 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«Актуальные проблемы физического воспитания в дошкольных образовательных организациях в условиях введения ФГОС дошкольного образования»</a:t>
            </a:r>
          </a:p>
          <a:p>
            <a:pPr marL="228600" lvl="0" indent="-228600">
              <a:buFont typeface="Wingdings" pitchFamily="2" charset="2"/>
              <a:buChar char="v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Стаж (педагогический) 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en-US" sz="2000" b="1" i="1" dirty="0" smtClean="0">
                <a:solidFill>
                  <a:schemeClr val="tx2">
                    <a:lumMod val="50000"/>
                  </a:schemeClr>
                </a:solidFill>
              </a:rPr>
              <a:t>9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года</a:t>
            </a:r>
          </a:p>
          <a:p>
            <a:pPr marL="228600" lvl="0" indent="-228600">
              <a:buFont typeface="Wingdings" pitchFamily="2" charset="2"/>
              <a:buChar char="v"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Стаж (по специальности) 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1</a:t>
            </a:r>
            <a:r>
              <a:rPr lang="en-US" sz="2000" b="1" i="1" dirty="0" smtClean="0">
                <a:solidFill>
                  <a:schemeClr val="tx2">
                    <a:lumMod val="50000"/>
                  </a:schemeClr>
                </a:solidFill>
              </a:rPr>
              <a:t>4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лет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464158"/>
            <a:ext cx="22252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ОБРАЗОВАНИЕ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57554" y="642918"/>
            <a:ext cx="40943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ТЕМА ОПЫТА:</a:t>
            </a:r>
            <a:endParaRPr lang="ru-RU" sz="4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1714488"/>
            <a:ext cx="6500858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i="1" dirty="0">
                <a:solidFill>
                  <a:srgbClr val="FF2F2F"/>
                </a:solidFill>
              </a:rPr>
              <a:t>«Развитие </a:t>
            </a:r>
            <a:r>
              <a:rPr lang="ru-RU" sz="3400" b="1" i="1" dirty="0" smtClean="0">
                <a:solidFill>
                  <a:srgbClr val="FF2F2F"/>
                </a:solidFill>
              </a:rPr>
              <a:t>двигательной активности и формирование физических качеств у старших дошкольников посредством технологии </a:t>
            </a:r>
            <a:r>
              <a:rPr lang="ru-RU" sz="3400" b="1" i="1" dirty="0" err="1" smtClean="0">
                <a:solidFill>
                  <a:srgbClr val="FF2F2F"/>
                </a:solidFill>
              </a:rPr>
              <a:t>тимбилдинга</a:t>
            </a:r>
            <a:r>
              <a:rPr lang="ru-RU" sz="3400" b="1" i="1" dirty="0" smtClean="0">
                <a:solidFill>
                  <a:srgbClr val="FF2F2F"/>
                </a:solidFill>
              </a:rPr>
              <a:t>»</a:t>
            </a:r>
            <a:endParaRPr lang="ru-RU" sz="3400" b="1" i="1" dirty="0">
              <a:solidFill>
                <a:srgbClr val="FF2F2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259632" y="0"/>
            <a:ext cx="7000925" cy="1571612"/>
          </a:xfrm>
          <a:prstGeom prst="horizontalScroll">
            <a:avLst/>
          </a:prstGeom>
          <a:solidFill>
            <a:srgbClr val="47C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ru-RU" sz="2800" b="1" kern="0" dirty="0" smtClean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2800" b="1" kern="0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НАЛИЧИЕ ПУБЛИКАЦИЙ  МЕТОДИЧЕСКИХ МАТЕРИАЛОВ ИЗ ОПЫТА РАБОТЫ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Monotype Corsiva" panose="03010101010201010101" pitchFamily="66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432927"/>
              </p:ext>
            </p:extLst>
          </p:nvPr>
        </p:nvGraphicFramePr>
        <p:xfrm>
          <a:off x="395536" y="1571612"/>
          <a:ext cx="8568952" cy="4923169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600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8517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1237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777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000" kern="1200" dirty="0" smtClean="0">
                          <a:effectLst/>
                          <a:latin typeface="Calibri Light"/>
                        </a:rPr>
                        <a:t>Дата </a:t>
                      </a:r>
                      <a:endParaRPr lang="ru-RU" sz="2000" dirty="0">
                        <a:latin typeface="Calibri Light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000" kern="1200" dirty="0" smtClean="0">
                          <a:effectLst/>
                          <a:latin typeface="Calibri Light"/>
                        </a:rPr>
                        <a:t>Название публикации</a:t>
                      </a:r>
                      <a:endParaRPr lang="ru-RU" sz="2000" dirty="0">
                        <a:latin typeface="Calibri Light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000" kern="1200" dirty="0" smtClean="0">
                          <a:effectLst/>
                          <a:latin typeface="Calibri Light"/>
                        </a:rPr>
                        <a:t>Печатное издание</a:t>
                      </a:r>
                      <a:endParaRPr lang="ru-RU" sz="2000" dirty="0">
                        <a:latin typeface="Calibri Light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802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000" kern="1200" dirty="0" smtClean="0">
                          <a:effectLst/>
                          <a:latin typeface="Calibri Light"/>
                        </a:rPr>
                        <a:t>2021</a:t>
                      </a:r>
                      <a:endParaRPr lang="ru-RU" sz="2000" dirty="0">
                        <a:latin typeface="Calibri Light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«Детский </a:t>
                      </a:r>
                      <a:r>
                        <a:rPr lang="ru-RU" sz="2000" dirty="0" err="1" smtClean="0">
                          <a:effectLst/>
                          <a:latin typeface="Times New Roman"/>
                          <a:ea typeface="Calibri"/>
                        </a:rPr>
                        <a:t>тимбилдинг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 в физкультурно-оздоровительной работе ДОУ»</a:t>
                      </a:r>
                      <a:endParaRPr lang="ru-RU" sz="2000" dirty="0">
                        <a:latin typeface="Calibri Light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Сборник методических материалов «Практика реализации федеральных государственных образовательных стандартов и модернизации образования» – Белгород: ОГАОУ ДПО «</a:t>
                      </a:r>
                      <a:r>
                        <a:rPr lang="ru-RU" sz="2000" dirty="0" err="1" smtClean="0">
                          <a:effectLst/>
                          <a:latin typeface="Times New Roman"/>
                          <a:ea typeface="Calibri"/>
                        </a:rPr>
                        <a:t>БелИРО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»</a:t>
                      </a:r>
                      <a:endParaRPr lang="ru-RU" sz="2000" dirty="0">
                        <a:latin typeface="Calibri Light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035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000" dirty="0" smtClean="0">
                          <a:effectLst/>
                          <a:latin typeface="Calibri Light"/>
                        </a:rPr>
                        <a:t>2022</a:t>
                      </a:r>
                      <a:endParaRPr lang="ru-RU" sz="2000" dirty="0">
                        <a:latin typeface="Calibri Light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«Организация работы по обучению правилам дорожного движения детей старшего дошкольного возраста»</a:t>
                      </a:r>
                      <a:endParaRPr lang="ru-RU" sz="2000" dirty="0">
                        <a:latin typeface="Calibri Light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Сборник статей из опыта работы педагогов Белгородской области –участников конкурсов профессионального мастерства  «Лучшие педагогические практики в системе образования Белгородской области» – Белгород: ОГАОУ ДПО «</a:t>
                      </a:r>
                      <a:r>
                        <a:rPr lang="ru-RU" sz="2000" dirty="0" err="1" smtClean="0">
                          <a:effectLst/>
                          <a:latin typeface="Times New Roman"/>
                          <a:ea typeface="Calibri"/>
                        </a:rPr>
                        <a:t>БелИРО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»</a:t>
                      </a:r>
                      <a:endParaRPr lang="ru-RU" sz="2000" dirty="0">
                        <a:latin typeface="Calibri Light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Круглая лента лицом вверх 2"/>
          <p:cNvSpPr/>
          <p:nvPr/>
        </p:nvSpPr>
        <p:spPr>
          <a:xfrm>
            <a:off x="1317355" y="0"/>
            <a:ext cx="7826645" cy="1297123"/>
          </a:xfrm>
          <a:prstGeom prst="ellipseRibbon2">
            <a:avLst/>
          </a:prstGeom>
          <a:solidFill>
            <a:srgbClr val="47C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Профессиональные достижения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anose="03010101010201010101" pitchFamily="66" charset="0"/>
              </a:rPr>
              <a:t>педагога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Monotype Corsiva" panose="03010101010201010101" pitchFamily="66" charset="0"/>
            </a:endParaRPr>
          </a:p>
        </p:txBody>
      </p:sp>
      <p:graphicFrame>
        <p:nvGraphicFramePr>
          <p:cNvPr id="4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6400568"/>
              </p:ext>
            </p:extLst>
          </p:nvPr>
        </p:nvGraphicFramePr>
        <p:xfrm>
          <a:off x="2300490" y="1392675"/>
          <a:ext cx="6843510" cy="5017738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3845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05416">
                  <a:extLst>
                    <a:ext uri="{9D8B030D-6E8A-4147-A177-3AD203B41FA5}">
                      <a16:colId xmlns="" xmlns:a16="http://schemas.microsoft.com/office/drawing/2014/main" val="1246963598"/>
                    </a:ext>
                  </a:extLst>
                </a:gridCol>
                <a:gridCol w="17142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3929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396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kern="1200" dirty="0" smtClean="0">
                          <a:effectLst/>
                          <a:latin typeface="Calibri Light"/>
                        </a:rPr>
                        <a:t>Год</a:t>
                      </a:r>
                      <a:endParaRPr lang="ru-RU" sz="1400" dirty="0">
                        <a:latin typeface="Calibri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Calibri Light"/>
                        </a:rPr>
                        <a:t>Название конкурса</a:t>
                      </a:r>
                    </a:p>
                    <a:p>
                      <a:endParaRPr lang="ru-RU" sz="1400" dirty="0">
                        <a:latin typeface="Calibri Ligh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kern="1200" dirty="0" smtClean="0">
                          <a:effectLst/>
                          <a:latin typeface="Calibri Light"/>
                        </a:rPr>
                        <a:t>Уровень </a:t>
                      </a:r>
                      <a:endParaRPr lang="ru-RU" sz="1400" dirty="0">
                        <a:latin typeface="Calibri Ligh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kern="1200" dirty="0" smtClean="0">
                          <a:effectLst/>
                          <a:latin typeface="Calibri Light"/>
                        </a:rPr>
                        <a:t>Результат</a:t>
                      </a:r>
                      <a:endParaRPr lang="ru-RU" sz="1400" dirty="0">
                        <a:latin typeface="Calibri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041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Calibri Light"/>
                        </a:rPr>
                        <a:t>20</a:t>
                      </a:r>
                      <a:r>
                        <a:rPr lang="en-US" sz="1400" dirty="0" smtClean="0">
                          <a:effectLst/>
                          <a:latin typeface="Calibri Light"/>
                        </a:rPr>
                        <a:t>21</a:t>
                      </a:r>
                      <a:endParaRPr lang="ru-RU" sz="1400" dirty="0" smtClean="0">
                        <a:latin typeface="Calibri Ligh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latin typeface="Calibri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/>
                        </a:rPr>
                        <a:t>Региональный заочный конкурс «Векторы успеха»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/>
                        <a:ea typeface="+mn-ea"/>
                        <a:cs typeface="+mn-cs"/>
                      </a:endParaRPr>
                    </a:p>
                    <a:p>
                      <a:endParaRPr lang="ru-RU" sz="1400" dirty="0">
                        <a:latin typeface="Calibri Ligh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dirty="0" smtClean="0">
                          <a:effectLst/>
                          <a:latin typeface="Calibri Light"/>
                        </a:rPr>
                        <a:t>Региональный </a:t>
                      </a:r>
                      <a:endParaRPr lang="ru-RU" sz="1400" dirty="0">
                        <a:latin typeface="Calibri Ligh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/>
                        </a:rPr>
                        <a:t>призёры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619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dirty="0" smtClean="0">
                          <a:latin typeface="Calibri Light"/>
                        </a:rPr>
                        <a:t>2021</a:t>
                      </a:r>
                      <a:endParaRPr lang="ru-RU" sz="1400" dirty="0">
                        <a:latin typeface="Calibri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Calibri Light"/>
                        </a:rPr>
                        <a:t>Межрегиональный заочный конкурс социальных видеороликов «Спортивная Россия без допинга»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Calibri Light"/>
                        </a:rPr>
                        <a:t>Региональный</a:t>
                      </a:r>
                      <a:endParaRPr lang="ru-RU" sz="1400" dirty="0" smtClean="0">
                        <a:latin typeface="Calibri Ligh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Calibri Light"/>
                        </a:rPr>
                        <a:t>победители</a:t>
                      </a:r>
                      <a:endParaRPr lang="ru-RU" sz="1400" dirty="0" smtClean="0">
                        <a:latin typeface="Calibri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841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dirty="0" smtClean="0">
                          <a:effectLst/>
                          <a:latin typeface="Calibri Light"/>
                        </a:rPr>
                        <a:t>2022</a:t>
                      </a:r>
                      <a:endParaRPr lang="ru-RU" sz="1400" dirty="0">
                        <a:latin typeface="Calibri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/>
                        </a:rPr>
                        <a:t>Межрегиональный заочный конкурс видеороликов «Смотр строя и песни»</a:t>
                      </a:r>
                    </a:p>
                    <a:p>
                      <a:endParaRPr lang="ru-RU" sz="1400" dirty="0">
                        <a:latin typeface="Calibri Ligh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50" dirty="0" smtClean="0">
                          <a:effectLst/>
                          <a:latin typeface="Calibri Light"/>
                        </a:rPr>
                        <a:t> 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/>
                        </a:rPr>
                        <a:t>Региональный</a:t>
                      </a:r>
                    </a:p>
                    <a:p>
                      <a:endParaRPr lang="ru-RU" sz="1250" dirty="0">
                        <a:latin typeface="Calibri Ligh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/>
                        </a:rPr>
                        <a:t>победители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396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dirty="0" smtClean="0">
                          <a:latin typeface="Calibri Light"/>
                        </a:rPr>
                        <a:t>2022</a:t>
                      </a:r>
                      <a:endParaRPr lang="ru-RU" sz="1400" dirty="0">
                        <a:latin typeface="Calibri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/>
                        </a:rPr>
                        <a:t>Межрегиональный конкурс видеороликов «Физкультурная минутка»</a:t>
                      </a:r>
                    </a:p>
                    <a:p>
                      <a:endParaRPr lang="ru-RU" sz="1400" dirty="0">
                        <a:latin typeface="Calibri Ligh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/>
                        </a:rPr>
                        <a:t>Региональный</a:t>
                      </a:r>
                    </a:p>
                    <a:p>
                      <a:endParaRPr lang="ru-RU" sz="1400" dirty="0">
                        <a:latin typeface="Calibri Light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dirty="0" smtClean="0">
                          <a:latin typeface="Calibri Light"/>
                        </a:rPr>
                        <a:t>призёры</a:t>
                      </a:r>
                      <a:endParaRPr lang="ru-RU" sz="1400" dirty="0">
                        <a:latin typeface="Calibri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64362" cy="220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6778" y="1700808"/>
            <a:ext cx="1341187" cy="1893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s://nsportal.ru/sites/default/files/portfolio_photos/2023/01/27/diplom_vektor_uspeha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84984"/>
            <a:ext cx="1475677" cy="203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nsportal.ru/sites/default/files/portfolio_photos/2023/01/27/diplom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213" y="4892452"/>
            <a:ext cx="1428298" cy="1965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305422"/>
              </p:ext>
            </p:extLst>
          </p:nvPr>
        </p:nvGraphicFramePr>
        <p:xfrm>
          <a:off x="107503" y="2204864"/>
          <a:ext cx="8786496" cy="323088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72008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40909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2865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32865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13107"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курса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Кем и когда выдан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8332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</a:p>
                    <a:p>
                      <a:pPr algn="ctr"/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«Организационные основы адаптивной физической культуры в ДОО»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ОГАОУ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ДПО «</a:t>
                      </a:r>
                      <a:r>
                        <a:rPr lang="ru-RU" sz="20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БелИРО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pPr algn="ctr"/>
                      <a:endParaRPr lang="ru-RU" sz="20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 декабря 2022 года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Удостоверение о повышении квалификации.</a:t>
                      </a:r>
                    </a:p>
                    <a:p>
                      <a:pPr algn="ctr"/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Регистрационный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14865</a:t>
                      </a:r>
                      <a:endParaRPr lang="ru-RU" sz="20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643174" y="285728"/>
            <a:ext cx="47676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Повышение квалификации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27784" y="617921"/>
            <a:ext cx="448872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Участие в разработке и 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реализации проектов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028366"/>
              </p:ext>
            </p:extLst>
          </p:nvPr>
        </p:nvGraphicFramePr>
        <p:xfrm>
          <a:off x="539552" y="2204864"/>
          <a:ext cx="8369549" cy="2808312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81452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91169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64333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07384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Calibri Light"/>
                        </a:rPr>
                        <a:t>Год</a:t>
                      </a:r>
                      <a:endParaRPr lang="ru-RU" sz="2000" b="1" dirty="0">
                        <a:latin typeface="Calibri Ligh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Calibri Light"/>
                        </a:rPr>
                        <a:t>Название проекта</a:t>
                      </a:r>
                      <a:endParaRPr lang="ru-RU" sz="2000" b="1" dirty="0">
                        <a:latin typeface="Calibri Ligh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Calibri Light"/>
                        </a:rPr>
                        <a:t>Уровень</a:t>
                      </a:r>
                      <a:endParaRPr lang="ru-RU" sz="2000" b="1" dirty="0">
                        <a:latin typeface="Calibri Ligh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3446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Calibri Light"/>
                        </a:rPr>
                        <a:t>2019 </a:t>
                      </a:r>
                      <a:endParaRPr lang="ru-RU" sz="2000" b="1" dirty="0">
                        <a:latin typeface="Calibri Ligh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Член лидерской команды регионального проекта </a:t>
                      </a:r>
                    </a:p>
                    <a:p>
                      <a:pPr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</a:rPr>
                        <a:t>«Дети в приоритете»</a:t>
                      </a:r>
                      <a:endParaRPr lang="ru-RU" sz="2000" b="1" dirty="0">
                        <a:latin typeface="Calibri Ligh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Calibri Light"/>
                        </a:rPr>
                        <a:t>ДОУ</a:t>
                      </a:r>
                    </a:p>
                    <a:p>
                      <a:pPr algn="ctr"/>
                      <a:endParaRPr lang="ru-RU" sz="2000" b="1" dirty="0">
                        <a:latin typeface="Calibri Ligh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12535" y="142852"/>
            <a:ext cx="2959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kern="0" dirty="0" smtClean="0">
                <a:solidFill>
                  <a:srgbClr val="44546A">
                    <a:lumMod val="50000"/>
                  </a:srgbClr>
                </a:solidFill>
                <a:latin typeface="Monotype Corsiva" panose="03010101010201010101" pitchFamily="66" charset="0"/>
              </a:rPr>
              <a:t>Физкультурный зал</a:t>
            </a:r>
            <a:endParaRPr lang="ru-RU" sz="2800" dirty="0"/>
          </a:p>
        </p:txBody>
      </p:sp>
      <p:pic>
        <p:nvPicPr>
          <p:cNvPr id="5" name="Рисунок 4" descr="E:\passport\SAM_113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785794"/>
            <a:ext cx="2714644" cy="3357586"/>
          </a:xfrm>
          <a:prstGeom prst="rect">
            <a:avLst/>
          </a:prstGeom>
          <a:noFill/>
          <a:ln w="38100">
            <a:solidFill>
              <a:srgbClr val="1F497D">
                <a:lumMod val="75000"/>
              </a:srgbClr>
            </a:solidFill>
          </a:ln>
        </p:spPr>
      </p:pic>
      <p:pic>
        <p:nvPicPr>
          <p:cNvPr id="6" name="Рисунок 5" descr="E:\passport\SAM_113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785794"/>
            <a:ext cx="2714644" cy="3357586"/>
          </a:xfrm>
          <a:prstGeom prst="rect">
            <a:avLst/>
          </a:prstGeom>
          <a:noFill/>
          <a:ln w="38100">
            <a:solidFill>
              <a:srgbClr val="1F497D">
                <a:lumMod val="75000"/>
              </a:srgbClr>
            </a:solidFill>
          </a:ln>
        </p:spPr>
      </p:pic>
      <p:pic>
        <p:nvPicPr>
          <p:cNvPr id="7" name="Рисунок 6" descr="E:\passport\SAM_114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785794"/>
            <a:ext cx="2662854" cy="3357586"/>
          </a:xfrm>
          <a:prstGeom prst="rect">
            <a:avLst/>
          </a:prstGeom>
          <a:noFill/>
          <a:ln w="38100">
            <a:solidFill>
              <a:srgbClr val="1F497D">
                <a:lumMod val="75000"/>
              </a:srgbClr>
            </a:solidFill>
          </a:ln>
        </p:spPr>
      </p:pic>
      <p:pic>
        <p:nvPicPr>
          <p:cNvPr id="8" name="Рисунок 7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214818"/>
            <a:ext cx="2762282" cy="2481263"/>
          </a:xfrm>
          <a:prstGeom prst="rect">
            <a:avLst/>
          </a:prstGeom>
          <a:noFill/>
          <a:ln w="38100">
            <a:solidFill>
              <a:srgbClr val="1F497D">
                <a:lumMod val="75000"/>
              </a:srgbClr>
            </a:solidFill>
            <a:miter lim="800000"/>
            <a:headEnd/>
            <a:tailEnd/>
          </a:ln>
        </p:spPr>
      </p:pic>
      <p:pic>
        <p:nvPicPr>
          <p:cNvPr id="9" name="Рисунок 8" descr="E:\passport\SAM_1121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4214818"/>
            <a:ext cx="2735399" cy="2481263"/>
          </a:xfrm>
          <a:prstGeom prst="rect">
            <a:avLst/>
          </a:prstGeom>
          <a:noFill/>
          <a:ln w="38100">
            <a:solidFill>
              <a:srgbClr val="1F497D">
                <a:lumMod val="75000"/>
              </a:srgbClr>
            </a:solidFill>
          </a:ln>
        </p:spPr>
      </p:pic>
      <p:pic>
        <p:nvPicPr>
          <p:cNvPr id="10" name="Рисунок 9" descr="E:\passport\SAM_1119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4214818"/>
            <a:ext cx="2714644" cy="2500330"/>
          </a:xfrm>
          <a:prstGeom prst="rect">
            <a:avLst/>
          </a:prstGeom>
          <a:noFill/>
          <a:ln w="38100">
            <a:solidFill>
              <a:srgbClr val="1F497D">
                <a:lumMod val="75000"/>
              </a:srgb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479</Words>
  <Application>Microsoft Office PowerPoint</Application>
  <PresentationFormat>Экран (4:3)</PresentationFormat>
  <Paragraphs>117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56</cp:revision>
  <dcterms:created xsi:type="dcterms:W3CDTF">2018-01-08T11:57:49Z</dcterms:created>
  <dcterms:modified xsi:type="dcterms:W3CDTF">2023-02-13T18:29:28Z</dcterms:modified>
</cp:coreProperties>
</file>