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9" r:id="rId7"/>
    <p:sldId id="268" r:id="rId8"/>
    <p:sldId id="267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2" d="100"/>
          <a:sy n="72" d="100"/>
        </p:scale>
        <p:origin x="-13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Лесной фон для презентации - 57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2400" y="0"/>
            <a:ext cx="648241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Проект по </a:t>
            </a:r>
          </a:p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Окружающему миру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7400" y="2057400"/>
            <a:ext cx="325281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Лесные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опасности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29000" y="4114800"/>
            <a:ext cx="3188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«КЛЕЩИ»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8800" y="5334000"/>
            <a:ext cx="3733800" cy="1752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 ученик 2 «б» класса</a:t>
            </a:r>
          </a:p>
          <a:p>
            <a:r>
              <a:rPr lang="ru-RU" dirty="0" smtClean="0"/>
              <a:t>Школа 71 г. Ярославль</a:t>
            </a:r>
          </a:p>
          <a:p>
            <a:r>
              <a:rPr lang="ru-RU" dirty="0" smtClean="0"/>
              <a:t>Антонов Владислав</a:t>
            </a:r>
          </a:p>
          <a:p>
            <a:r>
              <a:rPr lang="ru-RU" dirty="0" smtClean="0"/>
              <a:t>Классный руководитель</a:t>
            </a:r>
          </a:p>
          <a:p>
            <a:r>
              <a:rPr lang="ru-RU" dirty="0" smtClean="0"/>
              <a:t>Короткова Е.В.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Лесной фон для презентации - 57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https://biostop.org/catalog/view/theme/default/image/pincer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4250" y="3467100"/>
            <a:ext cx="5619750" cy="33909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" y="304801"/>
            <a:ext cx="7848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Клещи</a:t>
            </a:r>
            <a:r>
              <a:rPr lang="ru-RU" sz="2000" dirty="0" smtClean="0"/>
              <a:t> – одна из самых разнообразных и древних групп членистоногих на Земле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 </a:t>
            </a:r>
            <a:endParaRPr lang="ru-RU" sz="2000" dirty="0" smtClean="0"/>
          </a:p>
          <a:p>
            <a:r>
              <a:rPr lang="ru-RU" sz="2000" dirty="0" smtClean="0"/>
              <a:t>Некоторые клещи приспособились к питанию кровью животных и стали паразитами. Среди паразитов наиболее известны </a:t>
            </a:r>
            <a:r>
              <a:rPr lang="ru-RU" sz="2000" b="1" dirty="0" smtClean="0"/>
              <a:t>иксодовые </a:t>
            </a:r>
            <a:r>
              <a:rPr lang="ru-RU" sz="2000" b="1" dirty="0" smtClean="0"/>
              <a:t>клещи</a:t>
            </a:r>
            <a:r>
              <a:rPr lang="ru-RU" sz="2000" b="1" dirty="0" smtClean="0"/>
              <a:t> </a:t>
            </a:r>
            <a:r>
              <a:rPr lang="ru-RU" sz="2000" b="1" dirty="0" smtClean="0"/>
              <a:t>- таежный </a:t>
            </a:r>
            <a:r>
              <a:rPr lang="ru-RU" sz="2000" b="1" dirty="0" smtClean="0"/>
              <a:t>и лесной европейский клещ. </a:t>
            </a:r>
            <a:endParaRPr lang="ru-RU" sz="2000" b="1" dirty="0" smtClean="0"/>
          </a:p>
          <a:p>
            <a:endParaRPr lang="ru-RU" sz="2000" dirty="0" smtClean="0"/>
          </a:p>
          <a:p>
            <a:r>
              <a:rPr lang="ru-RU" sz="2000" dirty="0" smtClean="0"/>
              <a:t>Эта группа насчитывает 680 видов, и обитает на всех континентах, включая Антарктиду.</a:t>
            </a:r>
            <a:endParaRPr lang="ru-RU" sz="20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962400"/>
            <a:ext cx="3505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Клещи выбирают местность с высокой влажностью, поэтому чаще всего они встречаются в странах, </a:t>
            </a:r>
            <a:r>
              <a:rPr lang="ru-RU" sz="2000" dirty="0" smtClean="0"/>
              <a:t>где на </a:t>
            </a:r>
            <a:r>
              <a:rPr lang="ru-RU" sz="2000" dirty="0" smtClean="0"/>
              <a:t>территории много полян, лесных опушек, невысоких кустарников и </a:t>
            </a:r>
            <a:r>
              <a:rPr lang="ru-RU" sz="2000" dirty="0" smtClean="0"/>
              <a:t>густой травы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3505200"/>
            <a:ext cx="1930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cap="all" dirty="0" smtClean="0"/>
              <a:t>ГДЕ ВСТРЕЧАЕТСЯ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Лесной фон для презентации - 57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https://biostop.org/catalog/view/theme/default/image/danger-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9200"/>
            <a:ext cx="3276600" cy="32766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4572000"/>
            <a:ext cx="25657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cap="all" dirty="0" smtClean="0"/>
              <a:t>КЛЕЩЕВОЙ ВИРУСНЫЙ </a:t>
            </a:r>
            <a:endParaRPr lang="ru-RU" b="1" cap="all" dirty="0" smtClean="0"/>
          </a:p>
          <a:p>
            <a:pPr algn="ctr"/>
            <a:r>
              <a:rPr lang="ru-RU" b="1" cap="all" dirty="0" smtClean="0"/>
              <a:t>ЭНЦЕФАЛИТ</a:t>
            </a:r>
            <a:endParaRPr lang="ru-RU" dirty="0"/>
          </a:p>
        </p:txBody>
      </p:sp>
      <p:pic>
        <p:nvPicPr>
          <p:cNvPr id="16388" name="Picture 4" descr="https://biostop.org/catalog/view/theme/default/image/danger-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1066800"/>
            <a:ext cx="3124200" cy="3124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488850" y="4267200"/>
            <a:ext cx="26551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cap="all" dirty="0" smtClean="0"/>
              <a:t>ИКСОДОВЫЕ </a:t>
            </a:r>
            <a:r>
              <a:rPr lang="ru-RU" b="1" cap="all" dirty="0" smtClean="0"/>
              <a:t>КЛЕЩЕВЫЕ</a:t>
            </a:r>
          </a:p>
          <a:p>
            <a:pPr algn="ctr"/>
            <a:r>
              <a:rPr lang="ru-RU" b="1" cap="all" dirty="0" smtClean="0"/>
              <a:t> </a:t>
            </a:r>
            <a:r>
              <a:rPr lang="ru-RU" b="1" cap="all" dirty="0" smtClean="0"/>
              <a:t>БОРРЕЛИОЗЫ</a:t>
            </a:r>
            <a:endParaRPr lang="ru-RU" dirty="0"/>
          </a:p>
        </p:txBody>
      </p:sp>
      <p:pic>
        <p:nvPicPr>
          <p:cNvPr id="16390" name="Picture 6" descr="https://biostop.org/catalog/view/theme/default/image/danger-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3581400"/>
            <a:ext cx="2895600" cy="28194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704148" y="6248400"/>
            <a:ext cx="34398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cap="all" dirty="0" smtClean="0"/>
              <a:t>ГЕМОРРАГИЧЕСКАЯ ЛИХОРАДКА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581400" y="152400"/>
            <a:ext cx="1604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cap="all" dirty="0" smtClean="0"/>
              <a:t>ЧЕМ ОПАСЕН?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33600" y="53340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являются основными переносчиками </a:t>
            </a:r>
            <a:r>
              <a:rPr lang="ru-RU" dirty="0" smtClean="0"/>
              <a:t>опасных </a:t>
            </a:r>
            <a:r>
              <a:rPr lang="ru-RU" dirty="0" smtClean="0"/>
              <a:t>заболеваний. При присасывании они могут передавать возбудителей таких болезней, как: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Лесной фон для презентации - 57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105400" y="304800"/>
            <a:ext cx="2029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cap="all" dirty="0" smtClean="0"/>
              <a:t>КОГДА </a:t>
            </a:r>
            <a:r>
              <a:rPr lang="ru-RU" b="1" cap="all" dirty="0" err="1" smtClean="0"/>
              <a:t>ОХОТяТСЯ</a:t>
            </a:r>
            <a:r>
              <a:rPr lang="ru-RU" b="1" cap="all" dirty="0" smtClean="0"/>
              <a:t>?</a:t>
            </a:r>
            <a:endParaRPr lang="ru-RU" dirty="0"/>
          </a:p>
        </p:txBody>
      </p:sp>
      <p:pic>
        <p:nvPicPr>
          <p:cNvPr id="15362" name="Picture 2" descr="https://biostop.org/catalog/view/theme/default/image/huntin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2000"/>
            <a:ext cx="6257925" cy="4191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562600" y="762000"/>
            <a:ext cx="3581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Клещи «просыпаются» ранней весной - в апреле-мае, как только сходит снег. Численность достигает пика в конце </a:t>
            </a:r>
            <a:r>
              <a:rPr lang="ru-RU" sz="2000" dirty="0" smtClean="0"/>
              <a:t>мая - июне</a:t>
            </a:r>
            <a:r>
              <a:rPr lang="ru-RU" sz="2000" dirty="0" smtClean="0"/>
              <a:t>. </a:t>
            </a:r>
            <a:endParaRPr lang="ru-RU" sz="2000" dirty="0" smtClean="0"/>
          </a:p>
          <a:p>
            <a:pPr algn="ctr"/>
            <a:r>
              <a:rPr lang="ru-RU" sz="2000" dirty="0" smtClean="0"/>
              <a:t>В </a:t>
            </a:r>
            <a:r>
              <a:rPr lang="ru-RU" sz="2000" dirty="0" smtClean="0"/>
              <a:t>июле клещей становится меньше, а в августе на европейской части страны наступает второй небольшой подъем. 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90600" y="5334000"/>
            <a:ext cx="5791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Несмотря на то, что в августе-сентябре клещей относительно мало, случаев их нападения бывает много, поскольку в этот период люди чаще выходят в лес для сбора ягод и грибов.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Лесной фон для презентации - 57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Лесной фон для презентации - 57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Лесной фон для презентации - 57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Лесной фон для презентации - 57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81400" y="838200"/>
            <a:ext cx="18402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/>
              <a:t>КАК ВЫГЛЯДИТ?</a:t>
            </a:r>
            <a:endParaRPr lang="ru-RU" dirty="0"/>
          </a:p>
        </p:txBody>
      </p:sp>
      <p:pic>
        <p:nvPicPr>
          <p:cNvPr id="1034" name="Picture 10" descr="https://biostop.org/catalog/view/theme/default/image/pincers-look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600200"/>
            <a:ext cx="7010400" cy="262890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81000" y="4648200"/>
            <a:ext cx="8534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Тело </a:t>
            </a:r>
            <a:r>
              <a:rPr lang="ru-RU" sz="2000" dirty="0" smtClean="0"/>
              <a:t>таежного и европейского лесного клеща покрыто мощным панцирем и снабжено четырьмя парами ног. У самок покровы задней части способны сильно растягиваться, что позволяет им поглощать большое количество крови – в сотни раз больше, чем весит голодный клещ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Лесной фон для презентации - 57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Лесной фон для презентации - 57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Лесной фон для презентации - 57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Лесной фон для презентации - 57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https://biostop.org/catalog/view/theme/default/image/attack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1990724"/>
            <a:ext cx="4838700" cy="48672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858000" y="533400"/>
            <a:ext cx="2057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cap="all" dirty="0" smtClean="0"/>
              <a:t>КАК НАПАДАЕТ?</a:t>
            </a:r>
            <a:endParaRPr lang="ru-RU" sz="2000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152400"/>
            <a:ext cx="61722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Подстерегающий свою добычу клещ взбирается на высоту около полуметра (он никогда не заползает на деревья, не падает и не прыгает с них) и терпеливо ждет, когда мимо кто-нибудь пройдет. Если в непосредственной близости от клеща проследует животное или человек, то он ухватится за своего будущего хозяина</a:t>
            </a:r>
            <a:r>
              <a:rPr lang="ru-RU" sz="2000" dirty="0" smtClean="0"/>
              <a:t>.</a:t>
            </a:r>
          </a:p>
          <a:p>
            <a:endParaRPr lang="ru-RU" sz="2000" dirty="0" smtClean="0"/>
          </a:p>
          <a:p>
            <a:r>
              <a:rPr lang="ru-RU" sz="2000" dirty="0" smtClean="0"/>
              <a:t>Лапки клеща снабжены коготками и присосками, что позволяет клещу надежно зацепиться, </a:t>
            </a:r>
            <a:r>
              <a:rPr lang="ru-RU" sz="2000" dirty="0" smtClean="0"/>
              <a:t>пока он не </a:t>
            </a:r>
            <a:r>
              <a:rPr lang="ru-RU" sz="2000" dirty="0" smtClean="0"/>
              <a:t>найдет укромное место для укуса. На эти поиски уходит в среднем 30 минут</a:t>
            </a:r>
            <a:r>
              <a:rPr lang="ru-RU" sz="2000" dirty="0" smtClean="0"/>
              <a:t>.</a:t>
            </a:r>
          </a:p>
          <a:p>
            <a:endParaRPr lang="ru-RU" sz="2000" dirty="0" smtClean="0"/>
          </a:p>
          <a:p>
            <a:r>
              <a:rPr lang="ru-RU" sz="2000" b="1" dirty="0" smtClean="0"/>
              <a:t>Природная особенность </a:t>
            </a:r>
            <a:r>
              <a:rPr lang="ru-RU" sz="2000" i="1" u="sng" dirty="0" smtClean="0"/>
              <a:t>клещи </a:t>
            </a:r>
            <a:r>
              <a:rPr lang="ru-RU" sz="2000" i="1" u="sng" dirty="0" smtClean="0"/>
              <a:t>всегда ползут вверх </a:t>
            </a:r>
            <a:r>
              <a:rPr lang="ru-RU" sz="2000" dirty="0" smtClean="0"/>
              <a:t>и ищут наиболее укромные участки с тонкой кожей, поэтому чаще всего их обнаруживают в подмышках, в паху, на спине, на шее и голове. Поэтому рекомендуется осматривать себя и товарищей каждые 15 - 20 минут.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Лесной фон для презентации - 57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Лесной фон для презентации - 57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Лесной фон для презентации - 57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Лесной фон для презентации - 57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95600" y="0"/>
            <a:ext cx="32285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cap="all" dirty="0" smtClean="0"/>
              <a:t>КАК УДАЛИТЬ КЛЕЩА?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838200"/>
            <a:ext cx="8610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Присосавшихся к телу клещей следует удалять как можно скорее. Чем быстрее это будет сделано, тем меньше вероятность заразиться. Во время кровососания вместе со слюной в кровь могут попасть возбудители опасных заболеваний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2209800"/>
            <a:ext cx="883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Надо стараться не оторвать хоботок, погруженный в кожу. А ранку после удаления обязательно продезинфицировать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600" y="3124200"/>
            <a:ext cx="868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/>
              <a:t>ПРИ ОБНАРУЖЕНИИ КЛЕЩА НЕОБХОДИМО СРОЧНО ОБРАТИТЬСЯ ЗА МЕДИЦИНСКОЙ ПОМОЩЬЮ. ЕСЛИ ТАКОЙ ВОЗМОЖНОСТИ У ВАС НЕТ, ПРИ УДАЛЕНИИ КЛЕЩЕЙ САМОСТОЯТЕЛЬНО БУДЬТЕ ПРЕДЕЛЬНО ОСТОРОЖНЫ</a:t>
            </a:r>
            <a:r>
              <a:rPr lang="ru-RU" b="1" cap="all" dirty="0" smtClean="0"/>
              <a:t>..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04800" y="4267200"/>
            <a:ext cx="8686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Захватив клеща любым способом, следует его повернуть вокруг своей оси на 360° и потянуть вверх.</a:t>
            </a:r>
          </a:p>
          <a:p>
            <a:r>
              <a:rPr lang="ru-RU" sz="2000" dirty="0" smtClean="0"/>
              <a:t>При отсутствии специальных приспособлений можно удалять клещей при помощи нитки (завязать ее вокруг погруженного в кожу хоботка и, вращая или покачивая, тянуть вверх), или захватить клеща ногтями как можно ближе к коже, за хоботок.</a:t>
            </a: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Лесной фон для презентации - 57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Лесной фон для презентации - 57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Лесной фон для презентации - 57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Лесной фон для презентации - 57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971800" y="228600"/>
            <a:ext cx="26987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cap="all" dirty="0" smtClean="0"/>
              <a:t>ЧТО ДЕЛАТЬ С КЛЕЩОМ?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4800" y="685800"/>
            <a:ext cx="8686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Клеща надо сохранить неповрежденным, а еще лучше - живым. Снятых присосавшихся клещей с кусочком влажной ваты или свежей травинкой следует поместить в плотно закрывающуюся емкость (например, флакон от лекарств). И живого, и мертвого клеща необходимо доставить в лабораторию как можно скорее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4800" y="2438400"/>
            <a:ext cx="8534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Исследование клеща нужно для обнаружения заболеваний в его организме и, при необходимости, назначения оперативного лечения укушенному пациенту.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" y="3429000"/>
            <a:ext cx="8915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Если </a:t>
            </a:r>
            <a:r>
              <a:rPr lang="ru-RU" sz="2000" dirty="0" smtClean="0"/>
              <a:t>не удалось сохранить клеща и доставить его для анализа, а также при отрицательных результатах анализа, в течение месяца </a:t>
            </a:r>
            <a:r>
              <a:rPr lang="ru-RU" sz="2000" dirty="0" smtClean="0"/>
              <a:t>надо следить </a:t>
            </a:r>
            <a:r>
              <a:rPr lang="ru-RU" sz="2000" dirty="0" smtClean="0"/>
              <a:t>за самочувствием. Если </a:t>
            </a:r>
            <a:r>
              <a:rPr lang="ru-RU" sz="2000" dirty="0" smtClean="0"/>
              <a:t>обнаруживаете </a:t>
            </a:r>
            <a:r>
              <a:rPr lang="ru-RU" sz="2000" dirty="0" smtClean="0"/>
              <a:t>какие-либо отклонения от нормы (повышенная температура, растущее красное пятно на месте присасывания и др.), необходимо немедленно обратиться к </a:t>
            </a:r>
            <a:r>
              <a:rPr lang="ru-RU" sz="2000" dirty="0" smtClean="0"/>
              <a:t>врачу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Лесной фон для презентации - 57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Лесной фон для презентации - 57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Лесной фон для презентации - 57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Лесной фон для презентации - 57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52400"/>
            <a:ext cx="91440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/>
              <a:t>КАК ИЗБЕЖАТЬ УКУСА КЛЕЩА?</a:t>
            </a:r>
            <a:endParaRPr lang="ru-RU" dirty="0" smtClean="0"/>
          </a:p>
          <a:p>
            <a:pPr algn="ctr"/>
            <a:r>
              <a:rPr lang="ru-RU" sz="2000" dirty="0" smtClean="0"/>
              <a:t>Если вы собираетесь провести время в лесу, парке, на любой территории, где могут обитать клещи, помните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21506" name="Picture 2" descr="https://biostop.org/catalog/view/theme/default/image/avoidance-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219200"/>
            <a:ext cx="3048000" cy="1905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3124200"/>
            <a:ext cx="320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/>
              <a:t>ПЕРЕДВИГАЙТЕСЬ ПО ЦЕНТРАЛЬНОЙ ЧАСТИ ТРОПИНОК, НЕ ЗАХОДЯ В ВЫСОКУЮ ТРАВУ.</a:t>
            </a:r>
            <a:endParaRPr lang="ru-RU" dirty="0"/>
          </a:p>
        </p:txBody>
      </p:sp>
      <p:pic>
        <p:nvPicPr>
          <p:cNvPr id="21508" name="Picture 4" descr="https://biostop.org/catalog/view/theme/default/image/avoidance-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4343400"/>
            <a:ext cx="3048000" cy="238125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038600" y="1676400"/>
            <a:ext cx="48006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/>
              <a:t>ПРАВИЛЬНО ВЫБИРАЙТЕ И НАДЕВАЙТЕ ОДЕЖДУ:</a:t>
            </a:r>
            <a:endParaRPr lang="ru-RU" cap="all" dirty="0" smtClean="0"/>
          </a:p>
          <a:p>
            <a:r>
              <a:rPr lang="ru-RU" sz="2000" dirty="0" smtClean="0"/>
              <a:t>* Длинные </a:t>
            </a:r>
            <a:r>
              <a:rPr lang="ru-RU" sz="2000" dirty="0" smtClean="0"/>
              <a:t>рукава с плотными манжетами</a:t>
            </a:r>
          </a:p>
          <a:p>
            <a:r>
              <a:rPr lang="ru-RU" sz="2000" dirty="0" smtClean="0"/>
              <a:t>* Капюшон </a:t>
            </a:r>
            <a:r>
              <a:rPr lang="ru-RU" sz="2000" dirty="0" smtClean="0"/>
              <a:t>или головной убор</a:t>
            </a:r>
          </a:p>
          <a:p>
            <a:r>
              <a:rPr lang="ru-RU" sz="2000" dirty="0" smtClean="0"/>
              <a:t>* Рубашка/джемпер </a:t>
            </a:r>
            <a:r>
              <a:rPr lang="ru-RU" sz="2000" dirty="0" smtClean="0"/>
              <a:t>заправлены в брюки</a:t>
            </a:r>
          </a:p>
          <a:p>
            <a:r>
              <a:rPr lang="ru-RU" sz="2000" dirty="0" smtClean="0"/>
              <a:t>* Брюки </a:t>
            </a:r>
            <a:r>
              <a:rPr lang="ru-RU" sz="2000" dirty="0" smtClean="0"/>
              <a:t>заправлены в носки или в высокие голенища сапог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76600" y="4876800"/>
            <a:ext cx="5486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/>
              <a:t>ПОСЛЕ ПРОГУЛКИ НЕ ЗАНОСИТЕ В ДОМ ВЕРХНЮЮ ОДЕЖДУ, СВЕЖЕСОБРАННЫЕ </a:t>
            </a:r>
            <a:r>
              <a:rPr lang="ru-RU" b="1" cap="all" dirty="0" smtClean="0"/>
              <a:t>ЦВЕТЫ</a:t>
            </a:r>
          </a:p>
          <a:p>
            <a:endParaRPr lang="ru-RU" b="1" cap="all" dirty="0" smtClean="0"/>
          </a:p>
          <a:p>
            <a:r>
              <a:rPr lang="ru-RU" b="1" cap="all" dirty="0" err="1" smtClean="0"/>
              <a:t>ОСМАТРИВАйте</a:t>
            </a:r>
            <a:r>
              <a:rPr lang="ru-RU" b="1" cap="all" dirty="0" smtClean="0"/>
              <a:t> </a:t>
            </a:r>
            <a:r>
              <a:rPr lang="ru-RU" b="1" cap="all" dirty="0" smtClean="0"/>
              <a:t>ШЕРСТЬ ЖИВОТНЫХ, ЧТОБЫ ИСКЛЮЧИТЬ ВОЗМОЖНОСТЬ ПОПАДАНИЯ КЛЕЩА В ДОМ.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710</Words>
  <PresentationFormat>Экран (4:3)</PresentationFormat>
  <Paragraphs>60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Юля</cp:lastModifiedBy>
  <cp:revision>12</cp:revision>
  <dcterms:created xsi:type="dcterms:W3CDTF">2023-02-12T08:29:29Z</dcterms:created>
  <dcterms:modified xsi:type="dcterms:W3CDTF">2023-02-12T10:30:02Z</dcterms:modified>
</cp:coreProperties>
</file>