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12"/>
  </p:notesMasterIdLst>
  <p:sldIdLst>
    <p:sldId id="276" r:id="rId2"/>
    <p:sldId id="282" r:id="rId3"/>
    <p:sldId id="274" r:id="rId4"/>
    <p:sldId id="283" r:id="rId5"/>
    <p:sldId id="284" r:id="rId6"/>
    <p:sldId id="285" r:id="rId7"/>
    <p:sldId id="278" r:id="rId8"/>
    <p:sldId id="281" r:id="rId9"/>
    <p:sldId id="279" r:id="rId10"/>
    <p:sldId id="28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32" autoAdjust="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7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089574-BD4D-41DF-A528-A4C03AA5BD42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F50759-196B-431C-9870-852D4418FE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A34A-52B4-443F-A4A6-3B20BC3DDB0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7284F752-C401-4513-BD2F-F2FB0C35AD3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33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A34A-52B4-443F-A4A6-3B20BC3DDB0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4F752-C401-4513-BD2F-F2FB0C35AD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914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A34A-52B4-443F-A4A6-3B20BC3DDB0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4F752-C401-4513-BD2F-F2FB0C35AD3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58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A34A-52B4-443F-A4A6-3B20BC3DDB0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4F752-C401-4513-BD2F-F2FB0C35AD3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8457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A34A-52B4-443F-A4A6-3B20BC3DDB0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4F752-C401-4513-BD2F-F2FB0C35AD3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401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A34A-52B4-443F-A4A6-3B20BC3DDB0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4F752-C401-4513-BD2F-F2FB0C35AD3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926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A34A-52B4-443F-A4A6-3B20BC3DDB0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4F752-C401-4513-BD2F-F2FB0C35AD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898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A34A-52B4-443F-A4A6-3B20BC3DDB0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4F752-C401-4513-BD2F-F2FB0C35AD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99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A34A-52B4-443F-A4A6-3B20BC3DDB0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4F752-C401-4513-BD2F-F2FB0C35AD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785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A34A-52B4-443F-A4A6-3B20BC3DDB0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4F752-C401-4513-BD2F-F2FB0C35AD3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078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FF10A34A-52B4-443F-A4A6-3B20BC3DDB0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4F752-C401-4513-BD2F-F2FB0C35AD3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2396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0A34A-52B4-443F-A4A6-3B20BC3DDB04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284F752-C401-4513-BD2F-F2FB0C35AD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691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80119"/>
          </a:xfrm>
        </p:spPr>
        <p:txBody>
          <a:bodyPr>
            <a:normAutofit/>
          </a:bodyPr>
          <a:lstStyle/>
          <a:p>
            <a:r>
              <a:rPr lang="ru-RU" sz="1600" dirty="0">
                <a:ln>
                  <a:solidFill>
                    <a:schemeClr val="tx2">
                      <a:lumMod val="50000"/>
                    </a:schemeClr>
                  </a:solidFill>
                </a:ln>
              </a:rPr>
              <a:t>МУНИЦИПАЛЬНОЕ ДОШКОЛЬНОЕ ОБРАЗОВАТЕЛЬНОЕ УЧРЕЖДЕНИЕ </a:t>
            </a:r>
            <a:br>
              <a:rPr lang="ru-RU" sz="1600" dirty="0">
                <a:ln>
                  <a:solidFill>
                    <a:schemeClr val="tx2">
                      <a:lumMod val="50000"/>
                    </a:schemeClr>
                  </a:solidFill>
                </a:ln>
              </a:rPr>
            </a:br>
            <a:r>
              <a:rPr lang="ru-RU" sz="1600" dirty="0">
                <a:ln>
                  <a:solidFill>
                    <a:schemeClr val="tx2">
                      <a:lumMod val="50000"/>
                    </a:schemeClr>
                  </a:solidFill>
                </a:ln>
              </a:rPr>
              <a:t>ДЕТСКИЙ САД № 43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6400800" cy="4010000"/>
          </a:xfrm>
        </p:spPr>
        <p:txBody>
          <a:bodyPr>
            <a:noAutofit/>
          </a:bodyPr>
          <a:lstStyle/>
          <a:p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СЕНСОРНОЕ РАЗВИТИЕ ДЕТЕЙ РАННЕГО ВОЗРАСТА через </a:t>
            </a:r>
            <a:r>
              <a:rPr lang="ru-RU" sz="36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ДИДАКТИЧЕСКИе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6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ИГРы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3600" dirty="0">
              <a:solidFill>
                <a:schemeClr val="tx1"/>
              </a:solidFill>
            </a:endParaRPr>
          </a:p>
          <a:p>
            <a:pPr algn="r"/>
            <a:r>
              <a:rPr lang="ru-RU" sz="1200" dirty="0">
                <a:solidFill>
                  <a:schemeClr val="tx1"/>
                </a:solidFill>
              </a:rPr>
              <a:t>ПОДГОТОВИЛА ВОСПИТАТЕЛЬ  </a:t>
            </a:r>
            <a:r>
              <a:rPr lang="ru-RU" sz="1200" dirty="0"/>
              <a:t>ранней</a:t>
            </a:r>
            <a:r>
              <a:rPr lang="ru-RU" sz="1200" dirty="0">
                <a:solidFill>
                  <a:schemeClr val="tx1"/>
                </a:solidFill>
              </a:rPr>
              <a:t> ГРУППЫ  </a:t>
            </a:r>
          </a:p>
          <a:p>
            <a:pPr algn="r"/>
            <a:r>
              <a:rPr lang="ru-RU" sz="1200" dirty="0">
                <a:solidFill>
                  <a:schemeClr val="tx1"/>
                </a:solidFill>
              </a:rPr>
              <a:t>Шеремет Наталья Анатольевна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922B490-82F2-4157-B04B-C66CDB33EB05}"/>
              </a:ext>
            </a:extLst>
          </p:cNvPr>
          <p:cNvSpPr/>
          <p:nvPr/>
        </p:nvSpPr>
        <p:spPr>
          <a:xfrm>
            <a:off x="1619672" y="1825"/>
            <a:ext cx="66201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Работа с родителями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CA504A4-F4AD-457A-9872-17AC8BE1684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25155"/>
            <a:ext cx="2609710" cy="181954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A223E72-8BC3-4629-A4DA-8998716BD98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7541" y="934691"/>
            <a:ext cx="3048917" cy="180047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40666B0-F811-4852-84BA-F9789F098FF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2769" y="934691"/>
            <a:ext cx="2609711" cy="180047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AF64D11-3DA1-47DD-8CBA-2BBDB9FFAA1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2996952"/>
            <a:ext cx="1872208" cy="273630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81C992B-CA24-40DC-9976-66EA68928CF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6224" y="3007297"/>
            <a:ext cx="1872207" cy="2725959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E7FCA5B-79C3-4AE4-BFCC-34FD5D3F907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536362"/>
            <a:ext cx="3505842" cy="1657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548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EF791284-C3AD-43FF-B5E2-E042341F305E}"/>
              </a:ext>
            </a:extLst>
          </p:cNvPr>
          <p:cNvSpPr/>
          <p:nvPr/>
        </p:nvSpPr>
        <p:spPr>
          <a:xfrm>
            <a:off x="2339752" y="370876"/>
            <a:ext cx="4176464" cy="23762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E83528-AB0F-461B-BA22-D4687C26FCE7}"/>
              </a:ext>
            </a:extLst>
          </p:cNvPr>
          <p:cNvSpPr txBox="1"/>
          <p:nvPr/>
        </p:nvSpPr>
        <p:spPr>
          <a:xfrm>
            <a:off x="2616526" y="1207558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Сенсорное развитие</a:t>
            </a: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E173B6A7-58D9-4074-A0FE-46A09ADB8BAD}"/>
              </a:ext>
            </a:extLst>
          </p:cNvPr>
          <p:cNvCxnSpPr>
            <a:cxnSpLocks/>
          </p:cNvCxnSpPr>
          <p:nvPr/>
        </p:nvCxnSpPr>
        <p:spPr>
          <a:xfrm flipV="1">
            <a:off x="1907704" y="2204864"/>
            <a:ext cx="628532" cy="720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2B1FA473-75D1-4F80-8A47-60DEBF6A71E8}"/>
              </a:ext>
            </a:extLst>
          </p:cNvPr>
          <p:cNvCxnSpPr>
            <a:cxnSpLocks/>
            <a:endCxn id="2" idx="4"/>
          </p:cNvCxnSpPr>
          <p:nvPr/>
        </p:nvCxnSpPr>
        <p:spPr>
          <a:xfrm flipH="1" flipV="1">
            <a:off x="4427984" y="2747140"/>
            <a:ext cx="24746" cy="17619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97583C87-701C-4EB5-B3AF-9A3BD56625CD}"/>
              </a:ext>
            </a:extLst>
          </p:cNvPr>
          <p:cNvCxnSpPr>
            <a:cxnSpLocks/>
            <a:endCxn id="2" idx="5"/>
          </p:cNvCxnSpPr>
          <p:nvPr/>
        </p:nvCxnSpPr>
        <p:spPr>
          <a:xfrm flipH="1" flipV="1">
            <a:off x="5904587" y="2399144"/>
            <a:ext cx="827653" cy="7080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>
            <a:extLst>
              <a:ext uri="{FF2B5EF4-FFF2-40B4-BE49-F238E27FC236}">
                <a16:creationId xmlns:a16="http://schemas.microsoft.com/office/drawing/2014/main" id="{64AEF07B-EFB5-43CF-BEAF-985C9D9A9CD2}"/>
              </a:ext>
            </a:extLst>
          </p:cNvPr>
          <p:cNvSpPr/>
          <p:nvPr/>
        </p:nvSpPr>
        <p:spPr>
          <a:xfrm>
            <a:off x="108044" y="2951370"/>
            <a:ext cx="2818523" cy="168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684D702E-8E85-4D0F-8297-3D17926A27EB}"/>
              </a:ext>
            </a:extLst>
          </p:cNvPr>
          <p:cNvSpPr/>
          <p:nvPr/>
        </p:nvSpPr>
        <p:spPr>
          <a:xfrm>
            <a:off x="3246815" y="4541776"/>
            <a:ext cx="2411829" cy="13681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1D8CA6FF-63A0-4736-914A-530D7A1F81AD}"/>
              </a:ext>
            </a:extLst>
          </p:cNvPr>
          <p:cNvSpPr/>
          <p:nvPr/>
        </p:nvSpPr>
        <p:spPr>
          <a:xfrm>
            <a:off x="6432647" y="2747140"/>
            <a:ext cx="2592288" cy="17619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A5439D-B2AF-48AD-9570-C9A7CE80DD9A}"/>
              </a:ext>
            </a:extLst>
          </p:cNvPr>
          <p:cNvSpPr txBox="1"/>
          <p:nvPr/>
        </p:nvSpPr>
        <p:spPr>
          <a:xfrm flipH="1">
            <a:off x="467544" y="3356992"/>
            <a:ext cx="2304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Цвет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7FF2375-7205-4331-B4E1-9772ACD4F0BA}"/>
              </a:ext>
            </a:extLst>
          </p:cNvPr>
          <p:cNvSpPr txBox="1"/>
          <p:nvPr/>
        </p:nvSpPr>
        <p:spPr>
          <a:xfrm>
            <a:off x="3641272" y="4815248"/>
            <a:ext cx="18722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63E6C1-C687-4D26-8AC7-2357BD0A8CCF}"/>
              </a:ext>
            </a:extLst>
          </p:cNvPr>
          <p:cNvSpPr txBox="1"/>
          <p:nvPr/>
        </p:nvSpPr>
        <p:spPr>
          <a:xfrm>
            <a:off x="6745425" y="3161819"/>
            <a:ext cx="2304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</a:t>
            </a:r>
          </a:p>
        </p:txBody>
      </p:sp>
    </p:spTree>
    <p:extLst>
      <p:ext uri="{BB962C8B-B14F-4D97-AF65-F5344CB8AC3E}">
        <p14:creationId xmlns:p14="http://schemas.microsoft.com/office/powerpoint/2010/main" val="1710963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РАЗВИВАЮЩАЯ ПРЕДМЕТНО – ПРОСТРАНСТВЕННАЯ СРЕДА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B5CC031-036B-4187-91DF-BD2B17878E1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048014"/>
            <a:ext cx="4112975" cy="201409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DCFA347-4317-4EA3-AD78-17196576962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675" y="4365104"/>
            <a:ext cx="3947293" cy="198958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6B7B775-7DE5-4121-8D0D-B6CCE3B0479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675" y="2025867"/>
            <a:ext cx="3947293" cy="202310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13CAD3-FFE5-4541-8957-7472DEDA334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357818"/>
            <a:ext cx="4091309" cy="198958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A624A40-8EA2-47B3-92C6-09EEA5F137B1}"/>
              </a:ext>
            </a:extLst>
          </p:cNvPr>
          <p:cNvSpPr/>
          <p:nvPr/>
        </p:nvSpPr>
        <p:spPr>
          <a:xfrm>
            <a:off x="3558219" y="0"/>
            <a:ext cx="15984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Цвет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34BE5E1-0751-4F1D-ABAB-98FD80ECF385}"/>
              </a:ext>
            </a:extLst>
          </p:cNvPr>
          <p:cNvSpPr/>
          <p:nvPr/>
        </p:nvSpPr>
        <p:spPr>
          <a:xfrm>
            <a:off x="2540691" y="3220661"/>
            <a:ext cx="352986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Весёлые прищепки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4F9EC42-8F3F-43FB-A0CA-B48345D49E8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8636" y="4065933"/>
            <a:ext cx="2536870" cy="186873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8C14DF4-3087-41D1-BFF8-FBF6187771BE}"/>
              </a:ext>
            </a:extLst>
          </p:cNvPr>
          <p:cNvSpPr/>
          <p:nvPr/>
        </p:nvSpPr>
        <p:spPr>
          <a:xfrm>
            <a:off x="42015" y="1916832"/>
            <a:ext cx="270189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Большая стирка</a:t>
            </a:r>
            <a:endParaRPr lang="ru-RU" sz="28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442D4DB-C4C4-48E9-9CF3-B2B9BA4906A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491" y="2662718"/>
            <a:ext cx="2218940" cy="1974446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A33570E-543D-429B-94FF-1213E52E5372}"/>
              </a:ext>
            </a:extLst>
          </p:cNvPr>
          <p:cNvSpPr/>
          <p:nvPr/>
        </p:nvSpPr>
        <p:spPr>
          <a:xfrm>
            <a:off x="6516216" y="1988840"/>
            <a:ext cx="21057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Одеть куклу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EA90C5D-2E79-4F33-804F-78D036FDFBC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558" y="2780928"/>
            <a:ext cx="2789951" cy="190804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F8F96C9-ADBF-4152-8884-77492211D46F}"/>
              </a:ext>
            </a:extLst>
          </p:cNvPr>
          <p:cNvSpPr txBox="1"/>
          <p:nvPr/>
        </p:nvSpPr>
        <p:spPr>
          <a:xfrm>
            <a:off x="2540692" y="1268760"/>
            <a:ext cx="491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74C6967-5DC9-4427-95DA-EABCE43EAB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6087" y="1095452"/>
            <a:ext cx="4907705" cy="622174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84674AAD-B6E4-4B8D-8E82-7C06F55F1D7C}"/>
              </a:ext>
            </a:extLst>
          </p:cNvPr>
          <p:cNvSpPr/>
          <p:nvPr/>
        </p:nvSpPr>
        <p:spPr>
          <a:xfrm>
            <a:off x="755575" y="853261"/>
            <a:ext cx="79928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Обязательный этап чувственного познания мира. В основе лежит зрительная ориентировка. Понятие слова "цвет" дается на примере  контрастных цветов (красный, синий, жёлтый, зелёный).</a:t>
            </a:r>
          </a:p>
        </p:txBody>
      </p:sp>
    </p:spTree>
    <p:extLst>
      <p:ext uri="{BB962C8B-B14F-4D97-AF65-F5344CB8AC3E}">
        <p14:creationId xmlns:p14="http://schemas.microsoft.com/office/powerpoint/2010/main" val="1499744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DABA4B1-70DB-4C85-8CF7-3370FC69D8D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657039"/>
            <a:ext cx="3881949" cy="1835857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1C1827-652B-4E84-9C6B-F1F80D7CE94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3342586"/>
            <a:ext cx="3881949" cy="210263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2242B39-81F1-430F-B7C5-F10A2FEEF8A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993065"/>
            <a:ext cx="4055208" cy="2085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747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1434B5D-1F8B-4C89-9692-1F2C6D8D14DA}"/>
              </a:ext>
            </a:extLst>
          </p:cNvPr>
          <p:cNvSpPr/>
          <p:nvPr/>
        </p:nvSpPr>
        <p:spPr>
          <a:xfrm>
            <a:off x="3491880" y="0"/>
            <a:ext cx="22653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Форма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136AE10-360A-44C6-B12F-6374E6BD835E}"/>
              </a:ext>
            </a:extLst>
          </p:cNvPr>
          <p:cNvSpPr/>
          <p:nvPr/>
        </p:nvSpPr>
        <p:spPr>
          <a:xfrm>
            <a:off x="-29209" y="1968566"/>
            <a:ext cx="33541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Нарядить матрёшку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A20CBDE-B0FD-48A0-8EA4-F986A08BA4A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" y="2636912"/>
            <a:ext cx="2823776" cy="2093565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D29E636-63D4-48E7-83E4-B81B3509C526}"/>
              </a:ext>
            </a:extLst>
          </p:cNvPr>
          <p:cNvSpPr/>
          <p:nvPr/>
        </p:nvSpPr>
        <p:spPr>
          <a:xfrm>
            <a:off x="3171115" y="3537021"/>
            <a:ext cx="267451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Найди заплатку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15395D3-6870-4D9E-B007-0C0ABB8AF09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1578" y="4060241"/>
            <a:ext cx="2988558" cy="2084419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52013D9-008A-4FB1-9C80-C2C06B4DA12C}"/>
              </a:ext>
            </a:extLst>
          </p:cNvPr>
          <p:cNvSpPr/>
          <p:nvPr/>
        </p:nvSpPr>
        <p:spPr>
          <a:xfrm>
            <a:off x="5757245" y="2044341"/>
            <a:ext cx="33679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Закрой окно в доме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5F1F3BC-506A-4EFB-8530-7550259C197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5564" y="2567561"/>
            <a:ext cx="2823777" cy="223226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DC997AF-1A58-4703-A983-45257EBBE921}"/>
              </a:ext>
            </a:extLst>
          </p:cNvPr>
          <p:cNvSpPr txBox="1"/>
          <p:nvPr/>
        </p:nvSpPr>
        <p:spPr>
          <a:xfrm>
            <a:off x="0" y="836336"/>
            <a:ext cx="91251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Одним из свойств окружающих предметов является их форма. Форма предметов получила обобщенное отражение в геометрических фигурах. Геометрические фигуры являются эталонами, пользуясь которыми человек определяет форму предметов и их частей.</a:t>
            </a:r>
          </a:p>
        </p:txBody>
      </p:sp>
    </p:spTree>
    <p:extLst>
      <p:ext uri="{BB962C8B-B14F-4D97-AF65-F5344CB8AC3E}">
        <p14:creationId xmlns:p14="http://schemas.microsoft.com/office/powerpoint/2010/main" val="3098809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A85E1B0-05AB-4FF7-840E-466F0B00821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47" y="764704"/>
            <a:ext cx="3864388" cy="194421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83B152D-6471-4C88-9056-A46988F6C13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429000"/>
            <a:ext cx="3936396" cy="1974706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9775D5A-62D7-409E-A28D-DA3C1D650AB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060848"/>
            <a:ext cx="4229904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BF8770B-D800-4F30-B804-0EA900B361F5}"/>
              </a:ext>
            </a:extLst>
          </p:cNvPr>
          <p:cNvSpPr/>
          <p:nvPr/>
        </p:nvSpPr>
        <p:spPr>
          <a:xfrm>
            <a:off x="3203848" y="-99392"/>
            <a:ext cx="3100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Величина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83FFF8F-8988-4BA9-8420-818BCE1AB136}"/>
              </a:ext>
            </a:extLst>
          </p:cNvPr>
          <p:cNvSpPr/>
          <p:nvPr/>
        </p:nvSpPr>
        <p:spPr>
          <a:xfrm>
            <a:off x="467544" y="2113692"/>
            <a:ext cx="180100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Рукавичка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A2F30D-FF9E-4471-A345-0026FA412D8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36912"/>
            <a:ext cx="2592288" cy="20162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15ECA8F-1FBE-4FE3-9B8C-2FD940EE1A6C}"/>
              </a:ext>
            </a:extLst>
          </p:cNvPr>
          <p:cNvSpPr/>
          <p:nvPr/>
        </p:nvSpPr>
        <p:spPr>
          <a:xfrm>
            <a:off x="3203848" y="3383414"/>
            <a:ext cx="184095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Матрёшки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BA2DE37-D872-4067-BDFF-C749BC8A3E8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4005064"/>
            <a:ext cx="3286380" cy="193660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A8E28AA-5AD8-4BA4-95B3-5384A624F6BC}"/>
              </a:ext>
            </a:extLst>
          </p:cNvPr>
          <p:cNvSpPr txBox="1"/>
          <p:nvPr/>
        </p:nvSpPr>
        <p:spPr>
          <a:xfrm>
            <a:off x="359024" y="757010"/>
            <a:ext cx="8461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Формирование у дошкольников представлений о величине создает чувственную основу для овладения в последующем величиной как математическим понятием. Этой цели служит и усвоение элементарных способов измерительной деятельности, которая влияет на умственное и математическое развитие ребенка.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F47C572-3CE3-4325-87B7-00038A190912}"/>
              </a:ext>
            </a:extLst>
          </p:cNvPr>
          <p:cNvSpPr/>
          <p:nvPr/>
        </p:nvSpPr>
        <p:spPr>
          <a:xfrm>
            <a:off x="6426012" y="2196371"/>
            <a:ext cx="23968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Собери грибы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189D7B1-7DBD-456B-9628-295AD0F165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6394" y="2677843"/>
            <a:ext cx="2548094" cy="22955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4BFDEA0-B12F-41C3-A6C1-AAC6BC652B8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396" y="836712"/>
            <a:ext cx="4056604" cy="2016224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2174633-C38E-4AFD-97E3-9675A2E0BC2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396" y="3412571"/>
            <a:ext cx="4056604" cy="201622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6D9808-CD6B-40D7-849C-A8FC1C2D7FA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848272"/>
            <a:ext cx="3888432" cy="24428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Галерея</Template>
  <TotalTime>6709</TotalTime>
  <Words>157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Gill Sans MT</vt:lpstr>
      <vt:lpstr>Times New Roman</vt:lpstr>
      <vt:lpstr>Галерея</vt:lpstr>
      <vt:lpstr>МУНИЦИПАЛЬНОЕ ДОШКОЛЬНОЕ ОБРАЗОВАТЕЛЬНОЕ УЧРЕЖДЕНИЕ  ДЕТСКИЙ САД № 43</vt:lpstr>
      <vt:lpstr>Презентация PowerPoint</vt:lpstr>
      <vt:lpstr>РАЗВИВАЮЩАЯ ПРЕДМЕТНО – ПРОСТРАНСТВЕННАЯ СРЕДА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Полина Куликова</cp:lastModifiedBy>
  <cp:revision>106</cp:revision>
  <dcterms:created xsi:type="dcterms:W3CDTF">2019-02-18T12:33:32Z</dcterms:created>
  <dcterms:modified xsi:type="dcterms:W3CDTF">2023-02-13T07:25:51Z</dcterms:modified>
</cp:coreProperties>
</file>