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66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C4B712-8D71-4A59-B3B6-18FD30D9AE59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0E07EB-D4F2-4CE0-8E4F-D97A02DC4E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90041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94F9B-B816-4612-BE6C-2630588E099A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22944-889E-4CFB-BB56-B7C77E1545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47665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94F9B-B816-4612-BE6C-2630588E099A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22944-889E-4CFB-BB56-B7C77E1545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30132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94F9B-B816-4612-BE6C-2630588E099A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22944-889E-4CFB-BB56-B7C77E1545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0419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94F9B-B816-4612-BE6C-2630588E099A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22944-889E-4CFB-BB56-B7C77E1545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1992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94F9B-B816-4612-BE6C-2630588E099A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22944-889E-4CFB-BB56-B7C77E1545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9962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94F9B-B816-4612-BE6C-2630588E099A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22944-889E-4CFB-BB56-B7C77E1545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63804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94F9B-B816-4612-BE6C-2630588E099A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22944-889E-4CFB-BB56-B7C77E1545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61150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94F9B-B816-4612-BE6C-2630588E099A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22944-889E-4CFB-BB56-B7C77E1545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8040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94F9B-B816-4612-BE6C-2630588E099A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22944-889E-4CFB-BB56-B7C77E1545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24251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94F9B-B816-4612-BE6C-2630588E099A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22944-889E-4CFB-BB56-B7C77E1545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7043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94F9B-B816-4612-BE6C-2630588E099A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22944-889E-4CFB-BB56-B7C77E1545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1560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894F9B-B816-4612-BE6C-2630588E099A}" type="datetimeFigureOut">
              <a:rPr lang="ru-RU" smtClean="0"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522944-889E-4CFB-BB56-B7C77E1545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1977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808068"/>
              </p:ext>
            </p:extLst>
          </p:nvPr>
        </p:nvGraphicFramePr>
        <p:xfrm>
          <a:off x="47501" y="97792"/>
          <a:ext cx="12144499" cy="6760208"/>
        </p:xfrm>
        <a:graphic>
          <a:graphicData uri="http://schemas.openxmlformats.org/drawingml/2006/table">
            <a:tbl>
              <a:tblPr bandRow="1">
                <a:tableStyleId>{2D5ABB26-0587-4C30-8999-92F81FD0307C}</a:tableStyleId>
              </a:tblPr>
              <a:tblGrid>
                <a:gridCol w="4016499">
                  <a:extLst>
                    <a:ext uri="{9D8B030D-6E8A-4147-A177-3AD203B41FA5}">
                      <a16:colId xmlns="" xmlns:a16="http://schemas.microsoft.com/office/drawing/2014/main" val="2068623483"/>
                    </a:ext>
                  </a:extLst>
                </a:gridCol>
                <a:gridCol w="4064000">
                  <a:extLst>
                    <a:ext uri="{9D8B030D-6E8A-4147-A177-3AD203B41FA5}">
                      <a16:colId xmlns="" xmlns:a16="http://schemas.microsoft.com/office/drawing/2014/main" val="2385634445"/>
                    </a:ext>
                  </a:extLst>
                </a:gridCol>
                <a:gridCol w="4064000">
                  <a:extLst>
                    <a:ext uri="{9D8B030D-6E8A-4147-A177-3AD203B41FA5}">
                      <a16:colId xmlns="" xmlns:a16="http://schemas.microsoft.com/office/drawing/2014/main" val="1030189378"/>
                    </a:ext>
                  </a:extLst>
                </a:gridCol>
              </a:tblGrid>
              <a:tr h="6760208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latin typeface="PT Astra Serif" panose="020A0603040505020204" pitchFamily="18" charset="-52"/>
                          <a:ea typeface="PT Astra Serif" panose="020A0603040505020204" pitchFamily="18" charset="-52"/>
                        </a:rPr>
                        <a:t>"НЕЗНАКОМЕЦ" </a:t>
                      </a:r>
                      <a:r>
                        <a:rPr lang="ru-RU" dirty="0" smtClean="0">
                          <a:latin typeface="PT Astra Serif" panose="020A0603040505020204" pitchFamily="18" charset="-52"/>
                          <a:ea typeface="PT Astra Serif" panose="020A0603040505020204" pitchFamily="18" charset="-52"/>
                        </a:rPr>
                        <a:t>- это человек, которого ты не знаешь; 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latin typeface="PT Astra Serif" panose="020A0603040505020204" pitchFamily="18" charset="-52"/>
                          <a:ea typeface="PT Astra Serif" panose="020A0603040505020204" pitchFamily="18" charset="-52"/>
                        </a:rPr>
                        <a:t>"ОПАСНЫЙ НЕЗНАКОМЕЦ" </a:t>
                      </a:r>
                      <a:r>
                        <a:rPr lang="ru-RU" dirty="0" smtClean="0">
                          <a:latin typeface="PT Astra Serif" panose="020A0603040505020204" pitchFamily="18" charset="-52"/>
                          <a:ea typeface="PT Astra Serif" panose="020A0603040505020204" pitchFamily="18" charset="-52"/>
                        </a:rPr>
                        <a:t>- это тот человек, который подходит к ребенку, заговаривает с ним или просит помочь в чем-нибудь;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latin typeface="PT Astra Serif" panose="020A0603040505020204" pitchFamily="18" charset="-52"/>
                          <a:ea typeface="PT Astra Serif" panose="020A0603040505020204" pitchFamily="18" charset="-52"/>
                        </a:rPr>
                        <a:t>"БЕЗОПАСНЫЙ НЕЗНАКОМЕЦ" </a:t>
                      </a:r>
                      <a:r>
                        <a:rPr lang="ru-RU" dirty="0" smtClean="0">
                          <a:latin typeface="PT Astra Serif" panose="020A0603040505020204" pitchFamily="18" charset="-52"/>
                          <a:ea typeface="PT Astra Serif" panose="020A0603040505020204" pitchFamily="18" charset="-52"/>
                        </a:rPr>
                        <a:t>- полицейский, кассир, продавец, любой человек НЕ вступающий первым в контакт с ребенком; 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latin typeface="PT Astra Serif" panose="020A0603040505020204" pitchFamily="18" charset="-52"/>
                          <a:ea typeface="PT Astra Serif" panose="020A0603040505020204" pitchFamily="18" charset="-52"/>
                        </a:rPr>
                        <a:t>"БЕЗОПАСНОЕ МЕСТО" </a:t>
                      </a:r>
                      <a:r>
                        <a:rPr lang="ru-RU" dirty="0" smtClean="0">
                          <a:latin typeface="PT Astra Serif" panose="020A0603040505020204" pitchFamily="18" charset="-52"/>
                          <a:ea typeface="PT Astra Serif" panose="020A0603040505020204" pitchFamily="18" charset="-52"/>
                        </a:rPr>
                        <a:t>- любое общественное место, видное и людное (аптека, почта, банк, магазин); </a:t>
                      </a:r>
                      <a:r>
                        <a:rPr lang="ru-RU" b="1" dirty="0" smtClean="0">
                          <a:latin typeface="PT Astra Serif" panose="020A0603040505020204" pitchFamily="18" charset="-52"/>
                          <a:ea typeface="PT Astra Serif" panose="020A0603040505020204" pitchFamily="18" charset="-52"/>
                        </a:rPr>
                        <a:t>"ОПАСНОЕ МЕСТО" </a:t>
                      </a:r>
                      <a:r>
                        <a:rPr lang="ru-RU" dirty="0" smtClean="0">
                          <a:latin typeface="PT Astra Serif" panose="020A0603040505020204" pitchFamily="18" charset="-52"/>
                          <a:ea typeface="PT Astra Serif" panose="020A0603040505020204" pitchFamily="18" charset="-52"/>
                        </a:rPr>
                        <a:t>- стройка, заросли, подвал, чердак, темный двор; </a:t>
                      </a:r>
                      <a:r>
                        <a:rPr lang="ru-RU" b="1" dirty="0" smtClean="0">
                          <a:latin typeface="PT Astra Serif" panose="020A0603040505020204" pitchFamily="18" charset="-52"/>
                          <a:ea typeface="PT Astra Serif" panose="020A0603040505020204" pitchFamily="18" charset="-52"/>
                        </a:rPr>
                        <a:t>"БЕЗОПАСНОЕ ВРЕМЯ СУТОК" </a:t>
                      </a:r>
                      <a:r>
                        <a:rPr lang="ru-RU" dirty="0" smtClean="0">
                          <a:latin typeface="PT Astra Serif" panose="020A0603040505020204" pitchFamily="18" charset="-52"/>
                          <a:ea typeface="PT Astra Serif" panose="020A0603040505020204" pitchFamily="18" charset="-52"/>
                        </a:rPr>
                        <a:t>- светлое время суток;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latin typeface="PT Astra Serif" panose="020A0603040505020204" pitchFamily="18" charset="-52"/>
                          <a:ea typeface="PT Astra Serif" panose="020A0603040505020204" pitchFamily="18" charset="-52"/>
                        </a:rPr>
                        <a:t>"ОПАСНОЕ ВРЕМЯ СУТОК" </a:t>
                      </a:r>
                      <a:r>
                        <a:rPr lang="ru-RU" dirty="0" smtClean="0">
                          <a:latin typeface="PT Astra Serif" panose="020A0603040505020204" pitchFamily="18" charset="-52"/>
                          <a:ea typeface="PT Astra Serif" panose="020A0603040505020204" pitchFamily="18" charset="-52"/>
                        </a:rPr>
                        <a:t>- вечернее и ночное время.</a:t>
                      </a:r>
                    </a:p>
                    <a:p>
                      <a:endParaRPr lang="ru-RU" dirty="0" smtClean="0">
                        <a:latin typeface="PT Astra Serif" panose="020A0603040505020204" pitchFamily="18" charset="-52"/>
                        <a:ea typeface="PT Astra Serif" panose="020A0603040505020204" pitchFamily="18" charset="-52"/>
                      </a:endParaRPr>
                    </a:p>
                    <a:p>
                      <a:endParaRPr lang="ru-RU" dirty="0" smtClean="0">
                        <a:latin typeface="PT Astra Serif" panose="020A0603040505020204" pitchFamily="18" charset="-52"/>
                        <a:ea typeface="PT Astra Serif" panose="020A0603040505020204" pitchFamily="18" charset="-52"/>
                      </a:endParaRPr>
                    </a:p>
                    <a:p>
                      <a:endParaRPr lang="ru-RU" dirty="0">
                        <a:latin typeface="PT Astra Serif" panose="020A0603040505020204" pitchFamily="18" charset="-52"/>
                        <a:ea typeface="PT Astra Serif" panose="020A0603040505020204" pitchFamily="18" charset="-5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latin typeface="PT Astra Serif" panose="020A0603040505020204" pitchFamily="18" charset="-52"/>
                          <a:ea typeface="PT Astra Serif" panose="020A0603040505020204" pitchFamily="18" charset="-52"/>
                        </a:rPr>
                        <a:t>Соблюдай ПРАВИЛА БЕЗОПАСНОСТИ:</a:t>
                      </a:r>
                    </a:p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>
                        <a:latin typeface="PT Astra Serif" panose="020A0603040505020204" pitchFamily="18" charset="-52"/>
                        <a:ea typeface="PT Astra Serif" panose="020A0603040505020204" pitchFamily="18" charset="-52"/>
                      </a:endParaRP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ru-RU" dirty="0" smtClean="0">
                          <a:latin typeface="PT Astra Serif" panose="020A0603040505020204" pitchFamily="18" charset="-52"/>
                          <a:ea typeface="PT Astra Serif" panose="020A0603040505020204" pitchFamily="18" charset="-52"/>
                        </a:rPr>
                        <a:t>НЕ разговаривай с незнакомцами и НЕ впускай их в дом;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ru-RU" dirty="0" smtClean="0">
                          <a:latin typeface="PT Astra Serif" panose="020A0603040505020204" pitchFamily="18" charset="-52"/>
                          <a:ea typeface="PT Astra Serif" panose="020A0603040505020204" pitchFamily="18" charset="-52"/>
                        </a:rPr>
                        <a:t>НЕ заходи с незнакомыми людьми в лифт и подъезд;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ru-RU" dirty="0" smtClean="0">
                          <a:latin typeface="PT Astra Serif" panose="020A0603040505020204" pitchFamily="18" charset="-52"/>
                          <a:ea typeface="PT Astra Serif" panose="020A0603040505020204" pitchFamily="18" charset="-52"/>
                        </a:rPr>
                        <a:t>НЕ садись в машину к незнакомцам;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ru-RU" dirty="0" smtClean="0">
                          <a:latin typeface="PT Astra Serif" panose="020A0603040505020204" pitchFamily="18" charset="-52"/>
                          <a:ea typeface="PT Astra Serif" panose="020A0603040505020204" pitchFamily="18" charset="-52"/>
                        </a:rPr>
                        <a:t>НЕ задерживайся на улице после наступления темноты;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ru-RU" dirty="0" smtClean="0">
                          <a:latin typeface="PT Astra Serif" panose="020A0603040505020204" pitchFamily="18" charset="-52"/>
                          <a:ea typeface="PT Astra Serif" panose="020A0603040505020204" pitchFamily="18" charset="-52"/>
                        </a:rPr>
                        <a:t>НЕ позволяй прикасаться чужим людям к своему телу, особенно к интимным местам;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ru-RU" dirty="0" smtClean="0">
                          <a:latin typeface="PT Astra Serif" panose="020A0603040505020204" pitchFamily="18" charset="-52"/>
                          <a:ea typeface="PT Astra Serif" panose="020A0603040505020204" pitchFamily="18" charset="-52"/>
                        </a:rPr>
                        <a:t>НЕ соглашайся на просмотр фильмов, мультфильмов с чужими людьми;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ru-RU" dirty="0" smtClean="0">
                          <a:latin typeface="PT Astra Serif" panose="020A0603040505020204" pitchFamily="18" charset="-52"/>
                          <a:ea typeface="PT Astra Serif" panose="020A0603040505020204" pitchFamily="18" charset="-52"/>
                        </a:rPr>
                        <a:t>НЕ бери из рук незнакомцев угощения, подарки.</a:t>
                      </a:r>
                    </a:p>
                    <a:p>
                      <a:pPr algn="r"/>
                      <a:endParaRPr lang="ru-RU" dirty="0">
                        <a:latin typeface="PT Astra Serif" panose="020A0603040505020204" pitchFamily="18" charset="-52"/>
                        <a:ea typeface="PT Astra Serif" panose="020A0603040505020204" pitchFamily="18" charset="-5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ru-RU" sz="1100" dirty="0" smtClean="0">
                        <a:latin typeface="PT Astra Serif" panose="020A0603040505020204" pitchFamily="18" charset="-52"/>
                        <a:ea typeface="PT Astra Serif" panose="020A0603040505020204" pitchFamily="18" charset="-52"/>
                      </a:endParaRPr>
                    </a:p>
                    <a:p>
                      <a:pPr algn="r"/>
                      <a:r>
                        <a:rPr lang="ru-RU" sz="1200" dirty="0" smtClean="0">
                          <a:latin typeface="PT Astra Serif" panose="020A0603040505020204" pitchFamily="18" charset="-52"/>
                          <a:ea typeface="PT Astra Serif" panose="020A0603040505020204" pitchFamily="18" charset="-52"/>
                        </a:rPr>
                        <a:t>Центр ППМС помощи </a:t>
                      </a:r>
                    </a:p>
                    <a:p>
                      <a:pPr algn="r"/>
                      <a:r>
                        <a:rPr lang="ru-RU" sz="1200" dirty="0" smtClean="0">
                          <a:latin typeface="PT Astra Serif" panose="020A0603040505020204" pitchFamily="18" charset="-52"/>
                          <a:ea typeface="PT Astra Serif" panose="020A0603040505020204" pitchFamily="18" charset="-52"/>
                        </a:rPr>
                        <a:t>УО Администрации</a:t>
                      </a:r>
                    </a:p>
                    <a:p>
                      <a:pPr algn="r"/>
                      <a:r>
                        <a:rPr lang="ru-RU" sz="1200" dirty="0" smtClean="0">
                          <a:latin typeface="PT Astra Serif" panose="020A0603040505020204" pitchFamily="18" charset="-52"/>
                          <a:ea typeface="PT Astra Serif" panose="020A0603040505020204" pitchFamily="18" charset="-52"/>
                        </a:rPr>
                        <a:t> г.о. Стрежевой, Томская область</a:t>
                      </a:r>
                    </a:p>
                    <a:p>
                      <a:pPr algn="r"/>
                      <a:endParaRPr lang="ru-RU" dirty="0" smtClean="0">
                        <a:latin typeface="PT Astra Serif" panose="020A0603040505020204" pitchFamily="18" charset="-52"/>
                        <a:ea typeface="PT Astra Serif" panose="020A0603040505020204" pitchFamily="18" charset="-52"/>
                      </a:endParaRPr>
                    </a:p>
                    <a:p>
                      <a:pPr algn="r"/>
                      <a:endParaRPr lang="ru-RU" dirty="0" smtClean="0">
                        <a:latin typeface="PT Astra Serif" panose="020A0603040505020204" pitchFamily="18" charset="-52"/>
                        <a:ea typeface="PT Astra Serif" panose="020A0603040505020204" pitchFamily="18" charset="-52"/>
                      </a:endParaRPr>
                    </a:p>
                    <a:p>
                      <a:pPr algn="r"/>
                      <a:endParaRPr lang="ru-RU" dirty="0" smtClean="0">
                        <a:latin typeface="PT Astra Serif" panose="020A0603040505020204" pitchFamily="18" charset="-52"/>
                        <a:ea typeface="PT Astra Serif" panose="020A0603040505020204" pitchFamily="18" charset="-52"/>
                      </a:endParaRPr>
                    </a:p>
                    <a:p>
                      <a:pPr algn="r"/>
                      <a:endParaRPr lang="ru-RU" dirty="0" smtClean="0">
                        <a:latin typeface="PT Astra Serif" panose="020A0603040505020204" pitchFamily="18" charset="-52"/>
                        <a:ea typeface="PT Astra Serif" panose="020A0603040505020204" pitchFamily="18" charset="-52"/>
                      </a:endParaRPr>
                    </a:p>
                    <a:p>
                      <a:pPr algn="ctr"/>
                      <a:r>
                        <a:rPr lang="ru-RU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PT Astra Serif" panose="020A0603040505020204" pitchFamily="18" charset="-52"/>
                          <a:ea typeface="PT Astra Serif" panose="020A0603040505020204" pitchFamily="18" charset="-52"/>
                        </a:rPr>
                        <a:t>Буклет для несовершеннолетних:</a:t>
                      </a:r>
                    </a:p>
                    <a:p>
                      <a:pPr algn="ctr"/>
                      <a:r>
                        <a:rPr lang="ru-RU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PT Astra Serif" panose="020A0603040505020204" pitchFamily="18" charset="-52"/>
                          <a:ea typeface="PT Astra Serif" panose="020A0603040505020204" pitchFamily="18" charset="-52"/>
                        </a:rPr>
                        <a:t>«ПРОФИЛАКТИКА</a:t>
                      </a:r>
                      <a:r>
                        <a:rPr lang="ru-RU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PT Astra Serif" panose="020A0603040505020204" pitchFamily="18" charset="-52"/>
                          <a:ea typeface="PT Astra Serif" panose="020A0603040505020204" pitchFamily="18" charset="-52"/>
                        </a:rPr>
                        <a:t> ПРЕСТУПЛЕНИЙ ПРОТИВ ПОЛОВОЙ НЕПРИКОСНОВЕННОСТИ НЕСОВЕРШЕННОЛЕТНИХ»</a:t>
                      </a:r>
                      <a:endParaRPr lang="ru-RU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PT Astra Serif" panose="020A0603040505020204" pitchFamily="18" charset="-52"/>
                        <a:ea typeface="PT Astra Serif" panose="020A0603040505020204" pitchFamily="18" charset="-52"/>
                      </a:endParaRPr>
                    </a:p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>
                        <a:latin typeface="PT Astra Serif" panose="020A0603040505020204" pitchFamily="18" charset="-52"/>
                        <a:ea typeface="PT Astra Serif" panose="020A0603040505020204" pitchFamily="18" charset="-52"/>
                      </a:endParaRPr>
                    </a:p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>
                        <a:latin typeface="PT Astra Serif" panose="020A0603040505020204" pitchFamily="18" charset="-52"/>
                        <a:ea typeface="PT Astra Serif" panose="020A0603040505020204" pitchFamily="18" charset="-52"/>
                      </a:endParaRPr>
                    </a:p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>
                        <a:latin typeface="PT Astra Serif" panose="020A0603040505020204" pitchFamily="18" charset="-52"/>
                        <a:ea typeface="PT Astra Serif" panose="020A0603040505020204" pitchFamily="18" charset="-52"/>
                      </a:endParaRPr>
                    </a:p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>
                        <a:latin typeface="PT Astra Serif" panose="020A0603040505020204" pitchFamily="18" charset="-52"/>
                        <a:ea typeface="PT Astra Serif" panose="020A0603040505020204" pitchFamily="18" charset="-52"/>
                      </a:endParaRPr>
                    </a:p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>
                        <a:latin typeface="PT Astra Serif" panose="020A0603040505020204" pitchFamily="18" charset="-52"/>
                        <a:ea typeface="PT Astra Serif" panose="020A0603040505020204" pitchFamily="18" charset="-52"/>
                      </a:endParaRPr>
                    </a:p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>
                        <a:latin typeface="PT Astra Serif" panose="020A0603040505020204" pitchFamily="18" charset="-52"/>
                        <a:ea typeface="PT Astra Serif" panose="020A0603040505020204" pitchFamily="18" charset="-52"/>
                      </a:endParaRPr>
                    </a:p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>
                        <a:latin typeface="PT Astra Serif" panose="020A0603040505020204" pitchFamily="18" charset="-52"/>
                        <a:ea typeface="PT Astra Serif" panose="020A0603040505020204" pitchFamily="18" charset="-52"/>
                      </a:endParaRPr>
                    </a:p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>
                        <a:latin typeface="PT Astra Serif" panose="020A0603040505020204" pitchFamily="18" charset="-52"/>
                        <a:ea typeface="PT Astra Serif" panose="020A0603040505020204" pitchFamily="18" charset="-52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PT Astra Serif" panose="020A0603040505020204" pitchFamily="18" charset="-52"/>
                          <a:ea typeface="PT Astra Serif" panose="020A0603040505020204" pitchFamily="18" charset="-52"/>
                        </a:rPr>
                        <a:t>Апрель 2022</a:t>
                      </a:r>
                      <a:r>
                        <a:rPr lang="ru-RU" baseline="0" dirty="0" smtClean="0">
                          <a:latin typeface="PT Astra Serif" panose="020A0603040505020204" pitchFamily="18" charset="-52"/>
                          <a:ea typeface="PT Astra Serif" panose="020A0603040505020204" pitchFamily="18" charset="-52"/>
                        </a:rPr>
                        <a:t> г.</a:t>
                      </a:r>
                      <a:endParaRPr lang="ru-RU" dirty="0" smtClean="0">
                        <a:latin typeface="PT Astra Serif" panose="020A0603040505020204" pitchFamily="18" charset="-52"/>
                        <a:ea typeface="PT Astra Serif" panose="020A0603040505020204" pitchFamily="18" charset="-52"/>
                      </a:endParaRPr>
                    </a:p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>
                        <a:latin typeface="PT Astra Serif" panose="020A0603040505020204" pitchFamily="18" charset="-52"/>
                        <a:ea typeface="PT Astra Serif" panose="020A0603040505020204" pitchFamily="18" charset="-5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989784638"/>
                  </a:ext>
                </a:extLst>
              </a:tr>
            </a:tbl>
          </a:graphicData>
        </a:graphic>
      </p:graphicFrame>
      <p:pic>
        <p:nvPicPr>
          <p:cNvPr id="12" name="Рисунок 11" descr="https://442fz.volganet.ru/upload/iblock/1e1/podderzhka_semej_imejushhikh_detej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8064" y="3647452"/>
            <a:ext cx="2140367" cy="19458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logo obrazovanie"/>
          <p:cNvPicPr/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4685" y="97792"/>
            <a:ext cx="1026828" cy="832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99230">
                        <a14:foregroundMark x1="6780" y1="40854" x2="6780" y2="40854"/>
                        <a14:foregroundMark x1="32666" y1="16463" x2="32666" y2="16463"/>
                        <a14:foregroundMark x1="26965" y1="83333" x2="26965" y2="83333"/>
                        <a14:foregroundMark x1="12481" y1="89024" x2="12481" y2="89024"/>
                        <a14:foregroundMark x1="60401" y1="92480" x2="60401" y2="92480"/>
                        <a14:foregroundMark x1="79353" y1="91870" x2="79353" y2="91870"/>
                        <a14:foregroundMark x1="88598" y1="11789" x2="88598" y2="11789"/>
                        <a14:foregroundMark x1="64407" y1="53049" x2="64407" y2="53049"/>
                        <a14:foregroundMark x1="65639" y1="53049" x2="41448" y2="10163"/>
                        <a14:foregroundMark x1="43760" y1="6098" x2="2773" y2="32114"/>
                        <a14:foregroundMark x1="4931" y1="95528" x2="77196" y2="84350"/>
                        <a14:foregroundMark x1="28659" y1="80894" x2="32666" y2="13618"/>
                        <a14:foregroundMark x1="28351" y1="84350" x2="7088" y2="40854"/>
                        <a14:foregroundMark x1="30971" y1="48374" x2="16795" y2="60569"/>
                        <a14:foregroundMark x1="13251" y1="89634" x2="18644" y2="63415"/>
                        <a14:foregroundMark x1="8937" y1="78049" x2="8937" y2="78049"/>
                        <a14:foregroundMark x1="45455" y1="4878" x2="86903" y2="11789"/>
                        <a14:foregroundMark x1="87673" y1="11789" x2="79815" y2="90244"/>
                        <a14:foregroundMark x1="63945" y1="51829" x2="97381" y2="4268"/>
                        <a14:foregroundMark x1="57781" y1="53049" x2="94761" y2="92480"/>
                        <a14:foregroundMark x1="50231" y1="45528" x2="50231" y2="45528"/>
                        <a14:foregroundMark x1="5393" y1="82114" x2="5393" y2="82114"/>
                        <a14:foregroundMark x1="8475" y1="72764" x2="8475" y2="72764"/>
                        <a14:backgroundMark x1="6780" y1="4268" x2="6780" y2="4268"/>
                        <a14:backgroundMark x1="13097" y1="7927" x2="616" y2="46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6426" y="5165525"/>
            <a:ext cx="1840674" cy="1566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03079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7517631"/>
              </p:ext>
            </p:extLst>
          </p:nvPr>
        </p:nvGraphicFramePr>
        <p:xfrm>
          <a:off x="0" y="97792"/>
          <a:ext cx="12144499" cy="7193280"/>
        </p:xfrm>
        <a:graphic>
          <a:graphicData uri="http://schemas.openxmlformats.org/drawingml/2006/table">
            <a:tbl>
              <a:tblPr bandRow="1">
                <a:tableStyleId>{2D5ABB26-0587-4C30-8999-92F81FD0307C}</a:tableStyleId>
              </a:tblPr>
              <a:tblGrid>
                <a:gridCol w="4016499">
                  <a:extLst>
                    <a:ext uri="{9D8B030D-6E8A-4147-A177-3AD203B41FA5}">
                      <a16:colId xmlns="" xmlns:a16="http://schemas.microsoft.com/office/drawing/2014/main" val="2335343880"/>
                    </a:ext>
                  </a:extLst>
                </a:gridCol>
                <a:gridCol w="4064000">
                  <a:extLst>
                    <a:ext uri="{9D8B030D-6E8A-4147-A177-3AD203B41FA5}">
                      <a16:colId xmlns="" xmlns:a16="http://schemas.microsoft.com/office/drawing/2014/main" val="4066582853"/>
                    </a:ext>
                  </a:extLst>
                </a:gridCol>
                <a:gridCol w="4064000">
                  <a:extLst>
                    <a:ext uri="{9D8B030D-6E8A-4147-A177-3AD203B41FA5}">
                      <a16:colId xmlns="" xmlns:a16="http://schemas.microsoft.com/office/drawing/2014/main" val="1271552921"/>
                    </a:ext>
                  </a:extLst>
                </a:gridCol>
              </a:tblGrid>
              <a:tr h="6760208">
                <a:tc>
                  <a:txBody>
                    <a:bodyPr/>
                    <a:lstStyle/>
                    <a:p>
                      <a:pPr algn="just"/>
                      <a:r>
                        <a:rPr lang="ru-RU" sz="1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PT Astra Serif" panose="020A0603040505020204" pitchFamily="18" charset="-52"/>
                          <a:ea typeface="PT Astra Serif" panose="020A0603040505020204" pitchFamily="18" charset="-52"/>
                          <a:cs typeface="+mn-cs"/>
                        </a:rPr>
                        <a:t>Половая неприкосновенность</a:t>
                      </a:r>
                      <a:r>
                        <a:rPr lang="ru-RU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PT Astra Serif" panose="020A0603040505020204" pitchFamily="18" charset="-52"/>
                          <a:ea typeface="PT Astra Serif" panose="020A0603040505020204" pitchFamily="18" charset="-52"/>
                          <a:cs typeface="+mn-cs"/>
                        </a:rPr>
                        <a:t> - это часть личной неприкосновенности, охраняющая человека от любых противоправных личных посягательств. Преступления против половой неприкосновенности называют</a:t>
                      </a:r>
                      <a:r>
                        <a:rPr lang="ru-RU" sz="1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PT Astra Serif" panose="020A0603040505020204" pitchFamily="18" charset="-52"/>
                          <a:ea typeface="PT Astra Serif" panose="020A0603040505020204" pitchFamily="18" charset="-52"/>
                          <a:cs typeface="+mn-cs"/>
                        </a:rPr>
                        <a:t> сексуальным насилием</a:t>
                      </a:r>
                      <a:r>
                        <a:rPr lang="ru-RU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PT Astra Serif" panose="020A0603040505020204" pitchFamily="18" charset="-52"/>
                          <a:ea typeface="PT Astra Serif" panose="020A0603040505020204" pitchFamily="18" charset="-52"/>
                          <a:cs typeface="+mn-cs"/>
                        </a:rPr>
                        <a:t>.</a:t>
                      </a:r>
                      <a:endParaRPr lang="ru-RU" sz="1600" kern="1200" dirty="0" smtClean="0">
                        <a:solidFill>
                          <a:schemeClr val="tx1"/>
                        </a:solidFill>
                        <a:effectLst/>
                        <a:latin typeface="PT Astra Serif" panose="020A0603040505020204" pitchFamily="18" charset="-52"/>
                        <a:ea typeface="PT Astra Serif" panose="020A0603040505020204" pitchFamily="18" charset="-52"/>
                        <a:cs typeface="+mn-cs"/>
                      </a:endParaRPr>
                    </a:p>
                    <a:p>
                      <a:pPr algn="ctr"/>
                      <a:r>
                        <a:rPr lang="ru-RU" sz="16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PT Astra Serif" panose="020A0603040505020204" pitchFamily="18" charset="-52"/>
                          <a:ea typeface="PT Astra Serif" panose="020A0603040505020204" pitchFamily="18" charset="-52"/>
                          <a:cs typeface="+mn-cs"/>
                        </a:rPr>
                        <a:t>Статья 134. Половое сношение и иные действия сексуального характера с лицом, не достигшим шестнадцатилетнего возраста.</a:t>
                      </a:r>
                      <a:endParaRPr lang="ru-RU" sz="1600" kern="1200" dirty="0" smtClean="0">
                        <a:solidFill>
                          <a:schemeClr val="tx1"/>
                        </a:solidFill>
                        <a:effectLst/>
                        <a:latin typeface="PT Astra Serif" panose="020A0603040505020204" pitchFamily="18" charset="-52"/>
                        <a:ea typeface="PT Astra Serif" panose="020A0603040505020204" pitchFamily="18" charset="-52"/>
                        <a:cs typeface="+mn-cs"/>
                      </a:endParaRPr>
                    </a:p>
                    <a:p>
                      <a:pPr algn="ctr"/>
                      <a:r>
                        <a:rPr lang="ru-RU" sz="16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PT Astra Serif" panose="020A0603040505020204" pitchFamily="18" charset="-52"/>
                          <a:ea typeface="PT Astra Serif" panose="020A0603040505020204" pitchFamily="18" charset="-52"/>
                          <a:cs typeface="+mn-cs"/>
                        </a:rPr>
                        <a:t>(https://base.garant.ru/10108000/8d3dea89f1a2f5c73483159c97980660/)</a:t>
                      </a:r>
                      <a:endParaRPr lang="ru-RU" sz="1600" kern="1200" dirty="0" smtClean="0">
                        <a:solidFill>
                          <a:schemeClr val="tx1"/>
                        </a:solidFill>
                        <a:effectLst/>
                        <a:latin typeface="PT Astra Serif" panose="020A0603040505020204" pitchFamily="18" charset="-52"/>
                        <a:ea typeface="PT Astra Serif" panose="020A0603040505020204" pitchFamily="18" charset="-52"/>
                        <a:cs typeface="+mn-cs"/>
                      </a:endParaRPr>
                    </a:p>
                    <a:p>
                      <a:endParaRPr lang="ru-RU" dirty="0" smtClean="0">
                        <a:latin typeface="PT Astra Serif" panose="020A0603040505020204" pitchFamily="18" charset="-52"/>
                        <a:ea typeface="PT Astra Serif" panose="020A0603040505020204" pitchFamily="18" charset="-52"/>
                      </a:endParaRPr>
                    </a:p>
                    <a:p>
                      <a:endParaRPr lang="ru-RU" dirty="0" smtClean="0">
                        <a:latin typeface="PT Astra Serif" panose="020A0603040505020204" pitchFamily="18" charset="-52"/>
                        <a:ea typeface="PT Astra Serif" panose="020A0603040505020204" pitchFamily="18" charset="-52"/>
                      </a:endParaRPr>
                    </a:p>
                    <a:p>
                      <a:endParaRPr lang="ru-RU" dirty="0">
                        <a:latin typeface="PT Astra Serif" panose="020A0603040505020204" pitchFamily="18" charset="-52"/>
                        <a:ea typeface="PT Astra Serif" panose="020A0603040505020204" pitchFamily="18" charset="-5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 smtClean="0">
                          <a:latin typeface="PT Astra Serif" panose="020A0603040505020204" pitchFamily="18" charset="-52"/>
                          <a:ea typeface="PT Astra Serif" panose="020A0603040505020204" pitchFamily="18" charset="-52"/>
                        </a:rPr>
                        <a:t>Согласно российскому уголовному законодательству, половое сношение лица, достигшего 18-летнего возраста с лицом, не достигшим возраста 16 лет и половой зрелости, наказывается лишением свободы на срок до 4 лет; с лицом, заведомо не достигшим возраста 14 лет — на срок от 3 до 7 лет; заведомо не достигшим возраста 12 лет — на срок от 7 до 15 лет. Если любое из этих действий совершено в соучастии, наказание может составить от 12 до 20 лет лишения свободы.</a:t>
                      </a:r>
                    </a:p>
                    <a:p>
                      <a:pPr algn="just"/>
                      <a:r>
                        <a:rPr lang="ru-RU" sz="1600" b="1" dirty="0" smtClean="0">
                          <a:latin typeface="PT Astra Serif" panose="020A0603040505020204" pitchFamily="18" charset="-52"/>
                          <a:ea typeface="PT Astra Serif" panose="020A0603040505020204" pitchFamily="18" charset="-52"/>
                        </a:rPr>
                        <a:t>Если все-таки ты или кто-то из твоих знакомых подверглись нападению или сексуальному насилию, НЕОБХОДИМО: </a:t>
                      </a:r>
                      <a:r>
                        <a:rPr lang="ru-RU" sz="1600" dirty="0" smtClean="0">
                          <a:latin typeface="PT Astra Serif" panose="020A0603040505020204" pitchFamily="18" charset="-52"/>
                          <a:ea typeface="PT Astra Serif" panose="020A0603040505020204" pitchFamily="18" charset="-52"/>
                        </a:rPr>
                        <a:t>рассказать о происшедшем родителям или взрослым, которым ты доверяешь; обратиться в приемный покой для оказания медицинской помощи и получения заключения о травме или травмах (независимо от того, какое насилие над тобой было совершено: физическое или сексуальное); обратиться в милицию при поддержке взрослых или родителей с целю подать заявление о факте нападения или сексуального насилия.</a:t>
                      </a:r>
                    </a:p>
                    <a:p>
                      <a:pPr algn="r"/>
                      <a:endParaRPr lang="ru-RU" dirty="0">
                        <a:latin typeface="PT Astra Serif" panose="020A0603040505020204" pitchFamily="18" charset="-52"/>
                        <a:ea typeface="PT Astra Serif" panose="020A0603040505020204" pitchFamily="18" charset="-5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ru-RU" sz="1100" dirty="0" smtClean="0">
                        <a:latin typeface="PT Astra Serif" panose="020A0603040505020204" pitchFamily="18" charset="-52"/>
                        <a:ea typeface="PT Astra Serif" panose="020A0603040505020204" pitchFamily="18" charset="-52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latin typeface="PT Astra Serif" panose="020A0603040505020204" pitchFamily="18" charset="-52"/>
                          <a:ea typeface="PT Astra Serif" panose="020A0603040505020204" pitchFamily="18" charset="-52"/>
                        </a:rPr>
                        <a:t>Научись говорить "НЕТ!"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dirty="0" smtClean="0">
                        <a:latin typeface="PT Astra Serif" panose="020A0603040505020204" pitchFamily="18" charset="-52"/>
                        <a:ea typeface="PT Astra Serif" panose="020A0603040505020204" pitchFamily="18" charset="-52"/>
                      </a:endParaRP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ru-RU" sz="1600" dirty="0" smtClean="0">
                          <a:latin typeface="PT Astra Serif" panose="020A0603040505020204" pitchFamily="18" charset="-52"/>
                          <a:ea typeface="PT Astra Serif" panose="020A0603040505020204" pitchFamily="18" charset="-52"/>
                        </a:rPr>
                        <a:t>ЕСЛИ тебе предлагают зайти в гости или подвезти до дома, пусть даже это соседи;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ru-RU" sz="1600" dirty="0" smtClean="0">
                          <a:latin typeface="PT Astra Serif" panose="020A0603040505020204" pitchFamily="18" charset="-52"/>
                          <a:ea typeface="PT Astra Serif" panose="020A0603040505020204" pitchFamily="18" charset="-52"/>
                        </a:rPr>
                        <a:t>ЕСЛИ за тобой в школу или в любое другое место пришел посторонний, а родители не предупреждали тебя об этом заранее;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ru-RU" sz="1600" dirty="0" smtClean="0">
                          <a:latin typeface="PT Astra Serif" panose="020A0603040505020204" pitchFamily="18" charset="-52"/>
                          <a:ea typeface="PT Astra Serif" panose="020A0603040505020204" pitchFamily="18" charset="-52"/>
                        </a:rPr>
                        <a:t>ЕСЛИ в отсутствие родителей пришел незнакомый (малознакомый) человек и просит впустить в квартиру;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ru-RU" sz="1600" dirty="0" smtClean="0">
                          <a:latin typeface="PT Astra Serif" panose="020A0603040505020204" pitchFamily="18" charset="-52"/>
                          <a:ea typeface="PT Astra Serif" panose="020A0603040505020204" pitchFamily="18" charset="-52"/>
                        </a:rPr>
                        <a:t>ЕСЛИ незнакомец угощает чем-нибудь с целью познакомиться и провести с тобой время;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ru-RU" sz="1600" dirty="0" smtClean="0">
                          <a:latin typeface="PT Astra Serif" panose="020A0603040505020204" pitchFamily="18" charset="-52"/>
                          <a:ea typeface="PT Astra Serif" panose="020A0603040505020204" pitchFamily="18" charset="-52"/>
                        </a:rPr>
                        <a:t>ЕСЛИ незнакомец просит тебя о помощи, например: показать нужную улицу, поднести сумку, проводить, найти котёнка.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>
                        <a:latin typeface="PT Astra Serif" panose="020A0603040505020204" pitchFamily="18" charset="-52"/>
                        <a:ea typeface="PT Astra Serif" panose="020A0603040505020204" pitchFamily="18" charset="-5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38926482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700" y="5070764"/>
            <a:ext cx="1945112" cy="178723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/>
          <a:srcRect l="63410" t="68720" r="14090" b="11921"/>
          <a:stretch/>
        </p:blipFill>
        <p:spPr>
          <a:xfrm>
            <a:off x="8609610" y="4821382"/>
            <a:ext cx="3135087" cy="1920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626196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1196</TotalTime>
  <Words>519</Words>
  <Application>Microsoft Office PowerPoint</Application>
  <PresentationFormat>Широкоэкранный</PresentationFormat>
  <Paragraphs>48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PT Astra Serif</vt:lpstr>
      <vt:lpstr>Wingdings</vt:lpstr>
      <vt:lpstr>Тема Office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ППМС - Социальный педагог</dc:creator>
  <cp:lastModifiedBy>Коломиец Юлия Григорьевна</cp:lastModifiedBy>
  <cp:revision>21</cp:revision>
  <dcterms:created xsi:type="dcterms:W3CDTF">2022-03-28T07:09:37Z</dcterms:created>
  <dcterms:modified xsi:type="dcterms:W3CDTF">2023-02-13T04:32:49Z</dcterms:modified>
</cp:coreProperties>
</file>