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drawingml.chartshapes+xml" PartName="/ppt/drawings/drawing1.xml"/>
  <Override ContentType="application/vnd.openxmlformats-officedocument.drawingml.chartshapes+xml" PartName="/ppt/drawings/drawing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Default ContentType="application/vnd.openxmlformats-officedocument.spreadsheetml.sheet" Extension="xlsx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chart+xml" PartName="/ppt/charts/chart1.xml"/>
  <Override ContentType="application/vnd.openxmlformats-officedocument.drawingml.chart+xml" PartName="/ppt/charts/chart2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80" r:id="rId3"/>
    <p:sldId id="259" r:id="rId4"/>
    <p:sldId id="257" r:id="rId5"/>
    <p:sldId id="281" r:id="rId6"/>
    <p:sldId id="282" r:id="rId7"/>
    <p:sldId id="283" r:id="rId8"/>
    <p:sldId id="284" r:id="rId9"/>
    <p:sldId id="290" r:id="rId10"/>
    <p:sldId id="291" r:id="rId11"/>
    <p:sldId id="260" r:id="rId12"/>
    <p:sldId id="263" r:id="rId13"/>
    <p:sldId id="265" r:id="rId14"/>
    <p:sldId id="262" r:id="rId15"/>
    <p:sldId id="276" r:id="rId16"/>
    <p:sldId id="287" r:id="rId17"/>
    <p:sldId id="28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5262" autoAdjust="0"/>
  </p:normalViewPr>
  <p:slideViewPr>
    <p:cSldViewPr>
      <p:cViewPr varScale="1">
        <p:scale>
          <a:sx n="77" d="100"/>
          <a:sy n="77" d="100"/>
        </p:scale>
        <p:origin x="-156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 ?><Relationships xmlns="http://schemas.openxmlformats.org/package/2006/relationships"><Relationship Id="rId2" Target="../drawings/drawing1.xml" Type="http://schemas.openxmlformats.org/officeDocument/2006/relationships/chartUserShapes"/><Relationship Id="rId1" Target="NULL" TargetMode="External" Type="http://schemas.openxmlformats.org/officeDocument/2006/relationships/oleObject"/></Relationships>
</file>

<file path=ppt/charts/_rels/chart2.xml.rels><?xml version="1.0" encoding="UTF-8" standalone="yes" ?><Relationships xmlns="http://schemas.openxmlformats.org/package/2006/relationships"><Relationship Id="rId2" Target="../drawings/drawing2.xml" Type="http://schemas.openxmlformats.org/officeDocument/2006/relationships/chartUserShapes"/><Relationship Id="rId1" Target="NULL" TargetMode="External" Type="http://schemas.openxmlformats.org/officeDocument/2006/relationships/oleObject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Уровень (%)</a:t>
            </a:r>
          </a:p>
        </c:rich>
      </c:tx>
      <c:layout>
        <c:manualLayout>
          <c:xMode val="edge"/>
          <c:yMode val="edge"/>
          <c:x val="0.35756758530183758"/>
          <c:y val="1.8750000000000017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7083333333333379E-2"/>
          <c:y val="0.13150000000000001"/>
          <c:w val="0.74096866797900263"/>
          <c:h val="0.824750000000000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Уровень (%)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explosion val="59"/>
          <c:dPt>
            <c:idx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B024-410A-977A-7DE349A7AD12}"/>
              </c:ext>
            </c:extLst>
          </c:dPt>
          <c:cat>
            <c:strRef>
              <c:f>Лист1!$A$2:$A$3</c:f>
              <c:strCache>
                <c:ptCount val="2"/>
                <c:pt idx="0">
                  <c:v>Высокий</c:v>
                </c:pt>
                <c:pt idx="1">
                  <c:v>Средний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</c:v>
                </c:pt>
                <c:pt idx="1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024-410A-977A-7DE349A7AD12}"/>
            </c:ext>
          </c:extLst>
        </c:ser>
      </c:pie3DChart>
    </c:plotArea>
    <c:legend>
      <c:legendPos val="r"/>
      <c:legendEntry>
        <c:idx val="0"/>
        <c:txPr>
          <a:bodyPr/>
          <a:lstStyle/>
          <a:p>
            <a:pPr>
              <a:defRPr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0489377814229794"/>
          <c:y val="0.66600824675575232"/>
          <c:w val="0.31057819622956345"/>
          <c:h val="0.30664748160875538"/>
        </c:manualLayout>
      </c:layout>
      <c:txPr>
        <a:bodyPr/>
        <a:lstStyle/>
        <a:p>
          <a:pPr>
            <a:defRPr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Уровень (%)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5416666666666666E-2"/>
          <c:y val="0.13462499999999997"/>
          <c:w val="0.74096866797900263"/>
          <c:h val="0.824750000000000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(%)</c:v>
                </c:pt>
              </c:strCache>
            </c:strRef>
          </c:tx>
          <c:dPt>
            <c:idx val="1"/>
            <c:spPr>
              <a:solidFill>
                <a:schemeClr val="accent5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AC1-443E-8E5D-1205E067EDA7}"/>
              </c:ext>
            </c:extLst>
          </c:dPt>
          <c:cat>
            <c:strRef>
              <c:f>Лист1!$A$2:$A$3</c:f>
              <c:strCache>
                <c:ptCount val="2"/>
                <c:pt idx="0">
                  <c:v>Высокий</c:v>
                </c:pt>
                <c:pt idx="1">
                  <c:v>Средний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AC1-443E-8E5D-1205E067EDA7}"/>
            </c:ext>
          </c:extLst>
        </c:ser>
      </c:pie3DChart>
    </c:plotArea>
    <c:legend>
      <c:legendPos val="r"/>
      <c:layout>
        <c:manualLayout>
          <c:xMode val="edge"/>
          <c:yMode val="edge"/>
          <c:x val="0.58615054302142477"/>
          <c:y val="0.7220006804799467"/>
          <c:w val="0.40456694539181226"/>
          <c:h val="0.277999353079254"/>
        </c:manualLayout>
      </c:layout>
      <c:txPr>
        <a:bodyPr/>
        <a:lstStyle/>
        <a:p>
          <a:pPr>
            <a:defRPr>
              <a:solidFill>
                <a:srgbClr val="00206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0.44094</cdr:x>
      <cdr:y>0.20342</cdr:y>
    </cdr:from>
    <cdr:to>
      <cdr:x>0.52362</cdr:x>
      <cdr:y>0.28935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87960" y="826705"/>
          <a:ext cx="504056" cy="3492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0.45275</cdr:x>
      <cdr:y>0.15798</cdr:y>
    </cdr:from>
    <cdr:to>
      <cdr:x>0.57506</cdr:x>
      <cdr:y>0.27516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88699" y="425890"/>
          <a:ext cx="537261" cy="3158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/>
            <a:t>10%</a:t>
          </a:r>
        </a:p>
      </cdr:txBody>
    </cdr:sp>
  </cdr:relSizeAnchor>
  <cdr:relSizeAnchor xmlns:cdr="http://schemas.openxmlformats.org/drawingml/2006/chartDrawing">
    <cdr:from>
      <cdr:x>0.42913</cdr:x>
      <cdr:y>0.54227</cdr:y>
    </cdr:from>
    <cdr:to>
      <cdr:x>0.55906</cdr:x>
      <cdr:y>0.66144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84948" y="1461865"/>
          <a:ext cx="570716" cy="3212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/>
            <a:t>90%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0.14175</cdr:x>
      <cdr:y>0.39838</cdr:y>
    </cdr:from>
    <cdr:to>
      <cdr:x>0.27168</cdr:x>
      <cdr:y>0.54013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64096" y="1619016"/>
          <a:ext cx="792088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/>
            <a:t>60%</a:t>
          </a:r>
        </a:p>
      </cdr:txBody>
    </cdr:sp>
  </cdr:relSizeAnchor>
  <cdr:relSizeAnchor xmlns:cdr="http://schemas.openxmlformats.org/drawingml/2006/chartDrawing">
    <cdr:from>
      <cdr:x>0.49612</cdr:x>
      <cdr:y>0.32751</cdr:y>
    </cdr:from>
    <cdr:to>
      <cdr:x>0.68512</cdr:x>
      <cdr:y>0.46925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24336" y="1330984"/>
          <a:ext cx="1152128" cy="5760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/>
            <a:t>40%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4469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5385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15407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3916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427119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074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8819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0153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8665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1735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0797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9277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9282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915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8004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627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90F01-7308-47C6-8410-34B1369C63AA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90FB06B-3077-4903-8EA0-82D8A5B47B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668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7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060848"/>
            <a:ext cx="8280920" cy="1793167"/>
          </a:xfrm>
          <a:ln>
            <a:noFill/>
          </a:ln>
        </p:spPr>
        <p:txBody>
          <a:bodyPr/>
          <a:lstStyle/>
          <a:p>
            <a:pPr marL="182880" indent="0" algn="ctr">
              <a:buNone/>
            </a:pPr>
            <a: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«Формирование основ финансовой грамотности у детей старшего дошкольного возраста через сюжетно-ролевую игру»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5517232"/>
            <a:ext cx="3528392" cy="882119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Тагирова Э.А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332655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 общеразвивающего вида с приоритетным осуществлением деятельности по физическому развитию детей № 13 «Звездочка»</a:t>
            </a:r>
          </a:p>
        </p:txBody>
      </p:sp>
    </p:spTree>
    <p:extLst>
      <p:ext uri="{BB962C8B-B14F-4D97-AF65-F5344CB8AC3E}">
        <p14:creationId xmlns:p14="http://schemas.microsoft.com/office/powerpoint/2010/main" xmlns="" val="484221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776864" cy="79208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Роль педагога в сюжетно-ролевой игре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25144"/>
            <a:ext cx="2016224" cy="64807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068960"/>
            <a:ext cx="2016224" cy="64807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340768"/>
            <a:ext cx="2016224" cy="64807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1268760"/>
            <a:ext cx="3384376" cy="79208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в основной роли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4581128"/>
            <a:ext cx="3384376" cy="79208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Педагог-наблюдатель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2924944"/>
            <a:ext cx="3384376" cy="79208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во второстепенной роли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2915816" y="1484784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987824" y="3140968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2987824" y="4869160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301208"/>
            <a:ext cx="1008112" cy="1241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7744" y="54868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деятельности: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835696" y="1268760"/>
            <a:ext cx="936104" cy="6675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915816" y="1484784"/>
            <a:ext cx="792088" cy="2550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932040" y="1484784"/>
            <a:ext cx="288032" cy="26037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7544" y="2132856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коммуникативная деятельность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12160" y="2420888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55976" y="4221088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конструирование из разного материала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403648" y="4149080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</a:t>
            </a:r>
          </a:p>
        </p:txBody>
      </p:sp>
      <p:cxnSp>
        <p:nvCxnSpPr>
          <p:cNvPr id="55" name="Прямая со стрелкой 54"/>
          <p:cNvCxnSpPr/>
          <p:nvPr/>
        </p:nvCxnSpPr>
        <p:spPr>
          <a:xfrm>
            <a:off x="5868144" y="1196752"/>
            <a:ext cx="1349040" cy="10253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29525040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idx="4294967295" type="title"/>
          </p:nvPr>
        </p:nvSpPr>
        <p:spPr>
          <a:xfrm>
            <a:off x="1268378" y="6369872"/>
            <a:ext cx="6511925" cy="576262"/>
          </a:xfrm>
        </p:spPr>
        <p:txBody>
          <a:bodyPr/>
          <a:lstStyle/>
          <a:p>
            <a:pPr algn="l" indent="0" marL="0">
              <a:buNone/>
            </a:pPr>
            <a:r>
              <a:rPr dirty="0" lang="ru-RU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Уголок по финансовой грамотности</a:t>
            </a:r>
          </a:p>
        </p:txBody>
      </p:sp>
      <p:pic>
        <p:nvPicPr>
          <p:cNvPr descr="C:\Users\User\Desktop\Экономика\Фестиваль ФГ май 2021\IMG-20210427-WA0001.jpg" id="1026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83" y="639323"/>
            <a:ext cx="5055447" cy="364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94764941-BDF4-4954-B02E-86868531AB4D}"/>
              </a:ext>
            </a:extLst>
          </p:cNvPr>
          <p:cNvSpPr txBox="1">
            <a:spLocks/>
          </p:cNvSpPr>
          <p:nvPr/>
        </p:nvSpPr>
        <p:spPr>
          <a:xfrm>
            <a:off x="1302172" y="63259"/>
            <a:ext cx="6512511" cy="576064"/>
          </a:xfrm>
          <a:prstGeom prst="rect">
            <a:avLst/>
          </a:prstGeom>
          <a:noFill/>
          <a:effectLst/>
        </p:spPr>
        <p:txBody>
          <a:bodyPr anchor="t" anchorCtr="0" bIns="45720" lIns="91440" rIns="91440" rtlCol="0" tIns="45720" vert="horz">
            <a:noAutofit/>
          </a:bodyPr>
          <a:lstStyle>
            <a:lvl1pPr algn="r" defTabSz="914400" eaLnBrk="1" hangingPunct="1" indent="-320040" latinLnBrk="0" marL="320040" rtl="0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charset="0" pitchFamily="18" typeface="Georgia"/>
              <a:buChar char="*"/>
              <a:defRPr b="1" i="0" kern="1200" sz="46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algn="bl" blurRad="6350" dir="5400000" endA="300" endPos="45500" rotWithShape="0" stA="55000" sy="-10000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indent="0" marL="0">
              <a:buFont charset="0" pitchFamily="18" typeface="Georgia"/>
              <a:buNone/>
            </a:pPr>
            <a:endParaRPr dirty="0" lang="ru-RU" sz="2800">
              <a:solidFill>
                <a:srgbClr val="002060"/>
              </a:solidFill>
            </a:endParaRPr>
          </a:p>
        </p:txBody>
      </p:sp>
      <p:pic>
        <p:nvPicPr>
          <p:cNvPr descr="C:\Users\User\Desktop\Экономика\Фестиваль ФГ май 2021\IMG-20210428-WA0011.jpg" id="5" name="Picture 4">
            <a:extLst>
              <a:ext uri="{FF2B5EF4-FFF2-40B4-BE49-F238E27FC236}">
                <a16:creationId xmlns:a16="http://schemas.microsoft.com/office/drawing/2014/main" xmlns="" id="{A71A9E2B-BADD-46C2-8342-35ABD532A4F0}"/>
              </a:ext>
            </a:extLst>
          </p:cNvPr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1214" y="3583600"/>
            <a:ext cx="2122632" cy="2783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User\Desktop\Экономика\Фестиваль ФГ май 2021\IMG-20210428-WA0001.jpg" id="6" name="Picture 2">
            <a:extLst>
              <a:ext uri="{FF2B5EF4-FFF2-40B4-BE49-F238E27FC236}">
                <a16:creationId xmlns:a16="http://schemas.microsoft.com/office/drawing/2014/main" xmlns="" id="{B0C33199-1F62-48E1-BBD7-F0F920A67742}"/>
              </a:ext>
            </a:extLst>
          </p:cNvPr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61910"/>
            <a:ext cx="3641543" cy="273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User\Desktop\Экономика\Фестиваль ФГ май 2021\IMG-20210428-WA0022.jpg" id="7" name="Picture 5">
            <a:extLst>
              <a:ext uri="{FF2B5EF4-FFF2-40B4-BE49-F238E27FC236}">
                <a16:creationId xmlns:a16="http://schemas.microsoft.com/office/drawing/2014/main" xmlns="" id="{F30768B2-D118-46F8-92FA-3BD58CFC487A}"/>
              </a:ext>
            </a:extLst>
          </p:cNvPr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329" y="3946344"/>
            <a:ext cx="3220786" cy="241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" r="1"/>
          <a:stretch/>
        </p:blipFill>
        <p:spPr bwMode="auto">
          <a:xfrm>
            <a:off x="6651812" y="3215653"/>
            <a:ext cx="209665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34806" y="0"/>
            <a:ext cx="3978388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28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Организована РППС</a:t>
            </a:r>
          </a:p>
        </p:txBody>
      </p:sp>
    </p:spTree>
    <p:extLst>
      <p:ext uri="{BB962C8B-B14F-4D97-AF65-F5344CB8AC3E}">
        <p14:creationId xmlns:p14="http://schemas.microsoft.com/office/powerpoint/2010/main" xmlns="" val="38467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Экономика\Фестиваль ФГ май 2021\IMG-20210428-WA0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934" y="1340768"/>
            <a:ext cx="367240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Экономика\Фестиваль ФГ май 2021\IMG-20210428-WA00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7091" y="3573016"/>
            <a:ext cx="4272975" cy="296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User\Desktop\Экономика\Фестиваль ФГ май 2021\IMG-20210427-WA00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5616" y="836712"/>
            <a:ext cx="326436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B04FE0DC-404E-4B69-AAFE-FA92145BCDA8}"/>
              </a:ext>
            </a:extLst>
          </p:cNvPr>
          <p:cNvSpPr txBox="1">
            <a:spLocks/>
          </p:cNvSpPr>
          <p:nvPr/>
        </p:nvSpPr>
        <p:spPr>
          <a:xfrm>
            <a:off x="1463350" y="33710"/>
            <a:ext cx="6512511" cy="576064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2800" dirty="0">
                <a:solidFill>
                  <a:srgbClr val="002060"/>
                </a:solidFill>
                <a:effectLst/>
              </a:rPr>
              <a:t>Организована РППС</a:t>
            </a:r>
          </a:p>
        </p:txBody>
      </p:sp>
    </p:spTree>
    <p:extLst>
      <p:ext uri="{BB962C8B-B14F-4D97-AF65-F5344CB8AC3E}">
        <p14:creationId xmlns:p14="http://schemas.microsoft.com/office/powerpoint/2010/main" xmlns="" val="3843047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6512511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Прогнозируемые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результаты: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24744"/>
            <a:ext cx="7200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применять первичные экономические категории в сюжетно-ролевых играх; </a:t>
            </a:r>
          </a:p>
          <a:p>
            <a:pPr marL="285750" indent="-285750" algn="just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самостоятельно организовывать игровую среду для сюжетно-ролевых игр; </a:t>
            </a:r>
          </a:p>
          <a:p>
            <a:pPr marL="285750" indent="-285750" algn="just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понимание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значимости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труда и взаимосвязи понятий «труд-продукт-деньги», «стоимость продукта в зависимости от качества»; </a:t>
            </a:r>
          </a:p>
          <a:p>
            <a:pPr marL="285750" indent="-285750" algn="just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творчески подходить к решению ситуаций финансовых отношений посредством игровых действий;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проявлять социально-нравственные качества в игре.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22350" y="5373216"/>
            <a:ext cx="1044116" cy="1285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70283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546" y="204995"/>
            <a:ext cx="817290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</a:p>
          <a:p>
            <a:pPr algn="ctr"/>
            <a:endParaRPr lang="ru-RU" b="1" dirty="0"/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-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уровня сформированности первичных представлений детей о потребностях, труде, товаре, деньгах и семейном бюджете.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2138618156"/>
              </p:ext>
            </p:extLst>
          </p:nvPr>
        </p:nvGraphicFramePr>
        <p:xfrm>
          <a:off x="173832" y="2399184"/>
          <a:ext cx="4392488" cy="2695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7E2C4105-EED9-4A8B-B003-B89D755BB6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558563614"/>
              </p:ext>
            </p:extLst>
          </p:nvPr>
        </p:nvGraphicFramePr>
        <p:xfrm>
          <a:off x="5148064" y="2636912"/>
          <a:ext cx="3510390" cy="2551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85EEE03-0D57-453E-ABA0-638A68D4410B}"/>
              </a:ext>
            </a:extLst>
          </p:cNvPr>
          <p:cNvSpPr txBox="1"/>
          <p:nvPr/>
        </p:nvSpPr>
        <p:spPr>
          <a:xfrm>
            <a:off x="5580112" y="5250835"/>
            <a:ext cx="2387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/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сформированность  представлений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8A25A7B-233D-431B-BCDE-53E8F73F87E4}"/>
              </a:ext>
            </a:extLst>
          </p:cNvPr>
          <p:cNvSpPr txBox="1"/>
          <p:nvPr/>
        </p:nvSpPr>
        <p:spPr>
          <a:xfrm>
            <a:off x="755576" y="5733256"/>
            <a:ext cx="2736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первичные представления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4188726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1124744"/>
            <a:ext cx="7200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ктивизация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познавательной деятельности и речевой активности;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совершенствование коммуникативных качеств;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обогащение сюжетно-ролевой игры детей.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E:\2 подготовительная планы 2022г\образовательная практика игра\20210427_152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293096"/>
            <a:ext cx="3048339" cy="2286254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725144"/>
            <a:ext cx="146172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04856" cy="1320800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 реализации практики происходит: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 flipH="1">
            <a:off x="1835696" y="1268760"/>
            <a:ext cx="936104" cy="6675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987824" y="1268760"/>
            <a:ext cx="792088" cy="2550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716016" y="1268760"/>
            <a:ext cx="288032" cy="2520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5652120" y="1268760"/>
            <a:ext cx="57606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1547664" y="548680"/>
            <a:ext cx="5328592" cy="7311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Трудности и риски практики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2132856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Хаотичность характера игр 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43608" y="4149080"/>
            <a:ext cx="2592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Роли не доводятся до логического конца 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64088" y="2348880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Одни роли сменяются другими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11960" y="4149080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Недостаточная согласованность в действиях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9525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124744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представленной практики: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педагогическая практика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2564904"/>
            <a:ext cx="6480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Ключевые слова практики: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основы финансовой грамотности, сюжетно-ролевая игра, развивающая предметно-пространственная среда, дети старшего дошкольного возраста.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4509120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Целевая аудитория: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воспитанники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899" y="-56522"/>
            <a:ext cx="3384377" cy="3288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3446376" y="2775453"/>
            <a:ext cx="2304256" cy="93180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9920378">
            <a:off x="2582353" y="3709309"/>
            <a:ext cx="793176" cy="431675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6" name="Стрелка вверх 15"/>
          <p:cNvSpPr/>
          <p:nvPr/>
        </p:nvSpPr>
        <p:spPr>
          <a:xfrm rot="7097289">
            <a:off x="6061080" y="3435737"/>
            <a:ext cx="414371" cy="811042"/>
          </a:xfrm>
          <a:prstGeom prst="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601979" y="4215879"/>
            <a:ext cx="2304256" cy="74120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510372" y="2902800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Экономическая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10002" y="4215879"/>
            <a:ext cx="1764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Финансовая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7416" y="235011"/>
            <a:ext cx="3898976" cy="2604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11434" y="4170477"/>
            <a:ext cx="2376264" cy="79208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43247" y="4196267"/>
            <a:ext cx="22444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Культура личности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</a:p>
        </p:txBody>
      </p:sp>
    </p:spTree>
    <p:extLst>
      <p:ext uri="{BB962C8B-B14F-4D97-AF65-F5344CB8AC3E}">
        <p14:creationId xmlns:p14="http://schemas.microsoft.com/office/powerpoint/2010/main" xmlns="" val="3674389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980728"/>
            <a:ext cx="2394789" cy="8963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132856"/>
            <a:ext cx="7056784" cy="1800200"/>
          </a:xfrm>
        </p:spPr>
        <p:txBody>
          <a:bodyPr/>
          <a:lstStyle/>
          <a:p>
            <a:pPr marL="342900" indent="-342900"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основ финансовой грамотности у детей старшего дошкольного возраста путем привлечения средств и возможностей сюжетно-ролевых игр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93096"/>
            <a:ext cx="146172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flipH="1">
            <a:off x="2123728" y="4653136"/>
            <a:ext cx="967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0161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5690593" cy="64807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Ключевые задачи практики: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274277"/>
            <a:ext cx="828092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познакомить детей с первичными экономическими категориями «потребности», «труд», «товар», «деньги», «семейный бюджет»;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у детей экономическое мышление посредством вовлечения старших дошкольников в процесс сюжетно-ролевых игр;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создать условия для организации сюжетно-ролевой игры;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помочь детям осознать на доступном уровне взаимосвязь понятий: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«труд – продукт - деньги» и «стоимость продукта в зависимости от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качества»;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умение творчески подходить к решению ситуаций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финансовых отношений посредством игровых действий.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воспитывать социально-нравственные качества: бережливость, рачительность, смекалку, трудолюбие, желание учиться, умение планировать дела, осуждать жадность и расточительность.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130754" cy="1008112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8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Сюжетно-ролевая игра как средство реализации практики.</a:t>
            </a:r>
            <a:endParaRPr dirty="0" lang="ru-RU" sz="28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E:\2 подготовительная планы 2022г\образовательная практика игра\20210427_160716.jpg" id="1027" name="Picture 3"/>
          <p:cNvPicPr>
            <a:picLocks noChangeArrowheads="1" noChangeAspect="1"/>
          </p:cNvPicPr>
          <p:nvPr/>
        </p:nvPicPr>
        <p:blipFill>
          <a:blip cstate="print" r:embed="rId2"/>
          <a:srcRect r="58" t="58"/>
          <a:stretch>
            <a:fillRect/>
          </a:stretch>
        </p:blipFill>
        <p:spPr bwMode="auto">
          <a:xfrm>
            <a:off x="467544" y="952047"/>
            <a:ext cx="4392488" cy="3071019"/>
          </a:xfrm>
          <a:prstGeom prst="rect">
            <a:avLst/>
          </a:prstGeom>
          <a:noFill/>
        </p:spPr>
      </p:pic>
      <p:pic>
        <p:nvPicPr>
          <p:cNvPr descr="E:\2 подготовительная планы 2022г\образовательная практика игра\Screenshot_20210426-185813_Chrome (3).jpg" id="1029" name="Picture 5"/>
          <p:cNvPicPr>
            <a:picLocks noChangeArrowheads="1" noChangeAspect="1"/>
          </p:cNvPicPr>
          <p:nvPr/>
        </p:nvPicPr>
        <p:blipFill>
          <a:blip cstate="print" r:embed="rId3"/>
          <a:srcRect r="-234"/>
          <a:stretch>
            <a:fillRect/>
          </a:stretch>
        </p:blipFill>
        <p:spPr bwMode="auto">
          <a:xfrm>
            <a:off x="5364088" y="979295"/>
            <a:ext cx="3168352" cy="280974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4725144"/>
            <a:ext cx="2304256" cy="92333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Демонстрация экономического поведения в сюжетах</a:t>
            </a:r>
          </a:p>
        </p:txBody>
      </p:sp>
      <p:pic>
        <p:nvPicPr>
          <p:cNvPr descr="C:\Users\User\Desktop\Экономика\Фестиваль ФГ май 2021\IMG-7b54e3d8667e5aaeea21f4fac895b46f-V.jpg" id="9" name="Picture 6">
            <a:extLst>
              <a:ext uri="{FF2B5EF4-FFF2-40B4-BE49-F238E27FC236}">
                <a16:creationId xmlns:a16="http://schemas.microsoft.com/office/drawing/2014/main" xmlns="" id="{C0F349B3-A4B8-4E0C-A844-AF4231D526EA}"/>
              </a:ext>
            </a:extLst>
          </p:cNvPr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17032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31" t="9"/>
          <a:stretch>
            <a:fillRect/>
          </a:stretch>
        </p:blipFill>
        <p:spPr bwMode="auto">
          <a:xfrm>
            <a:off x="2267744" y="3789040"/>
            <a:ext cx="2448272" cy="2886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2 подготовительная планы 2022г\образовательная практика игра\IMG-20230116-WA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4176464" cy="3132348"/>
          </a:xfrm>
          <a:prstGeom prst="rect">
            <a:avLst/>
          </a:prstGeom>
          <a:noFill/>
        </p:spPr>
      </p:pic>
      <p:pic>
        <p:nvPicPr>
          <p:cNvPr id="2050" name="Picture 2" descr="E:\2 подготовительная планы 2022г\образовательная практика игра\IMG-20230116-WA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89040"/>
            <a:ext cx="3851267" cy="2888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7984" y="548680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Ателье «Пуговка»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3356992"/>
            <a:ext cx="1106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«Почта»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E:\2 подготовительная планы 2022г\образовательная практика игра\экономи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124744"/>
            <a:ext cx="3510390" cy="46805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660232" y="5949280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«Кафе»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2 подготовительная планы 2022г\образовательная практика игра\IMG-20230116-WA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4187304" cy="3140478"/>
          </a:xfrm>
          <a:prstGeom prst="rect">
            <a:avLst/>
          </a:prstGeom>
          <a:noFill/>
        </p:spPr>
      </p:pic>
      <p:pic>
        <p:nvPicPr>
          <p:cNvPr id="3076" name="Picture 4" descr="E:\2 подготовительная планы 2022г\образовательная практика игра\20210428_0909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848030" y="1136746"/>
            <a:ext cx="4704523" cy="3528392"/>
          </a:xfrm>
          <a:prstGeom prst="rect">
            <a:avLst/>
          </a:prstGeom>
          <a:noFill/>
        </p:spPr>
      </p:pic>
      <p:pic>
        <p:nvPicPr>
          <p:cNvPr id="3077" name="Picture 5" descr="E:\2 подготовительная планы 2022г\образовательная практика игра\Screenshot_20210426-185901_Chro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717032"/>
            <a:ext cx="3888432" cy="291153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92080" y="573325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«Супермаркет», «Банк», «Парикмахерская»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848872" cy="12352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развития сюжетно-ролевой игры с экономическим содержанием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44824"/>
            <a:ext cx="2088232" cy="64807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1628800"/>
            <a:ext cx="3384376" cy="93610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Поддержка игровой инициативы, обогащение игры и организация РППС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140968"/>
            <a:ext cx="2016224" cy="64807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2987824" y="3284984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355976" y="3068960"/>
            <a:ext cx="3528392" cy="10801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 представлений о новых профессиях и проигрывание сюжета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7984" y="4725144"/>
            <a:ext cx="3384376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Непосредственно игровая деятельность в игровых сюжетах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3059832" y="4869160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4797152"/>
            <a:ext cx="2016224" cy="64807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2987824" y="1988840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445224"/>
            <a:ext cx="936103" cy="1152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1258</TotalTime>
  <Words>448</Words>
  <Application>Microsoft Office PowerPoint</Application>
  <PresentationFormat>Экран (4:3)</PresentationFormat>
  <Paragraphs>93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 «Формирование основ финансовой грамотности у детей старшего дошкольного возраста через сюжетно-ролевую игру»</vt:lpstr>
      <vt:lpstr>Слайд 2</vt:lpstr>
      <vt:lpstr>Слайд 3</vt:lpstr>
      <vt:lpstr>Цель:</vt:lpstr>
      <vt:lpstr>Ключевые задачи практики:</vt:lpstr>
      <vt:lpstr>Сюжетно-ролевая игра как средство реализации практики.</vt:lpstr>
      <vt:lpstr>Слайд 7</vt:lpstr>
      <vt:lpstr>Слайд 8</vt:lpstr>
      <vt:lpstr>Этапы развития сюжетно-ролевой игры с экономическим содержанием</vt:lpstr>
      <vt:lpstr>Роль педагога в сюжетно-ролевой игре</vt:lpstr>
      <vt:lpstr>Слайд 11</vt:lpstr>
      <vt:lpstr>Уголок по финансовой грамотности</vt:lpstr>
      <vt:lpstr>Слайд 13</vt:lpstr>
      <vt:lpstr>Прогнозируемые результаты:</vt:lpstr>
      <vt:lpstr>Слайд 15</vt:lpstr>
      <vt:lpstr>В результате реализации практики происходит:  </vt:lpstr>
      <vt:lpstr>Трудности и риски практики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911</cp:lastModifiedBy>
  <cp:revision>87</cp:revision>
  <dcterms:created xsi:type="dcterms:W3CDTF">2021-04-28T05:33:23Z</dcterms:created>
  <dcterms:modified xsi:type="dcterms:W3CDTF">2023-01-17T07:51:58Z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778089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