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5" r:id="rId3"/>
    <p:sldId id="258" r:id="rId4"/>
    <p:sldId id="257" r:id="rId5"/>
    <p:sldId id="259" r:id="rId6"/>
    <p:sldId id="271" r:id="rId7"/>
    <p:sldId id="268" r:id="rId8"/>
    <p:sldId id="261" r:id="rId9"/>
    <p:sldId id="273" r:id="rId10"/>
    <p:sldId id="274" r:id="rId11"/>
    <p:sldId id="265" r:id="rId12"/>
    <p:sldId id="262" r:id="rId13"/>
    <p:sldId id="266" r:id="rId14"/>
    <p:sldId id="263" r:id="rId15"/>
    <p:sldId id="267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389" autoAdjust="0"/>
  </p:normalViewPr>
  <p:slideViewPr>
    <p:cSldViewPr>
      <p:cViewPr varScale="1">
        <p:scale>
          <a:sx n="69" d="100"/>
          <a:sy n="69" d="100"/>
        </p:scale>
        <p:origin x="520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87311-3466-4A4D-B87C-CBCBBF440C4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1C9B7-2EB9-4075-94F8-F8B40A6AF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240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1C9B7-2EB9-4075-94F8-F8B40A6AF83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846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9258481" cy="69573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44624"/>
            <a:ext cx="7411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/>
              <a:t>«Детский сад комбинированного вида №17 «Земляничка»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2924944"/>
            <a:ext cx="5036955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anose="03010101010201010101" pitchFamily="66" charset="0"/>
              </a:rPr>
              <a:t>Мастер - класс</a:t>
            </a:r>
            <a:endParaRPr lang="ru-RU" sz="2400" b="1" dirty="0">
              <a:latin typeface="Monotype Corsiva" panose="03010101010201010101" pitchFamily="66" charset="0"/>
            </a:endParaRPr>
          </a:p>
          <a:p>
            <a:pPr algn="ctr"/>
            <a:endParaRPr lang="en-US" sz="2400" dirty="0" smtClean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Приемы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практической </a:t>
            </a:r>
            <a:r>
              <a:rPr lang="ru-RU" sz="2400" dirty="0">
                <a:solidFill>
                  <a:srgbClr val="C00000"/>
                </a:solidFill>
                <a:latin typeface="Monotype Corsiva" panose="03010101010201010101" pitchFamily="66" charset="0"/>
              </a:rPr>
              <a:t>работы </a:t>
            </a:r>
            <a: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 </a:t>
            </a:r>
            <a:r>
              <a:rPr lang="ru-RU" sz="2400" dirty="0">
                <a:solidFill>
                  <a:srgbClr val="C00000"/>
                </a:solidFill>
                <a:latin typeface="Monotype Corsiva" panose="03010101010201010101" pitchFamily="66" charset="0"/>
              </a:rPr>
              <a:t>детьми </a:t>
            </a:r>
            <a: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ограниченными возможностями здоровья</a:t>
            </a:r>
          </a:p>
          <a:p>
            <a:pPr algn="ctr"/>
            <a:endParaRPr lang="ru-RU" sz="2400" dirty="0">
              <a:latin typeface="Monotype Corsiva" panose="03010101010201010101" pitchFamily="66" charset="0"/>
            </a:endParaRPr>
          </a:p>
          <a:p>
            <a:pPr algn="ctr"/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049600" y="5013176"/>
            <a:ext cx="5328591" cy="1396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познакомить участников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мастер -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класса с использованием нетрадиционной техники рисования «Шерстяная акварель», распространение и передача педагогического опыта, изготовление картины из цветной шерсти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«Зимняя ночь».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7816" y="6528082"/>
            <a:ext cx="4300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Матвеева Н. 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054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3071" y="-17382"/>
            <a:ext cx="9244449" cy="69455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208" y="188640"/>
            <a:ext cx="8928992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332656"/>
            <a:ext cx="6606480" cy="390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Создание</a:t>
            </a:r>
            <a:r>
              <a:rPr lang="ru-RU" dirty="0" smtClean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плоских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округлых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деталей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10738" y="-464993"/>
            <a:ext cx="953973" cy="352839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9078" y="1988840"/>
            <a:ext cx="8064896" cy="3490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Выкладывая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волокна шерсти - слой за слоем, мы ее не приклеиваем, а по завершении работы просто прижимаем стеклом к рамке. Как итог - результат нашей работы.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Шерсть позволяет делать тонкие цветовые переходы, насыщенные пятна и едва заметную дымку.  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Приемы в шерстяной акварели очень сходны с используемыми в живописи.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Опыт работы показал, что овладение данным приемом благотворно влияет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 развитие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с ограниченными возможностями.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endParaRPr lang="ru-RU" dirty="0">
              <a:solidFill>
                <a:srgbClr val="000000"/>
              </a:solidFill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 algn="ctr">
              <a:spcAft>
                <a:spcPts val="750"/>
              </a:spcAft>
            </a:pPr>
            <a:r>
              <a:rPr lang="ru-RU" sz="2400" dirty="0">
                <a:solidFill>
                  <a:schemeClr val="tx2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Таким образом, я предлагаю освоить технику шерстяной акварели и</a:t>
            </a:r>
            <a:r>
              <a:rPr lang="ru-RU" sz="2400" b="1" dirty="0">
                <a:solidFill>
                  <a:schemeClr val="tx2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создать картину </a:t>
            </a:r>
            <a:r>
              <a:rPr lang="ru-RU" sz="2400" i="1" dirty="0">
                <a:solidFill>
                  <a:schemeClr val="tx2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«Зимняя ночь»</a:t>
            </a:r>
            <a:endParaRPr lang="ru-RU" sz="2400" dirty="0">
              <a:solidFill>
                <a:schemeClr val="tx2"/>
              </a:solidFill>
              <a:latin typeface="Monotype Corsiva" panose="03010101010201010101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315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38341" y="116632"/>
            <a:ext cx="27885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«Зимняя ночь»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908720"/>
            <a:ext cx="4429307" cy="49095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3090" y="1124744"/>
            <a:ext cx="386741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  <a:t>Зима завернулась в вечернюю шаль,</a:t>
            </a:r>
            <a:b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</a:br>
            <a: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  <a:t>Застыла под тенью морозной.</a:t>
            </a:r>
            <a:b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</a:br>
            <a: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  <a:t>Её кружевная в снежинках вуаль</a:t>
            </a:r>
            <a:b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</a:br>
            <a: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  <a:t>Раскинулась россыпью звёздной.</a:t>
            </a:r>
            <a:b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</a:br>
            <a: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  <a:t/>
            </a:r>
            <a:b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</a:br>
            <a: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  <a:t>Над ней светит яркая в небе луна,</a:t>
            </a:r>
            <a:b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</a:br>
            <a: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  <a:t>Сливается всё воедино...</a:t>
            </a:r>
            <a:b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</a:br>
            <a: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  <a:t>Вползает сквозь воздух ночной тишина,</a:t>
            </a:r>
            <a:b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</a:br>
            <a:r>
              <a:rPr lang="ru-RU" sz="2000" dirty="0">
                <a:solidFill>
                  <a:schemeClr val="tx2"/>
                </a:solidFill>
                <a:latin typeface="Monotype Corsiva" panose="03010101010201010101" pitchFamily="66" charset="0"/>
              </a:rPr>
              <a:t>Открыв всей вселенной глубины.</a:t>
            </a:r>
          </a:p>
        </p:txBody>
      </p:sp>
    </p:spTree>
    <p:extLst>
      <p:ext uri="{BB962C8B-B14F-4D97-AF65-F5344CB8AC3E}">
        <p14:creationId xmlns:p14="http://schemas.microsoft.com/office/powerpoint/2010/main" val="1127075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29981"/>
            <a:ext cx="948724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1329882"/>
            <a:ext cx="7632848" cy="235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b="1" i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- </a:t>
            </a:r>
            <a:r>
              <a:rPr lang="ru-RU" i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рамка любого </a:t>
            </a:r>
            <a:r>
              <a:rPr lang="ru-RU" i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размера</a:t>
            </a:r>
            <a:endParaRPr lang="ru-RU" dirty="0"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b="1" i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- </a:t>
            </a:r>
            <a:r>
              <a:rPr lang="ru-RU" i="1" dirty="0" err="1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флизелин</a:t>
            </a:r>
            <a:r>
              <a:rPr lang="ru-RU" i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или рулонные салфетки </a:t>
            </a:r>
          </a:p>
          <a:p>
            <a:pPr>
              <a:spcAft>
                <a:spcPts val="75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-</a:t>
            </a:r>
            <a:r>
              <a:rPr lang="ru-RU" i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 клей-карандаш </a:t>
            </a:r>
            <a:endParaRPr lang="ru-RU" i="1" dirty="0" smtClean="0">
              <a:solidFill>
                <a:srgbClr val="000000"/>
              </a:solidFill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-</a:t>
            </a:r>
            <a:r>
              <a:rPr lang="ru-RU" b="1" i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r>
              <a:rPr lang="ru-RU" i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ножницы </a:t>
            </a:r>
          </a:p>
          <a:p>
            <a:pPr>
              <a:spcAft>
                <a:spcPts val="75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-</a:t>
            </a:r>
            <a:r>
              <a:rPr lang="ru-RU" b="1" i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пинцет </a:t>
            </a:r>
            <a:endParaRPr lang="ru-RU" i="1" dirty="0" smtClean="0">
              <a:solidFill>
                <a:srgbClr val="000000"/>
              </a:solidFill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-</a:t>
            </a:r>
            <a:r>
              <a:rPr lang="ru-RU" b="1" i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шерсть </a:t>
            </a:r>
            <a:r>
              <a:rPr lang="ru-RU" i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разных цветов</a:t>
            </a:r>
            <a:endParaRPr lang="ru-RU" dirty="0">
              <a:latin typeface="Monotype Corsiva" panose="03010101010201010101" pitchFamily="66" charset="0"/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75692" y="309645"/>
            <a:ext cx="47159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материалы</a:t>
            </a: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233657"/>
            <a:ext cx="3139277" cy="235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12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809" y="21726"/>
            <a:ext cx="917880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8269" y="116632"/>
            <a:ext cx="5707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Пошаговое выполнение работы</a:t>
            </a: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852274"/>
            <a:ext cx="47525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1.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Разберите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рамку на составляющие (рама, стекло, основа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). Возьмите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основу от рамки и белый материал (</a:t>
            </a:r>
            <a:r>
              <a:rPr lang="ru-RU" dirty="0" err="1">
                <a:solidFill>
                  <a:srgbClr val="000000"/>
                </a:solidFill>
                <a:latin typeface="Monotype Corsiva" panose="03010101010201010101" pitchFamily="66" charset="0"/>
              </a:rPr>
              <a:t>флизелин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 или рулонные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салфетки). Нанесите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несколько полосок клея по периметру основы и аккуратно приклейте материал. 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45" y="852274"/>
            <a:ext cx="2232248" cy="16761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75856" y="314096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2. Тонкими </a:t>
            </a:r>
            <a:r>
              <a:rPr lang="ru-RU" dirty="0" err="1">
                <a:solidFill>
                  <a:srgbClr val="000000"/>
                </a:solidFill>
                <a:latin typeface="Monotype Corsiva" panose="03010101010201010101" pitchFamily="66" charset="0"/>
              </a:rPr>
              <a:t>отщипами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 начинаем выкладывать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небо. Работаем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с дальних планов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! Смесью голубых оттенков, используя прием «смешивание цветов способом «вытягивание»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45" y="3140967"/>
            <a:ext cx="2232247" cy="16761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4712" y="4647747"/>
            <a:ext cx="2334484" cy="175288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166085" y="4549676"/>
            <a:ext cx="28083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3. На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переднем плане рисуем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снежные сугробы белой шерстью. Добавляем способом «вытягивания» несколько штрихов темной шерстью создавая эффект теней. Приминаем шерсть ладонями.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717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91" y="0"/>
            <a:ext cx="912785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2493401" cy="18722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59832" y="33269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4. Намечаем луну. Берем шерсть белого цвета и добавляем немного желтого оттенка. Используем прием «Вытягивание» и «работа с выкройкой». Создаем эффект лунного свечения добавляя легкие мазки шерстью более </a:t>
            </a:r>
            <a:r>
              <a:rPr lang="ru-RU" dirty="0" err="1" smtClean="0">
                <a:solidFill>
                  <a:srgbClr val="000000"/>
                </a:solidFill>
                <a:latin typeface="Monotype Corsiva" panose="03010101010201010101" pitchFamily="66" charset="0"/>
              </a:rPr>
              <a:t>святлых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тонов (белый, светло-синий), используя прием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«вытягивание»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0960"/>
            <a:ext cx="2493401" cy="18722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59832" y="2600960"/>
            <a:ext cx="40324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5. Белой шерстью рисуем дерево на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переднем плане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. Используя прием «Жгутик». Приминаем шерсть ладонями или стеклом.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116" y="5085184"/>
            <a:ext cx="1977431" cy="14847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5085184"/>
            <a:ext cx="1977431" cy="148478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357115" y="3852316"/>
            <a:ext cx="44965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6.Добавляем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тонкие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веточки. Используем  прием «Жгутик», работаем при помощи пинцета, немного подгибая веточки, создавая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э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ффект дуновение ветром.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522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36" y="-99310"/>
            <a:ext cx="9169227" cy="6957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95280" y="620688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 smtClean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62929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24" y="260419"/>
            <a:ext cx="2517214" cy="189008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43956" y="260419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7. Используя прием «Паутинка»  рисуем «шапки» снега на ветках дерева.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352" y="260419"/>
            <a:ext cx="2517213" cy="18900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24" y="2852936"/>
            <a:ext cx="2775750" cy="20842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187645" y="29249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8. </a:t>
            </a:r>
            <a:r>
              <a:rPr lang="ru-RU" dirty="0" err="1" smtClean="0">
                <a:solidFill>
                  <a:srgbClr val="000000"/>
                </a:solidFill>
                <a:latin typeface="Monotype Corsiva" panose="03010101010201010101" pitchFamily="66" charset="0"/>
              </a:rPr>
              <a:t>Финально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проверяем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прикладывая стекло. Обрезаем лишний </a:t>
            </a:r>
            <a:r>
              <a:rPr lang="ru-RU" dirty="0" err="1" smtClean="0">
                <a:solidFill>
                  <a:srgbClr val="000000"/>
                </a:solidFill>
                <a:latin typeface="Monotype Corsiva" panose="03010101010201010101" pitchFamily="66" charset="0"/>
              </a:rPr>
              <a:t>флизелин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 с шерстью.</a:t>
            </a:r>
            <a:r>
              <a:rPr lang="ru-RU" dirty="0">
                <a:latin typeface="Monotype Corsiva" panose="03010101010201010101" pitchFamily="66" charset="0"/>
              </a:rPr>
              <a:t/>
            </a:r>
            <a:br>
              <a:rPr lang="ru-RU" dirty="0">
                <a:latin typeface="Monotype Corsiva" panose="03010101010201010101" pitchFamily="66" charset="0"/>
              </a:rPr>
            </a:b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Если все элементы Вас устраивают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, оформляем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работу под стекло в раму.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5174761"/>
            <a:ext cx="39276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400" i="1" dirty="0">
                <a:solidFill>
                  <a:schemeClr val="tx2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Наша чудесная картина готова!</a:t>
            </a:r>
            <a:endParaRPr lang="ru-RU" sz="2400" dirty="0">
              <a:solidFill>
                <a:schemeClr val="tx2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240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254" y="116632"/>
            <a:ext cx="918652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83768" y="2924944"/>
            <a:ext cx="5891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Спасибо всем участникам мастер- класса!</a:t>
            </a:r>
            <a:endParaRPr lang="ru-RU" sz="2800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99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1" y="-26488"/>
            <a:ext cx="9252521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13284" y="476672"/>
            <a:ext cx="8208912" cy="3956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Добрый день, уважаемые коллеги!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системе </a:t>
            </a:r>
            <a:r>
              <a:rPr lang="ru-RU" dirty="0" err="1" smtClean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коррекционно</a:t>
            </a:r>
            <a:r>
              <a:rPr lang="ru-RU" dirty="0" smtClean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- образовательной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работы с детьми </a:t>
            </a:r>
            <a:r>
              <a:rPr lang="ru-RU" dirty="0" smtClean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 ограниченными возможностями (ОВЗ)</a:t>
            </a:r>
            <a:r>
              <a:rPr lang="ru-RU" dirty="0" smtClean="0">
                <a:solidFill>
                  <a:srgbClr val="2E353D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2E353D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 целью развития мелкой моторики и тактильного восприятия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занятиям изобразительной деятельностью уделяется особое внимание.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 и занятие творчеством – одно из самых любимых занятий детей дошкольного возраста. Творчество – это обязательное условие всестороннего развития ребёнка, оно делает его полнее, радостнее, богаче, пробуждает фантазию, учит придумывать что-то новое</a:t>
            </a:r>
            <a:r>
              <a:rPr lang="ru-RU" dirty="0" smtClean="0">
                <a:solidFill>
                  <a:srgbClr val="333333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solidFill>
                  <a:srgbClr val="0070C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Мы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коллегой практикуем в работе с особенными детьми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технику рисования шерстью - </a:t>
            </a:r>
            <a:r>
              <a:rPr lang="ru-RU" dirty="0" smtClean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«Шерстяная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акварель" </a:t>
            </a:r>
            <a:r>
              <a:rPr lang="ru-RU" dirty="0" smtClean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либо  </a:t>
            </a:r>
            <a:r>
              <a:rPr lang="ru-RU" dirty="0" smtClean="0">
                <a:solidFill>
                  <a:srgbClr val="2E353D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«Живопись </a:t>
            </a:r>
            <a:r>
              <a:rPr lang="ru-RU" dirty="0">
                <a:solidFill>
                  <a:srgbClr val="2E353D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шерстью»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 Детям очень нравиться теплота и мягкость материала. Техника не сложная и напоминает рисование акварельными красками. Она не требует особых </a:t>
            </a:r>
            <a:r>
              <a:rPr lang="ru-RU" dirty="0" smtClean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навыков.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333333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Давайте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разберёмся, что это такое? </a:t>
            </a:r>
            <a:endParaRPr lang="ru-RU" sz="1400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407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404664"/>
            <a:ext cx="7488832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Шерстяная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акварель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Harrington" panose="04040505050A02020702" pitchFamily="82" charset="0"/>
              </a:rPr>
              <a:t>–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техника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рисования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где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вместо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красок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используются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волокна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натуральной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шерсти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Картины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выполненные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в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этой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технике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имеют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необычную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фактуру</a:t>
            </a:r>
            <a:r>
              <a:rPr lang="ru-RU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За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счёт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того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что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шерсть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выкладывается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слоями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образуется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одновременно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и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объёмность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фактурность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Harrington" panose="04040505050A02020702" pitchFamily="82" charset="0"/>
              </a:rPr>
              <a:t>«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рисунка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Harrington" panose="04040505050A02020702" pitchFamily="82" charset="0"/>
              </a:rPr>
              <a:t>»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и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цветовой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эффект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схожий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с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художественными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работами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в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технике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акварели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с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характерными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разводами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Такое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цветовое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разнообразие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позволяет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создавать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по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настоящему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живописные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работы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Brush Script MT" panose="03060802040406070304" pitchFamily="66" charset="0"/>
              </a:rPr>
              <a:t>—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пейзажи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натюрморты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абстракции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даже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Cambria" panose="02040503050406030204" pitchFamily="18" charset="0"/>
              </a:rPr>
              <a:t>портреты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996952"/>
            <a:ext cx="3024336" cy="22673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996952"/>
            <a:ext cx="3100602" cy="226731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474" y="2996952"/>
            <a:ext cx="2516022" cy="334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510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51622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1420" y="2239350"/>
            <a:ext cx="80910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Monotype Corsiva" panose="03010101010201010101" pitchFamily="66" charset="0"/>
              </a:rPr>
              <a:t>В. А. Сухомлинский писал, что «истоки способностей и дарований детей – на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algn="just"/>
            <a:r>
              <a:rPr lang="ru-RU" dirty="0" smtClean="0">
                <a:latin typeface="Monotype Corsiva" panose="03010101010201010101" pitchFamily="66" charset="0"/>
              </a:rPr>
              <a:t>кончиках </a:t>
            </a:r>
            <a:r>
              <a:rPr lang="ru-RU" dirty="0">
                <a:latin typeface="Monotype Corsiva" panose="03010101010201010101" pitchFamily="66" charset="0"/>
              </a:rPr>
              <a:t>их пальцев. Чем больше уверенности в движениях детской </a:t>
            </a:r>
            <a:r>
              <a:rPr lang="ru-RU" dirty="0" smtClean="0">
                <a:latin typeface="Monotype Corsiva" panose="03010101010201010101" pitchFamily="66" charset="0"/>
              </a:rPr>
              <a:t>руки</a:t>
            </a:r>
            <a:r>
              <a:rPr lang="ru-RU" dirty="0">
                <a:latin typeface="Monotype Corsiva" panose="03010101010201010101" pitchFamily="66" charset="0"/>
              </a:rPr>
              <a:t>, тем тоньше взаимодействие руки с орудием труда, сложнее </a:t>
            </a:r>
            <a:r>
              <a:rPr lang="ru-RU" dirty="0" smtClean="0">
                <a:latin typeface="Monotype Corsiva" panose="03010101010201010101" pitchFamily="66" charset="0"/>
              </a:rPr>
              <a:t>движения, ярче </a:t>
            </a:r>
            <a:r>
              <a:rPr lang="ru-RU" dirty="0">
                <a:latin typeface="Monotype Corsiva" panose="03010101010201010101" pitchFamily="66" charset="0"/>
              </a:rPr>
              <a:t>творческая стихия детского разума. А чем больше мастерства в детской руке, тем ребенок умнее</a:t>
            </a:r>
            <a:r>
              <a:rPr lang="ru-RU" dirty="0" smtClean="0">
                <a:latin typeface="Monotype Corsiva" panose="03010101010201010101" pitchFamily="66" charset="0"/>
              </a:rPr>
              <a:t>…» Развитие мелкой моторики, воображения, познавательных процессов – служит одним из важнейших источников при подготовке детей к письму и начальному школьному обучению.</a:t>
            </a:r>
          </a:p>
          <a:p>
            <a:pPr algn="just"/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1028" name="Picture 4" descr="https://sun9-81.userapi.com/impg/o3seEgcHaoyCtmUyN3wsU4_JgYJ4xNKJv3b-0g/Tqp4eqR9LT8.jpg?size=849x518&amp;quality=95&amp;sign=5ab8a1bf4b2e8b68d0c1189825eb5635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777" y="4181345"/>
            <a:ext cx="2290806" cy="154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808" y="4181345"/>
            <a:ext cx="2295015" cy="15422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1478" y="476672"/>
            <a:ext cx="81209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Это уникальная техника многослойного выкладывания шерсти разных цветов и оттенков. У детей это вызывает особое удовольствие. Создание картин из теплого и очень уютного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материала-шерсти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благотворно влияет на эмоциональное и физическое состояние детей, а работа с ней успокаивает и пробуждает творческое начало. В ходе совместной деятельности развиваются коммуникативные способности детей, нравственные качества. </a:t>
            </a: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Это возможность погрузиться в атмосферу совместного вдохновения и красоты</a:t>
            </a:r>
            <a:endParaRPr lang="ru-RU" sz="1600" dirty="0">
              <a:effectLst/>
              <a:latin typeface="Monotype Corsiva" panose="03010101010201010101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855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197" y="63683"/>
            <a:ext cx="91278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5674" y="11663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шерстяная акварель</a:t>
            </a:r>
            <a:r>
              <a:rPr lang="ru-RU" sz="36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1618" y="908720"/>
            <a:ext cx="8136904" cy="3518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-       это весело и интересно. </a:t>
            </a:r>
          </a:p>
          <a:p>
            <a:pPr algn="just"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-       успех заложен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еще в начале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работы </a:t>
            </a:r>
            <a:r>
              <a:rPr lang="ru-RU" dirty="0">
                <a:latin typeface="Monotype Corsiva" panose="03010101010201010101" pitchFamily="66" charset="0"/>
              </a:rPr>
              <a:t>(чтобы не получилось, это красиво</a:t>
            </a:r>
            <a:r>
              <a:rPr lang="ru-RU" dirty="0" smtClean="0">
                <a:latin typeface="Monotype Corsiva" panose="03010101010201010101" pitchFamily="66" charset="0"/>
              </a:rPr>
              <a:t>).</a:t>
            </a:r>
            <a:endParaRPr lang="ru-RU" sz="1600" dirty="0"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   возможность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переделать, подкорректировать картину, если что-то не получилось или не устраивает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результат </a:t>
            </a:r>
            <a:r>
              <a:rPr lang="ru-RU" dirty="0">
                <a:latin typeface="Monotype Corsiva" panose="03010101010201010101" pitchFamily="66" charset="0"/>
              </a:rPr>
              <a:t>(Всегда можно вернуться к предыдущим этапам процесса, чтобы исправить недостатки </a:t>
            </a:r>
            <a:r>
              <a:rPr lang="ru-RU" dirty="0" smtClean="0">
                <a:latin typeface="Monotype Corsiva" panose="03010101010201010101" pitchFamily="66" charset="0"/>
              </a:rPr>
              <a:t>картины).</a:t>
            </a:r>
            <a:endParaRPr lang="ru-RU" sz="1600" dirty="0"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      для освоения техники </a:t>
            </a: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не обязательно уметь рисовать.</a:t>
            </a:r>
            <a:endParaRPr lang="ru-RU" sz="1600" dirty="0"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-      это </a:t>
            </a: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возможность творить, делать </a:t>
            </a:r>
            <a:r>
              <a:rPr lang="ru-RU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«настоящую» </a:t>
            </a: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вещь своими руками</a:t>
            </a:r>
            <a:r>
              <a:rPr lang="ru-RU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!</a:t>
            </a:r>
            <a:endParaRPr lang="ru-RU" sz="1600" dirty="0" smtClean="0">
              <a:latin typeface="Monotype Corsiva" panose="03010101010201010101" pitchFamily="66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Tx/>
              <a:buChar char="-"/>
            </a:pPr>
            <a:r>
              <a:rPr lang="ru-RU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  идет </a:t>
            </a:r>
            <a:r>
              <a:rPr lang="ru-RU" dirty="0">
                <a:latin typeface="Monotype Corsiva" panose="03010101010201010101" pitchFamily="66" charset="0"/>
                <a:ea typeface="Times New Roman" panose="02020603050405020304" pitchFamily="18" charset="0"/>
              </a:rPr>
              <a:t>мощное развитие </a:t>
            </a:r>
            <a:r>
              <a:rPr lang="ru-RU" dirty="0" smtClean="0">
                <a:latin typeface="Monotype Corsiva" panose="03010101010201010101" pitchFamily="66" charset="0"/>
                <a:ea typeface="Times New Roman" panose="02020603050405020304" pitchFamily="18" charset="0"/>
              </a:rPr>
              <a:t>мелкой моторики рук</a:t>
            </a:r>
          </a:p>
          <a:p>
            <a:pPr marL="285750" indent="-285750" algn="just">
              <a:spcAft>
                <a:spcPts val="750"/>
              </a:spcAft>
              <a:buFontTx/>
              <a:buChar char="-"/>
            </a:pP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помогаем </a:t>
            </a:r>
            <a:r>
              <a:rPr lang="ru-RU" dirty="0" smtClean="0">
                <a:solidFill>
                  <a:srgbClr val="333333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развить </a:t>
            </a:r>
            <a:r>
              <a:rPr lang="ru-RU" dirty="0">
                <a:solidFill>
                  <a:srgbClr val="333333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уверенность в себе и своих  силах. </a:t>
            </a:r>
            <a:endParaRPr lang="ru-RU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Tx/>
              <a:buChar char="-"/>
            </a:pPr>
            <a:endParaRPr lang="ru-RU" sz="1600" dirty="0">
              <a:effectLst/>
              <a:latin typeface="Monotype Corsiva" panose="03010101010201010101" pitchFamily="66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1020" y="4293096"/>
            <a:ext cx="3789436" cy="212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574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3217"/>
            <a:ext cx="9244449" cy="69455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87824" y="1647790"/>
            <a:ext cx="2978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работы</a:t>
            </a:r>
            <a:endParaRPr lang="ru-RU" sz="3200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413" y="188640"/>
            <a:ext cx="8352928" cy="1463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Эта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техника дает возможность выбирать, думать, искать, пробовать, ощущать!  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Взяв </a:t>
            </a: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шерсть в руки, с ней можно делать всё, что угодно – скручивать в жгутики, скатывать из неё шарики, стричь, вытягивать и </a:t>
            </a:r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пр.</a:t>
            </a:r>
            <a:endParaRPr lang="ru-RU" sz="14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  <a:t>Рассмотрим приемы используемые в технике «Шерстяная акварель». 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0235" y="2349195"/>
            <a:ext cx="530915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413" y="2218494"/>
            <a:ext cx="4926425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Вытягивание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Отрывание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89" y="2635106"/>
            <a:ext cx="4002645" cy="9897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88" y="4209859"/>
            <a:ext cx="4002645" cy="115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011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449" y="0"/>
            <a:ext cx="9244449" cy="69455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208" y="188640"/>
            <a:ext cx="8928992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  Щипание</a:t>
            </a: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  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 </a:t>
            </a: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 Паутинка</a:t>
            </a: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  Работа</a:t>
            </a:r>
            <a:r>
              <a:rPr lang="ru-RU" dirty="0" smtClean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с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трафаретом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840532" y="-968324"/>
            <a:ext cx="824619" cy="40026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733982" y="662601"/>
            <a:ext cx="1037723" cy="40026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86615"/>
            <a:ext cx="4002643" cy="114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046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674" y="0"/>
            <a:ext cx="9244449" cy="694559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250781"/>
            <a:ext cx="6678488" cy="5507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Работа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с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выкройкой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Жгутик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Нарезка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692695"/>
            <a:ext cx="3870668" cy="11521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9778" y="682111"/>
            <a:ext cx="3870669" cy="11627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32" y="4147390"/>
            <a:ext cx="4005986" cy="11235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2608161"/>
            <a:ext cx="4011599" cy="109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74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226" y="-49330"/>
            <a:ext cx="9244449" cy="69455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279" y="332656"/>
            <a:ext cx="8928992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     Смешивание</a:t>
            </a:r>
            <a:r>
              <a:rPr lang="ru-RU" dirty="0" smtClean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цветов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способом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Вытягивание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  <a:p>
            <a:pPr>
              <a:lnSpc>
                <a:spcPct val="115000"/>
              </a:lnSpc>
            </a:pP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 </a:t>
            </a: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    Смешение</a:t>
            </a:r>
            <a:r>
              <a:rPr lang="ru-RU" dirty="0" smtClean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цветов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способом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Щипание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Cambria" panose="02040503050406030204" pitchFamily="18" charset="0"/>
              <a:ea typeface="Calibri" panose="020F0502020204030204" pitchFamily="34" charset="0"/>
              <a:cs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47643" y="-487403"/>
            <a:ext cx="1015046" cy="35192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40275" y="1139814"/>
            <a:ext cx="1038916" cy="352839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1520" y="3617388"/>
            <a:ext cx="4165179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Смешение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цветов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способом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Нарезка</a:t>
            </a:r>
            <a:r>
              <a:rPr lang="ru-RU" dirty="0">
                <a:latin typeface="Harrington" panose="04040505050A020207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84382" y="2747366"/>
            <a:ext cx="950706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115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2E353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2E353D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715</Words>
  <Application>Microsoft Office PowerPoint</Application>
  <PresentationFormat>Экран (4:3)</PresentationFormat>
  <Paragraphs>101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Brush Script MT</vt:lpstr>
      <vt:lpstr>Calibri</vt:lpstr>
      <vt:lpstr>Cambria</vt:lpstr>
      <vt:lpstr>Harrington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106</cp:revision>
  <dcterms:created xsi:type="dcterms:W3CDTF">2022-03-05T14:06:30Z</dcterms:created>
  <dcterms:modified xsi:type="dcterms:W3CDTF">2023-02-13T17:21:22Z</dcterms:modified>
</cp:coreProperties>
</file>