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9" r:id="rId13"/>
    <p:sldId id="270" r:id="rId14"/>
    <p:sldId id="271" r:id="rId15"/>
    <p:sldId id="272" r:id="rId16"/>
    <p:sldId id="276" r:id="rId17"/>
    <p:sldId id="273" r:id="rId18"/>
    <p:sldId id="274" r:id="rId19"/>
    <p:sldId id="275" r:id="rId20"/>
    <p:sldId id="277" r:id="rId21"/>
    <p:sldId id="278" r:id="rId22"/>
    <p:sldId id="281" r:id="rId23"/>
    <p:sldId id="280" r:id="rId24"/>
    <p:sldId id="28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3" autoAdjust="0"/>
    <p:restoredTop sz="94660"/>
  </p:normalViewPr>
  <p:slideViewPr>
    <p:cSldViewPr snapToGrid="0">
      <p:cViewPr varScale="1">
        <p:scale>
          <a:sx n="79" d="100"/>
          <a:sy n="79" d="100"/>
        </p:scale>
        <p:origin x="4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E5DDD-1E4D-4DDA-8F3A-455C7F9AA2BD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21F62-84E7-4B4E-8CE5-9BF8AA6625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10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1F62-84E7-4B4E-8CE5-9BF8AA66257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6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7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2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292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01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5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29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874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108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72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35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873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1505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8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36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935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8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03B3A86-9104-42A3-9AA2-5E75CB2E0BA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50B9B24-264F-4807-92D2-1997EC2CEF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2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3735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57278" y="162541"/>
            <a:ext cx="946445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«Проектно-исследовательская деятельность с детьми дошкольного возраста»</a:t>
            </a:r>
          </a:p>
          <a:p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ru-RU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ru-RU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Подготовила:Семенова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 А.М. – воспитатель 1 квалификационной категории</a:t>
            </a:r>
          </a:p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omic Sans MS" panose="030F0702030302020204" pitchFamily="66" charset="0"/>
              </a:rPr>
              <a:t>03.12.2021г.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05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0036" y="565265"/>
            <a:ext cx="95263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</a:p>
          <a:p>
            <a:pPr algn="ctr"/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 исследовательской деятельности 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9541" y="1778924"/>
            <a:ext cx="9077499" cy="56526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38" y="3139415"/>
            <a:ext cx="9089924" cy="5791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116" y="2452217"/>
            <a:ext cx="9089924" cy="579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38" y="3874631"/>
            <a:ext cx="9089924" cy="5791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72" y="1896061"/>
            <a:ext cx="8125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выделение и постановка проблемы (выбор темы исследования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389909" y="2500235"/>
            <a:ext cx="7543800" cy="639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282633"/>
            <a:ext cx="10619510" cy="629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37855" y="561109"/>
            <a:ext cx="9331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ТРЕБОВАНИЯ</a:t>
            </a:r>
          </a:p>
          <a:p>
            <a:pPr algn="ctr"/>
            <a:r>
              <a:rPr lang="ru-RU" sz="3200" dirty="0"/>
              <a:t>к</a:t>
            </a:r>
            <a:r>
              <a:rPr lang="ru-RU" sz="3200" dirty="0" smtClean="0"/>
              <a:t> воспитателю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18309" y="1974273"/>
            <a:ext cx="10287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моменту поступления в первый класс ребенок должен уметь решать такие сложные задачи как: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видеть проблему и ставить вопросы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доказывать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выводы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высказывать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предположения и строить планы по их проверке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метод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основных методов, который может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дошкольнику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выше обозначенные задачи</a:t>
            </a:r>
          </a:p>
          <a:p>
            <a:pPr marL="342900" indent="-342900">
              <a:buFontTx/>
              <a:buChar char="-"/>
            </a:pP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3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7563" y="1600200"/>
            <a:ext cx="83127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>
                <a:latin typeface="Comic Sans MS" panose="030F0702030302020204" pitchFamily="66" charset="0"/>
                <a:cs typeface="Times New Roman" panose="02020603050405020304" pitchFamily="18" charset="0"/>
              </a:rPr>
              <a:t>Этапы проектной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97067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" y="0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08" y="2137881"/>
            <a:ext cx="6227618" cy="3503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1309" y="561109"/>
            <a:ext cx="87283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младший дошкольный возраст </a:t>
            </a:r>
            <a:endParaRPr lang="ru-RU" sz="3200" b="1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(активная роль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принадлежит взрослому, подражательно-исполнительский уровень, происходит в форме игры)</a:t>
            </a:r>
          </a:p>
        </p:txBody>
      </p:sp>
    </p:spTree>
    <p:extLst>
      <p:ext uri="{BB962C8B-B14F-4D97-AF65-F5344CB8AC3E}">
        <p14:creationId xmlns:p14="http://schemas.microsoft.com/office/powerpoint/2010/main" val="14999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817" y="2740945"/>
            <a:ext cx="6442364" cy="36229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8018" y="519545"/>
            <a:ext cx="897774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средний дошкольный </a:t>
            </a:r>
            <a:r>
              <a:rPr lang="ru-RU" sz="3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возраст «5</a:t>
            </a:r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» лет </a:t>
            </a:r>
            <a:endParaRPr lang="ru-RU" sz="3200" b="1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/>
              <a:t>(</a:t>
            </a:r>
            <a:r>
              <a:rPr lang="ru-RU" dirty="0"/>
              <a:t>развивающий уровень проектирования</a:t>
            </a:r>
            <a:r>
              <a:rPr lang="ru-RU" dirty="0" smtClean="0"/>
              <a:t>, помочь ребенку </a:t>
            </a:r>
            <a:r>
              <a:rPr lang="ru-RU" dirty="0"/>
              <a:t>развиваться самостоятельно, активность воспитателя снижается)</a:t>
            </a:r>
          </a:p>
        </p:txBody>
      </p:sp>
    </p:spTree>
    <p:extLst>
      <p:ext uri="{BB962C8B-B14F-4D97-AF65-F5344CB8AC3E}">
        <p14:creationId xmlns:p14="http://schemas.microsoft.com/office/powerpoint/2010/main" val="13208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311" y="2357005"/>
            <a:ext cx="6429375" cy="3848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8964" y="394855"/>
            <a:ext cx="83542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старший дошкольный </a:t>
            </a:r>
            <a:r>
              <a:rPr lang="ru-RU" sz="3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возраст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(творческий этап проектной деятельности, характеризуется высоким уровнем интереса детей к творческому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проектированию)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8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0982" y="810491"/>
            <a:ext cx="947650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методические рекомендации </a:t>
            </a:r>
            <a:r>
              <a:rPr lang="ru-RU" sz="4800" dirty="0">
                <a:latin typeface="Comic Sans MS" panose="030F0702030302020204" pitchFamily="66" charset="0"/>
                <a:cs typeface="Times New Roman" panose="02020603050405020304" pitchFamily="18" charset="0"/>
              </a:rPr>
              <a:t>педагогам  по руководству детской исследовательской деятельностью</a:t>
            </a:r>
          </a:p>
        </p:txBody>
      </p:sp>
    </p:spTree>
    <p:extLst>
      <p:ext uri="{BB962C8B-B14F-4D97-AF65-F5344CB8AC3E}">
        <p14:creationId xmlns:p14="http://schemas.microsoft.com/office/powerpoint/2010/main" val="56320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1427" y="754875"/>
            <a:ext cx="87491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Старайтесь  делать так, чтобы дети как можно больше действовали </a:t>
            </a:r>
            <a:r>
              <a:rPr lang="ru-RU" sz="28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самостоятельно</a:t>
            </a:r>
            <a:r>
              <a:rPr lang="ru-RU" sz="2800" dirty="0">
                <a:latin typeface="Comic Sans MS" panose="030F0702030302020204" pitchFamily="66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независимо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7" y="2025811"/>
            <a:ext cx="6546272" cy="435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7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3445" y="540327"/>
            <a:ext cx="9705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Не сдерживайте </a:t>
            </a:r>
            <a:r>
              <a:rPr lang="ru-RU" sz="4000" dirty="0">
                <a:latin typeface="Comic Sans MS" panose="030F0702030302020204" pitchFamily="66" charset="0"/>
                <a:cs typeface="Times New Roman" panose="02020603050405020304" pitchFamily="18" charset="0"/>
              </a:rPr>
              <a:t>инициативы детей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088" y="1730729"/>
            <a:ext cx="6646285" cy="442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2545" y="644236"/>
            <a:ext cx="8998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Не </a:t>
            </a:r>
            <a:r>
              <a:rPr lang="ru-RU" sz="3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делайте </a:t>
            </a:r>
            <a:r>
              <a:rPr lang="ru-RU" sz="3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за ребенка </a:t>
            </a:r>
            <a:r>
              <a:rPr lang="ru-RU" sz="3200" dirty="0">
                <a:latin typeface="Comic Sans MS" panose="030F0702030302020204" pitchFamily="66" charset="0"/>
                <a:cs typeface="Times New Roman" panose="02020603050405020304" pitchFamily="18" charset="0"/>
              </a:rPr>
              <a:t>то, что он может сделать сам, или то, чему он может научиться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716" y="2213896"/>
            <a:ext cx="5578186" cy="418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803608"/>
            <a:ext cx="10797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сам действует с объектами, он лучше познает окружающий мир, поэтому приоритет в работе с детьми следует отдавать практическим методам обучения: экспериментам, проектам, опытам.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2661253"/>
            <a:ext cx="89689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Содержание и методы обучения ПИД  </a:t>
            </a:r>
            <a:r>
              <a:rPr lang="ru-RU" sz="2800" dirty="0" smtClean="0"/>
              <a:t>дошкольников направлены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en-US" sz="2800" dirty="0" smtClean="0"/>
              <a:t>- </a:t>
            </a:r>
            <a:r>
              <a:rPr lang="ru-RU" sz="2800" dirty="0" smtClean="0"/>
              <a:t>на развитие внимания, памяти,</a:t>
            </a:r>
            <a:endParaRPr lang="en-US" sz="2800" dirty="0" smtClean="0"/>
          </a:p>
          <a:p>
            <a:pPr marL="285750" indent="-285750">
              <a:buFontTx/>
              <a:buChar char="-"/>
            </a:pPr>
            <a:r>
              <a:rPr lang="ru-RU" sz="2800" dirty="0" smtClean="0"/>
              <a:t>творческого воображения,</a:t>
            </a:r>
            <a:endParaRPr lang="en-US" sz="2800" dirty="0" smtClean="0"/>
          </a:p>
          <a:p>
            <a:pPr marL="285750" indent="-285750">
              <a:buFontTx/>
              <a:buChar char="-"/>
            </a:pPr>
            <a:r>
              <a:rPr lang="ru-RU" sz="2800" dirty="0" smtClean="0"/>
              <a:t>на выработку умения сравнивать, выделять характерные свойства предметов, обобщать их по определенному признаку, получать удовлетворение от найденного решения.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76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6" y="-594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0982" y="748145"/>
            <a:ext cx="8998527" cy="2535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06682" y="743968"/>
            <a:ext cx="8998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Избегайте</a:t>
            </a:r>
            <a:r>
              <a:rPr lang="ru-RU" sz="3600" dirty="0">
                <a:latin typeface="Comic Sans MS" panose="030F0702030302020204" pitchFamily="66" charset="0"/>
                <a:cs typeface="Times New Roman" panose="02020603050405020304" pitchFamily="18" charset="0"/>
              </a:rPr>
              <a:t> прямых инструкций ребенку.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689" y="1944297"/>
            <a:ext cx="7432964" cy="464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328" y="1992745"/>
            <a:ext cx="6087341" cy="4362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50472" y="599902"/>
            <a:ext cx="7585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Не спешите </a:t>
            </a:r>
            <a:r>
              <a:rPr lang="ru-RU" sz="32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 вынесением </a:t>
            </a:r>
            <a:endParaRPr lang="ru-RU" sz="3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оценочных </a:t>
            </a:r>
            <a:r>
              <a:rPr lang="ru-RU" sz="32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суждений</a:t>
            </a:r>
          </a:p>
        </p:txBody>
      </p:sp>
    </p:spTree>
    <p:extLst>
      <p:ext uri="{BB962C8B-B14F-4D97-AF65-F5344CB8AC3E}">
        <p14:creationId xmlns:p14="http://schemas.microsoft.com/office/powerpoint/2010/main" val="291563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9607" y="621208"/>
            <a:ext cx="93518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Условия </a:t>
            </a:r>
            <a:r>
              <a:rPr 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ПЛОДОТВОРНОЙ</a:t>
            </a:r>
          </a:p>
          <a:p>
            <a:pPr algn="ctr"/>
            <a:r>
              <a:rPr 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экспериментально-исследовательской </a:t>
            </a:r>
            <a:r>
              <a:rPr 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работы детей</a:t>
            </a:r>
            <a:endParaRPr lang="ru-RU" sz="2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Поддержание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повышенного интереса детей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занятиям, содержащим опыты, эксперименты, исследования, наблюдения.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благоприятного микроклимата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приветствуется и поощряется интерес к обследованию, наблюдению, самостоятельному экспериментированию с предметами окружающей среды.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зон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экспериментирования,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дети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 бы повторить проделанные вместе с воспитателем опыты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в свободное время.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Использование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окне для долгосрочных наблюдений и опытов с растениями.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5.Разработка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 и поощрения детей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активных исследователей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исследовательским детским проектам.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консультаций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созданию условий для экспериментирования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25199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9418" y="748145"/>
            <a:ext cx="928947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Comic Sans MS" panose="030F0702030302020204" pitchFamily="66" charset="0"/>
                <a:cs typeface="Times New Roman" panose="02020603050405020304" pitchFamily="18" charset="0"/>
              </a:rPr>
              <a:t>Проектный метод предполагает использование заданий не в готовом виде. Детям даётся возможность размышлять, исследовать, делать выводы. Когда ребёнок </a:t>
            </a:r>
            <a:r>
              <a:rPr lang="ru-RU" sz="4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и</a:t>
            </a:r>
            <a:r>
              <a:rPr lang="ru-RU" sz="4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слышит</a:t>
            </a:r>
            <a:r>
              <a:rPr lang="ru-RU" sz="4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r>
              <a:rPr lang="ru-RU" sz="4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и видит </a:t>
            </a:r>
            <a:r>
              <a:rPr lang="ru-RU" sz="4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и делает сам</a:t>
            </a:r>
            <a:r>
              <a:rPr lang="ru-RU" sz="4400" dirty="0">
                <a:latin typeface="Comic Sans MS" panose="030F0702030302020204" pitchFamily="66" charset="0"/>
                <a:cs typeface="Times New Roman" panose="02020603050405020304" pitchFamily="18" charset="0"/>
              </a:rPr>
              <a:t>, информация усваивается </a:t>
            </a:r>
            <a:r>
              <a:rPr lang="ru-RU" sz="4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прочно и надолго</a:t>
            </a:r>
            <a:r>
              <a:rPr lang="ru-RU" sz="4400" dirty="0"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56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5167" y="780189"/>
            <a:ext cx="690766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СПАСИБО </a:t>
            </a:r>
          </a:p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за</a:t>
            </a:r>
          </a:p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в</a:t>
            </a:r>
            <a:r>
              <a:rPr lang="ru-RU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omic Sans MS" panose="030F0702030302020204" pitchFamily="66" charset="0"/>
              </a:rPr>
              <a:t>нимание!</a:t>
            </a:r>
            <a:endParaRPr lang="ru-RU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5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6995" y="1827916"/>
            <a:ext cx="935800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just"/>
            <a:r>
              <a:rPr lang="ru-RU" sz="2800" b="1" i="1" dirty="0" err="1" smtClean="0"/>
              <a:t>Проектно</a:t>
            </a:r>
            <a:r>
              <a:rPr lang="ru-RU" sz="2800" b="1" i="1" dirty="0" smtClean="0"/>
              <a:t> – исследовательская деятельность</a:t>
            </a:r>
            <a:r>
              <a:rPr lang="ru-RU" sz="2800" dirty="0" smtClean="0"/>
              <a:t>, наравне с игрой, является ведущим видом деятельности. Дети, участвуя в педагогическом процессе вместе со взрослыми, проектируют свою жизнь в пространстве детского сада, проявляя изобретательность и самостоятельность.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589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2365" y="486383"/>
            <a:ext cx="902726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Проектно- исследовательская деятельность детей дошкольного возраста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у дошкольников научно-познавательного, практически-деятельного, эмоционально-нравственного отношения к действительности.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Обеспечение психологического благополучия и развития детей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Воспитывать потребность изучать окружающий мир через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исследовательскую деятельность;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творческую активность познавательных процессов;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Учить решать исследовательские задачи, применяя новые инновационные методы и средства.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46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338533" y="1536970"/>
            <a:ext cx="3404681" cy="2081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378340" y="626716"/>
            <a:ext cx="2859932" cy="2032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027199" y="3618689"/>
            <a:ext cx="3151762" cy="2315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82625" y="3701374"/>
            <a:ext cx="2937753" cy="22324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94222" y="626716"/>
            <a:ext cx="2999241" cy="2062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455531" y="1469196"/>
            <a:ext cx="320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проектно-исследовательской деятельности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93230" y="979185"/>
            <a:ext cx="26671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-творческие: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(опыты и эксперименты с детьми оформляют в виде альбомов, коллажей)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4258" y="4129949"/>
            <a:ext cx="28620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FF00"/>
                </a:solidFill>
              </a:rPr>
              <a:t>ролево</a:t>
            </a:r>
            <a:r>
              <a:rPr lang="ru-RU" sz="2400" b="1" dirty="0" smtClean="0">
                <a:solidFill>
                  <a:srgbClr val="FFFF00"/>
                </a:solidFill>
              </a:rPr>
              <a:t>-игровые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(театрализованные постановки с элементами творческих игр)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06940" y="3869542"/>
            <a:ext cx="2307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информационно-практико-ориентированные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 сбор материала и оформление группы, выставки т. д.);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8942545" y="809258"/>
            <a:ext cx="17315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творческие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(оформление результата в виде детского праздника)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7592844" y="3557611"/>
            <a:ext cx="578390" cy="572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657600" y="3618689"/>
            <a:ext cx="797931" cy="511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7743214" y="1264596"/>
            <a:ext cx="635126" cy="272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4093463" y="1245140"/>
            <a:ext cx="362068" cy="291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7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5573" y="582125"/>
            <a:ext cx="69619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Проектную деятельность  </a:t>
            </a:r>
            <a:r>
              <a:rPr lang="ru-RU" sz="7200" dirty="0" smtClean="0">
                <a:latin typeface="Comic Sans MS" panose="030F0702030302020204" pitchFamily="66" charset="0"/>
              </a:rPr>
              <a:t>можно представить как</a:t>
            </a:r>
            <a:r>
              <a:rPr lang="en-US" sz="7200" dirty="0" smtClean="0">
                <a:latin typeface="Comic Sans MS" panose="030F0702030302020204" pitchFamily="66" charset="0"/>
              </a:rPr>
              <a:t>: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1490" y="498763"/>
            <a:ext cx="98090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Comic Sans MS" panose="030F0702030302020204" pitchFamily="66" charset="0"/>
              </a:rPr>
              <a:t>способ организации педагогического </a:t>
            </a:r>
            <a:r>
              <a:rPr lang="ru-RU" sz="3200" dirty="0" smtClean="0">
                <a:latin typeface="Comic Sans MS" panose="030F0702030302020204" pitchFamily="66" charset="0"/>
              </a:rPr>
              <a:t>процесса</a:t>
            </a:r>
          </a:p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основанный </a:t>
            </a:r>
            <a:r>
              <a:rPr lang="ru-RU" sz="3200" dirty="0">
                <a:latin typeface="Comic Sans MS" panose="030F0702030302020204" pitchFamily="66" charset="0"/>
              </a:rPr>
              <a:t>на </a:t>
            </a:r>
            <a:r>
              <a:rPr lang="ru-RU" sz="3200" dirty="0" smtClean="0">
                <a:latin typeface="Comic Sans MS" panose="030F0702030302020204" pitchFamily="66" charset="0"/>
              </a:rPr>
              <a:t>взаимодействии</a:t>
            </a:r>
          </a:p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>
                <a:latin typeface="Comic Sans MS" panose="030F0702030302020204" pitchFamily="66" charset="0"/>
              </a:rPr>
              <a:t>педагога и </a:t>
            </a:r>
            <a:r>
              <a:rPr lang="ru-RU" sz="3200" dirty="0" smtClean="0">
                <a:latin typeface="Comic Sans MS" panose="030F0702030302020204" pitchFamily="66" charset="0"/>
              </a:rPr>
              <a:t>воспитанника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372" y="2377550"/>
            <a:ext cx="4665520" cy="349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8863" y="642655"/>
            <a:ext cx="99544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latin typeface="Comic Sans MS" panose="030F0702030302020204" pitchFamily="66" charset="0"/>
              </a:rPr>
              <a:t>способ взаимодействия с окружающей средой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54" y="1465237"/>
            <a:ext cx="8104908" cy="497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36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8492" y="311727"/>
            <a:ext cx="995222" cy="665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5218" y="207816"/>
            <a:ext cx="906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594" y="1745673"/>
            <a:ext cx="5863863" cy="43978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2999" y="499691"/>
            <a:ext cx="65670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omic Sans MS" panose="030F0702030302020204" pitchFamily="66" charset="0"/>
              </a:rPr>
              <a:t>поэтапную практическую деятельность по достижению поставленной цели.</a:t>
            </a:r>
          </a:p>
        </p:txBody>
      </p:sp>
    </p:spTree>
    <p:extLst>
      <p:ext uri="{BB962C8B-B14F-4D97-AF65-F5344CB8AC3E}">
        <p14:creationId xmlns:p14="http://schemas.microsoft.com/office/powerpoint/2010/main" val="419898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301</TotalTime>
  <Words>635</Words>
  <Application>Microsoft Office PowerPoint</Application>
  <PresentationFormat>Широкоэкранный</PresentationFormat>
  <Paragraphs>103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Gothic</vt:lpstr>
      <vt:lpstr>Comic Sans MS</vt:lpstr>
      <vt:lpstr>Times New Roman</vt:lpstr>
      <vt:lpstr>Wingdings 3</vt:lpstr>
      <vt:lpstr>Совет директоров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31</cp:revision>
  <dcterms:created xsi:type="dcterms:W3CDTF">2019-04-19T15:31:53Z</dcterms:created>
  <dcterms:modified xsi:type="dcterms:W3CDTF">2023-02-13T11:09:46Z</dcterms:modified>
</cp:coreProperties>
</file>