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8" r:id="rId8"/>
    <p:sldId id="263" r:id="rId9"/>
    <p:sldId id="265" r:id="rId10"/>
    <p:sldId id="266" r:id="rId11"/>
    <p:sldId id="267" r:id="rId12"/>
    <p:sldId id="269" r:id="rId13"/>
    <p:sldId id="271" r:id="rId14"/>
    <p:sldId id="272" r:id="rId15"/>
    <p:sldId id="276" r:id="rId16"/>
    <p:sldId id="280" r:id="rId17"/>
    <p:sldId id="286" r:id="rId18"/>
    <p:sldId id="287" r:id="rId19"/>
    <p:sldId id="288" r:id="rId20"/>
    <p:sldId id="284" r:id="rId21"/>
    <p:sldId id="283" r:id="rId22"/>
    <p:sldId id="282" r:id="rId23"/>
    <p:sldId id="285" r:id="rId24"/>
    <p:sldId id="278" r:id="rId25"/>
    <p:sldId id="279" r:id="rId26"/>
    <p:sldId id="290" r:id="rId27"/>
    <p:sldId id="289" r:id="rId28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tags" Target="tags/tag29.xml" /><Relationship Id="rId3" Type="http://schemas.openxmlformats.org/officeDocument/2006/relationships/slide" Target="slides/slide2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4294967295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4294967295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413E2F-E0FC-471C-BB3B-A4965071882E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E9FCD6-9E4D-4A65-91B7-69D08868AD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video" Target="file:///C:\Users\User\Downloads\VID_20211014_103120.mp4" TargetMode="Ex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tags" Target="../tags/tag3.xml" /><Relationship Id="rId5" Type="http://schemas.openxmlformats.org/officeDocument/2006/relationships/image" Target="../media/image27.jpeg" /><Relationship Id="rId6" Type="http://schemas.openxmlformats.org/officeDocument/2006/relationships/tags" Target="../tags/tag4.xml" /><Relationship Id="rId7" Type="http://schemas.openxmlformats.org/officeDocument/2006/relationships/tags" Target="../tags/tag5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.xml" /><Relationship Id="rId3" Type="http://schemas.openxmlformats.org/officeDocument/2006/relationships/image" Target="../media/image28.jpeg" /><Relationship Id="rId4" Type="http://schemas.openxmlformats.org/officeDocument/2006/relationships/tags" Target="../tags/tag7.xml" /><Relationship Id="rId5" Type="http://schemas.openxmlformats.org/officeDocument/2006/relationships/tags" Target="../tags/tag8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9.xml" /><Relationship Id="rId3" Type="http://schemas.openxmlformats.org/officeDocument/2006/relationships/image" Target="../media/image29.jpeg" /><Relationship Id="rId4" Type="http://schemas.openxmlformats.org/officeDocument/2006/relationships/tags" Target="../tags/tag10.xml" /><Relationship Id="rId5" Type="http://schemas.openxmlformats.org/officeDocument/2006/relationships/tags" Target="../tags/tag11.xml" /><Relationship Id="rId6" Type="http://schemas.openxmlformats.org/officeDocument/2006/relationships/tags" Target="../tags/tag1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3.xml" /><Relationship Id="rId3" Type="http://schemas.openxmlformats.org/officeDocument/2006/relationships/tags" Target="../tags/tag14.xml" /><Relationship Id="rId4" Type="http://schemas.openxmlformats.org/officeDocument/2006/relationships/image" Target="../media/image30.jpeg" /><Relationship Id="rId5" Type="http://schemas.openxmlformats.org/officeDocument/2006/relationships/tags" Target="../tags/tag15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6.xml" /><Relationship Id="rId3" Type="http://schemas.openxmlformats.org/officeDocument/2006/relationships/tags" Target="../tags/tag17.xml" /><Relationship Id="rId4" Type="http://schemas.openxmlformats.org/officeDocument/2006/relationships/tags" Target="../tags/tag18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9.xml" /><Relationship Id="rId3" Type="http://schemas.openxmlformats.org/officeDocument/2006/relationships/tags" Target="../tags/tag20.xml" /><Relationship Id="rId4" Type="http://schemas.openxmlformats.org/officeDocument/2006/relationships/tags" Target="../tags/tag21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22.xml" /><Relationship Id="rId3" Type="http://schemas.openxmlformats.org/officeDocument/2006/relationships/tags" Target="../tags/tag23.xml" /><Relationship Id="rId4" Type="http://schemas.openxmlformats.org/officeDocument/2006/relationships/tags" Target="../tags/tag24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5.xml" /><Relationship Id="rId3" Type="http://schemas.openxmlformats.org/officeDocument/2006/relationships/tags" Target="../tags/tag26.xml" /><Relationship Id="rId4" Type="http://schemas.openxmlformats.org/officeDocument/2006/relationships/tags" Target="../tags/tag27.xml" /><Relationship Id="rId5" Type="http://schemas.openxmlformats.org/officeDocument/2006/relationships/tags" Target="../tags/tag28.xml" /><Relationship Id="rId6" Type="http://schemas.openxmlformats.org/officeDocument/2006/relationships/hyperlink" Target="http://librarian-bibnout.blogspot.com/2010/10/blog-post_8041.html" TargetMode="External" /><Relationship Id="rId7" Type="http://schemas.openxmlformats.org/officeDocument/2006/relationships/hyperlink" Target="http://profvibor.ru/" TargetMode="Ex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715000"/>
            <a:ext cx="9144000" cy="11430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/>
          <a:p>
            <a:pPr algn="ctr">
              <a:defRPr/>
            </a:pPr>
            <a:endParaRPr lang="ru-RU" sz="3200" b="1" smtClean="0">
              <a:latin typeface="Bookman Old Style" panose="02050604050505020204" pitchFamily="18" charset="0"/>
              <a:cs typeface="+mn-cs"/>
            </a:endParaRPr>
          </a:p>
          <a:p>
            <a:pPr algn="ctr">
              <a:defRPr/>
            </a:pPr>
            <a:r>
              <a:rPr lang="ru-RU" sz="3200" b="1" smtClean="0">
                <a:latin typeface="Bookman Old Style" pitchFamily="18" charset="0"/>
                <a:cs typeface="+mn-cs"/>
              </a:rPr>
              <a:t>Авторы: Притуло Н.В., Литвинова Д.А.</a:t>
            </a:r>
            <a:r>
              <a:rPr lang="ru-RU" sz="3200" b="1" smtClean="0">
                <a:latin typeface="Bookman Old Style" pitchFamily="18" charset="0"/>
              </a:rPr>
              <a:t>	</a:t>
            </a:r>
          </a:p>
          <a:p>
            <a:pPr algn="ctr">
              <a:defRPr/>
            </a:pPr>
            <a:r>
              <a:rPr lang="ru-RU" sz="3200" b="1">
                <a:latin typeface="Bookman Old Style" pitchFamily="18" charset="0"/>
              </a:rPr>
              <a:t>г</a:t>
            </a:r>
            <a:r>
              <a:rPr lang="ru-RU" sz="3200" b="1" smtClean="0">
                <a:latin typeface="Bookman Old Style" pitchFamily="18" charset="0"/>
                <a:cs typeface="+mn-cs"/>
              </a:rPr>
              <a:t>.Бакал, 2021г.</a:t>
            </a:r>
            <a:endParaRPr lang="ru-RU" sz="3200" b="1">
              <a:latin typeface="Bookman Old Style" panose="02050604050505020204" pitchFamily="18" charset="0"/>
              <a:cs typeface="+mn-cs"/>
            </a:endParaRPr>
          </a:p>
          <a:p>
            <a:pPr algn="ctr" fontAlgn="auto">
              <a:spcAft>
                <a:spcPct val="0"/>
              </a:spcAft>
              <a:defRPr/>
            </a:pPr>
            <a:endParaRPr lang="ru-RU" sz="3200" b="1"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0"/>
            <a:ext cx="8712968" cy="515719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ru-RU" sz="800" b="1"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4400" b="1" i="1">
                <a:solidFill>
                  <a:srgbClr val="C00000"/>
                </a:solidFill>
                <a:latin typeface="Constantia" pitchFamily="18" charset="0"/>
              </a:rPr>
              <a:t>	</a:t>
            </a:r>
            <a:r>
              <a:rPr lang="ru-RU" sz="2000" b="1" i="1" smtClean="0">
                <a:solidFill>
                  <a:srgbClr val="C00000"/>
                </a:solidFill>
                <a:latin typeface="Book Antiqua" pitchFamily="18" charset="0"/>
              </a:rPr>
              <a:t>МУНИЦИПАЛЬНОЕ КАЗЕННОЕ ДОШКОЛЬНОЕ ОБЩЕОБРАЗОВАТЕЛЬНОЕ УЧРЕЖДЕНИЕ «ДЕТСКИЙ САД</a:t>
            </a:r>
            <a:r>
              <a:rPr lang="ru-RU" sz="2000" b="1" i="1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000" b="1" i="1" smtClean="0">
                <a:solidFill>
                  <a:srgbClr val="C00000"/>
                </a:solidFill>
                <a:latin typeface="Book Antiqua" pitchFamily="18" charset="0"/>
              </a:rPr>
              <a:t>№31» </a:t>
            </a:r>
            <a:r>
              <a:rPr lang="ru-RU" sz="2000" b="1" i="1" smtClean="0">
                <a:solidFill>
                  <a:srgbClr val="C00000"/>
                </a:solidFill>
                <a:latin typeface="+mj-lt"/>
              </a:rPr>
              <a:t>		</a:t>
            </a:r>
            <a:endParaRPr lang="ru-RU" sz="2000" b="1" i="1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336699"/>
                </a:outerShdw>
              </a:effectLst>
              <a:latin typeface="+mj-lt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ru-RU" sz="4800" b="1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336699"/>
                </a:outerShdw>
              </a:effectLst>
              <a:latin typeface="Book Antiqua" panose="02040602050305030304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ru-RU" sz="4800" b="1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336699"/>
                </a:outerShdw>
              </a:effectLst>
              <a:latin typeface="Book Antiqu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4800" b="1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336699"/>
                  </a:outerShdw>
                </a:effectLst>
                <a:latin typeface="Book Antiqua" pitchFamily="18" charset="0"/>
                <a:cs typeface="+mn-cs"/>
              </a:rPr>
              <a:t>ПРОФЕССИЯ:</a:t>
            </a: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4800" b="1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336699"/>
                  </a:outerShdw>
                </a:effectLst>
                <a:latin typeface="Book Antiqua" pitchFamily="18" charset="0"/>
                <a:cs typeface="+mn-cs"/>
              </a:rPr>
              <a:t>БИБЛИОТЕКАРЬ</a:t>
            </a: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ru-RU" sz="4800" b="1"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336699"/>
                </a:outerShdw>
              </a:effectLst>
              <a:latin typeface="Book Antiqua" panose="02040602050305030304" pitchFamily="18" charset="0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928662" y="428604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Библиотекарь знает, в каком месте находится любая книга в библиотеке</a:t>
            </a:r>
            <a:endParaRPr lang="ru-RU" sz="32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4214818"/>
            <a:ext cx="3571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поможет читателю быстро сориентироваться в мире книг</a:t>
            </a:r>
            <a:endParaRPr lang="ru-RU" sz="32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ediacirculationde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58100"/>
            <a:ext cx="3241500" cy="422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1556792"/>
            <a:ext cx="2500330" cy="2637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500166" y="428604"/>
            <a:ext cx="72866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САМОЕ ГЛАВНОЕ,</a:t>
            </a:r>
          </a:p>
          <a:p>
            <a:pPr algn="ctr"/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библиотекарь знает цену книги и относиться к ней с глубоким УВАЖЕНИЕМ</a:t>
            </a:r>
            <a:endParaRPr lang="ru-RU" sz="32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images (2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500306"/>
            <a:ext cx="650085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71750" y="214313"/>
            <a:ext cx="6572250" cy="25717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mtClean="0"/>
              <a:t>     </a:t>
            </a:r>
            <a:r>
              <a:rPr lang="ru-RU" sz="3400" smtClean="0">
                <a:latin typeface="Book Antiqua" pitchFamily="18" charset="0"/>
              </a:rPr>
              <a:t>Обратите внимание, что на картинах от-нюдь не библиотекарши, а изыскано детые мужчины библиотекари. </a:t>
            </a:r>
          </a:p>
          <a:p>
            <a:pPr eaLnBrk="1" fontAlgn="auto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3400" smtClean="0">
                <a:latin typeface="Book Antiqua" pitchFamily="18" charset="0"/>
              </a:rPr>
              <a:t>     Ведь эта профессия была весьма почет-ной. Королевскими библиотекарями наз-начали известных поэтов и писателей.</a:t>
            </a:r>
          </a:p>
          <a:p>
            <a:pPr eaLnBrk="1" fontAlgn="auto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3400" smtClean="0">
                <a:latin typeface="Book Antiqua" pitchFamily="18" charset="0"/>
              </a:rPr>
              <a:t>     Это была почётная должность!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743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357563"/>
            <a:ext cx="27146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4625" y="2592388"/>
            <a:ext cx="6429375" cy="42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edg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000625" y="274639"/>
            <a:ext cx="4143375" cy="5890666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  <a:latin typeface="Book Antiqua" pitchFamily="18" charset="0"/>
              </a:rPr>
              <a:t>А вот так представлял себе библиотекаря художник Джузеппе Арчимбольдо в 1566 г.  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493204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1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715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ct val="0"/>
              </a:spcAft>
              <a:defRPr/>
            </a:pPr>
            <a:r>
              <a:rPr lang="ru-RU" b="1" i="1" smtClean="0">
                <a:solidFill>
                  <a:srgbClr val="0070C0"/>
                </a:solidFill>
                <a:latin typeface="Broadway" pitchFamily="82" charset="0"/>
              </a:rPr>
              <a:t>Библиотекарь – профессия древняя…</a:t>
            </a:r>
            <a:endParaRPr lang="ru-RU" b="1" smtClean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14907" y="1000108"/>
            <a:ext cx="3929093" cy="5419439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127000"/>
          </a:effectLst>
          <a:scene3d>
            <a:camera prst="perspectiveContrastingLeftFacing"/>
            <a:lightRig rig="threePt" dir="t"/>
          </a:scene3d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142875" y="1268760"/>
            <a:ext cx="5869285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b="1">
                <a:latin typeface="Book Antiqua" pitchFamily="18" charset="0"/>
              </a:rPr>
              <a:t>   </a:t>
            </a:r>
            <a:r>
              <a:rPr lang="ru-RU" sz="2000" b="1">
                <a:latin typeface="Book Antiqua" pitchFamily="18" charset="0"/>
              </a:rPr>
              <a:t>Профессии больше четырех с половиной тысяч  лет, возникла она вместе с шумерс-кой культурой, где впервые появились глиняные каталоги.</a:t>
            </a:r>
          </a:p>
          <a:p>
            <a:r>
              <a:rPr lang="ru-RU" sz="2000" b="1">
                <a:latin typeface="Book Antiqua" pitchFamily="18" charset="0"/>
              </a:rPr>
              <a:t>  </a:t>
            </a:r>
            <a:r>
              <a:rPr lang="ru-RU" sz="2000" b="1" smtClean="0">
                <a:latin typeface="Book Antiqua" pitchFamily="18" charset="0"/>
              </a:rPr>
              <a:t>Первые </a:t>
            </a:r>
            <a:r>
              <a:rPr lang="ru-RU" sz="2000" b="1">
                <a:latin typeface="Book Antiqua" pitchFamily="18" charset="0"/>
              </a:rPr>
              <a:t>библиотекари – это писцы ( 2500 году до н. э.).</a:t>
            </a:r>
          </a:p>
          <a:p>
            <a:r>
              <a:rPr lang="ru-RU" sz="2000" b="1">
                <a:latin typeface="Book Antiqua" pitchFamily="18" charset="0"/>
              </a:rPr>
              <a:t>  </a:t>
            </a:r>
            <a:r>
              <a:rPr lang="ru-RU" sz="2000" b="1" smtClean="0">
                <a:latin typeface="Book Antiqua" pitchFamily="18" charset="0"/>
              </a:rPr>
              <a:t>Само </a:t>
            </a:r>
            <a:r>
              <a:rPr lang="ru-RU" sz="2000" b="1">
                <a:latin typeface="Book Antiqua" pitchFamily="18" charset="0"/>
              </a:rPr>
              <a:t>слово «библиотекарь» (произошед-шее от греческого  — «собрание книг») по-является в Греции.</a:t>
            </a:r>
          </a:p>
          <a:p>
            <a:r>
              <a:rPr lang="ru-RU" sz="2000" b="1">
                <a:latin typeface="Book Antiqua" pitchFamily="18" charset="0"/>
              </a:rPr>
              <a:t>  </a:t>
            </a:r>
            <a:r>
              <a:rPr lang="ru-RU" sz="2000" b="1" smtClean="0">
                <a:latin typeface="Book Antiqua" pitchFamily="18" charset="0"/>
              </a:rPr>
              <a:t>В</a:t>
            </a:r>
            <a:r>
              <a:rPr lang="ru-RU" sz="2000" b="1">
                <a:latin typeface="Book Antiqua" pitchFamily="18" charset="0"/>
              </a:rPr>
              <a:t> Средние века хранителями книг стали монахи. </a:t>
            </a:r>
          </a:p>
          <a:p>
            <a:r>
              <a:rPr lang="ru-RU" sz="2000" b="1">
                <a:latin typeface="Book Antiqua" pitchFamily="18" charset="0"/>
              </a:rPr>
              <a:t>  </a:t>
            </a:r>
            <a:r>
              <a:rPr lang="ru-RU" sz="2000" b="1" smtClean="0">
                <a:latin typeface="Book Antiqua" pitchFamily="18" charset="0"/>
              </a:rPr>
              <a:t>В</a:t>
            </a:r>
            <a:r>
              <a:rPr lang="ru-RU" sz="2000" b="1">
                <a:latin typeface="Book Antiqua" pitchFamily="18" charset="0"/>
              </a:rPr>
              <a:t> эпоху Возрождения библиотекари превращались в ученых .</a:t>
            </a:r>
          </a:p>
        </p:txBody>
      </p:sp>
      <p:sp>
        <p:nvSpPr>
          <p:cNvPr id="6" name="Заголовок 1"/>
          <p:cNvSpPr txBox="1"/>
          <p:nvPr/>
        </p:nvSpPr>
        <p:spPr>
          <a:xfrm>
            <a:off x="142875" y="5643563"/>
            <a:ext cx="4929188" cy="10715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ct val="0"/>
              </a:spcAft>
              <a:defRPr/>
            </a:pPr>
            <a:r>
              <a:rPr lang="ru-RU" sz="2000" b="1" i="1">
                <a:latin typeface="Georgia" pitchFamily="18" charset="0"/>
                <a:ea typeface="+mj-ea"/>
                <a:cs typeface="+mj-cs"/>
              </a:rPr>
              <a:t>Библиотека Ашшурбанапала </a:t>
            </a:r>
          </a:p>
          <a:p>
            <a:pPr algn="ctr" fontAlgn="auto">
              <a:spcAft>
                <a:spcPct val="0"/>
              </a:spcAft>
              <a:defRPr/>
            </a:pPr>
            <a:r>
              <a:rPr lang="ru-RU" sz="2000" b="1" i="1">
                <a:latin typeface="Georgia" pitchFamily="18" charset="0"/>
                <a:ea typeface="+mj-ea"/>
                <a:cs typeface="+mj-cs"/>
              </a:rPr>
              <a:t>в Ниневии (Ассирия,</a:t>
            </a:r>
          </a:p>
          <a:p>
            <a:pPr algn="ctr" fontAlgn="auto">
              <a:spcAft>
                <a:spcPct val="0"/>
              </a:spcAft>
              <a:defRPr/>
            </a:pPr>
            <a:r>
              <a:rPr lang="ru-RU" sz="2000" b="1" i="1">
                <a:latin typeface="Georgia" pitchFamily="18" charset="0"/>
                <a:ea typeface="+mj-ea"/>
                <a:cs typeface="+mj-cs"/>
              </a:rPr>
              <a:t> </a:t>
            </a:r>
            <a:r>
              <a:rPr lang="en-US" sz="2000" b="1" i="1">
                <a:latin typeface="Georgia" pitchFamily="18" charset="0"/>
                <a:ea typeface="+mj-ea"/>
                <a:cs typeface="+mj-cs"/>
              </a:rPr>
              <a:t>VII</a:t>
            </a:r>
            <a:r>
              <a:rPr lang="ru-RU" sz="2000" b="1" i="1">
                <a:latin typeface="Georgia" pitchFamily="18" charset="0"/>
                <a:ea typeface="+mj-ea"/>
                <a:cs typeface="+mj-cs"/>
              </a:rPr>
              <a:t> в. до н.э.).</a:t>
            </a:r>
            <a:endParaRPr lang="ru-RU" sz="2000"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FF0000"/>
                </a:solidFill>
                <a:latin typeface="Book Antiqua" pitchFamily="18" charset="0"/>
              </a:rPr>
              <a:t>Библиотеки древнего мира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340768"/>
            <a:ext cx="403860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1268760"/>
            <a:ext cx="4038600" cy="484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smtClean="0">
                <a:solidFill>
                  <a:srgbClr val="0070C0"/>
                </a:solidFill>
                <a:latin typeface="Book Antiqua" pitchFamily="18" charset="0"/>
              </a:rPr>
              <a:t>Какую роль играют библиотеки в наше время?</a:t>
            </a:r>
            <a:endParaRPr lang="ru-RU" b="1" i="1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4032448" cy="4572000"/>
          </a:xfrm>
        </p:spPr>
        <p:txBody>
          <a:bodyPr/>
          <a:lstStyle/>
          <a:p>
            <a:r>
              <a:rPr lang="ru-RU" b="1"/>
              <a:t>Библиотеки сохранились и до нашего времени, и пользуются большой  </a:t>
            </a:r>
            <a:r>
              <a:rPr lang="ru-RU" b="1" smtClean="0"/>
              <a:t>популярностью</a:t>
            </a:r>
          </a:p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1447800"/>
            <a:ext cx="411099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b="1" smtClean="0"/>
              <a:t> Современные </a:t>
            </a:r>
            <a:r>
              <a:rPr lang="ru-RU" b="1"/>
              <a:t>библиотеки различаются по направленности:  </a:t>
            </a:r>
          </a:p>
          <a:p>
            <a:r>
              <a:rPr lang="ru-RU"/>
              <a:t> </a:t>
            </a:r>
            <a:r>
              <a:rPr lang="ru-RU" b="1"/>
              <a:t>Массовые библиотеки</a:t>
            </a:r>
            <a:r>
              <a:rPr lang="ru-RU"/>
              <a:t> </a:t>
            </a:r>
          </a:p>
          <a:p>
            <a:r>
              <a:rPr lang="ru-RU"/>
              <a:t> </a:t>
            </a:r>
            <a:r>
              <a:rPr lang="ru-RU" b="1"/>
              <a:t>Научные библиотеки</a:t>
            </a:r>
            <a:r>
              <a:rPr lang="ru-RU"/>
              <a:t> </a:t>
            </a:r>
          </a:p>
          <a:p>
            <a:r>
              <a:rPr lang="ru-RU" b="1"/>
              <a:t>Виртуальные библиотек</a:t>
            </a:r>
            <a:r>
              <a:rPr lang="ru-RU"/>
              <a:t>и </a:t>
            </a:r>
          </a:p>
          <a:p>
            <a:endParaRPr lang="ru-RU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9810" y="3645024"/>
            <a:ext cx="3749407" cy="250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Book Antiqua" pitchFamily="18" charset="0"/>
              </a:rPr>
              <a:t>Взаимодействие с социальным партнером «Детская библиотека №1»</a:t>
            </a:r>
            <a:endParaRPr lang="ru-RU" sz="3200" b="1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Содержимое 4" descr="IMG 20211014 10104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9512" y="1772816"/>
            <a:ext cx="4416492" cy="3312368"/>
          </a:xfrm>
        </p:spPr>
      </p:pic>
      <p:pic>
        <p:nvPicPr>
          <p:cNvPr id="6" name="Содержимое 5" descr="IMG 20211014 102435 (1)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631499" y="3473624"/>
            <a:ext cx="4512501" cy="3384376"/>
          </a:xfrm>
        </p:spPr>
      </p:pic>
      <p:sp>
        <p:nvSpPr>
          <p:cNvPr id="7" name="Прямоугольник 6"/>
          <p:cNvSpPr/>
          <p:nvPr/>
        </p:nvSpPr>
        <p:spPr>
          <a:xfrm>
            <a:off x="4716016" y="155679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В библиотеке столько книг!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Внимательно всмотрись-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Здесь тысячи друзей твоих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 На полках улеглись!</a:t>
            </a:r>
            <a:endParaRPr lang="ru-RU" sz="240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>
    <p:strips dir="rd"/>
  </p:transition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Book Antiqua" pitchFamily="18" charset="0"/>
              </a:rPr>
              <a:t>Взаимодействие с социальным партнером «Детская библиотека №1»</a:t>
            </a:r>
            <a:endParaRPr lang="ru-RU" sz="3200"/>
          </a:p>
        </p:txBody>
      </p:sp>
      <p:pic>
        <p:nvPicPr>
          <p:cNvPr id="5" name="Содержимое 4" descr="IMG 20211014 10190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3212976"/>
            <a:ext cx="4636790" cy="3477592"/>
          </a:xfrm>
        </p:spPr>
      </p:pic>
      <p:pic>
        <p:nvPicPr>
          <p:cNvPr id="2050" name="Picture 2" descr="C:\Users\User\Downloads\IMG 20211020 1609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4699232" y="1412776"/>
            <a:ext cx="4444768" cy="33335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484784"/>
            <a:ext cx="4644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Мы с книгой умней и богаче,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Нам с ней и расти, и дружить,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Она задает нам задачи </a:t>
            </a:r>
          </a:p>
          <a:p>
            <a:r>
              <a:rPr lang="ru-RU" sz="2400" smtClean="0">
                <a:solidFill>
                  <a:srgbClr val="0070C0"/>
                </a:solidFill>
                <a:latin typeface="Book Antiqua" pitchFamily="18" charset="0"/>
              </a:rPr>
              <a:t> И учит, как думать и жить.</a:t>
            </a:r>
            <a:endParaRPr lang="ru-RU" sz="2400">
              <a:solidFill>
                <a:srgbClr val="0070C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strips dir="ld"/>
  </p:transition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Book Antiqua" pitchFamily="18" charset="0"/>
              </a:rPr>
              <a:t>Взаимодействие с социальным партнером «Детская библиотека №1»</a:t>
            </a:r>
            <a:endParaRPr lang="ru-RU" sz="3200"/>
          </a:p>
        </p:txBody>
      </p:sp>
      <p:pic>
        <p:nvPicPr>
          <p:cNvPr id="4" name="VID_20211014_103120.mp4">
            <a:hlinkClick action="ppaction://media"/>
          </p:cNvPr>
          <p:cNvPicPr>
            <a:picLocks noGrp="1" noRot="1" noChangeAspect="1"/>
          </p:cNvPicPr>
          <p:nvPr>
            <p:ph sz="quarter" idx="1"/>
            <a:videoFile r:link="rId3"/>
          </p:nvPr>
        </p:nvPicPr>
        <p:blipFill>
          <a:blip r:embed="rId2"/>
          <a:stretch>
            <a:fillRect/>
          </a:stretch>
        </p:blipFill>
        <p:spPr>
          <a:xfrm>
            <a:off x="108823" y="1556792"/>
            <a:ext cx="9035177" cy="53012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 descr="https://u.9111s.ru/uploads/202010/27/63b3e841007a03bcc65470f4a05bd4fc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27784" y="3845226"/>
            <a:ext cx="3672408" cy="286548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836712"/>
            <a:ext cx="7772400" cy="4572000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Тип </a:t>
            </a:r>
            <a:r>
              <a:rPr lang="ru-RU" b="1" i="1">
                <a:solidFill>
                  <a:srgbClr val="C00000"/>
                </a:solidFill>
              </a:rPr>
              <a:t>проекта</a:t>
            </a:r>
            <a:r>
              <a:rPr lang="ru-RU" i="1">
                <a:solidFill>
                  <a:srgbClr val="C00000"/>
                </a:solidFill>
              </a:rPr>
              <a:t>: </a:t>
            </a:r>
            <a:r>
              <a:rPr lang="ru-RU" i="1" smtClean="0">
                <a:solidFill>
                  <a:srgbClr val="C00000"/>
                </a:solidFill>
              </a:rPr>
              <a:t>познавательно- творческий</a:t>
            </a:r>
            <a:endParaRPr lang="ru-RU" i="1">
              <a:solidFill>
                <a:srgbClr val="C00000"/>
              </a:solidFill>
            </a:endParaRPr>
          </a:p>
          <a:p>
            <a:endParaRPr lang="ru-RU" i="1">
              <a:solidFill>
                <a:srgbClr val="C00000"/>
              </a:solidFill>
            </a:endParaRPr>
          </a:p>
          <a:p>
            <a:r>
              <a:rPr lang="ru-RU" b="1" i="1">
                <a:solidFill>
                  <a:srgbClr val="C00000"/>
                </a:solidFill>
              </a:rPr>
              <a:t>Участник</a:t>
            </a:r>
            <a:r>
              <a:rPr lang="ru-RU" i="1">
                <a:solidFill>
                  <a:srgbClr val="C00000"/>
                </a:solidFill>
              </a:rPr>
              <a:t> : дети, родители, </a:t>
            </a:r>
            <a:r>
              <a:rPr lang="ru-RU" i="1" smtClean="0">
                <a:solidFill>
                  <a:srgbClr val="C00000"/>
                </a:solidFill>
              </a:rPr>
              <a:t>педагоги, соц. партнеры</a:t>
            </a:r>
            <a:endParaRPr lang="ru-RU" i="1">
              <a:solidFill>
                <a:srgbClr val="C00000"/>
              </a:solidFill>
            </a:endParaRPr>
          </a:p>
          <a:p>
            <a:endParaRPr lang="ru-RU" i="1">
              <a:solidFill>
                <a:srgbClr val="C00000"/>
              </a:solidFill>
            </a:endParaRPr>
          </a:p>
          <a:p>
            <a:r>
              <a:rPr lang="ru-RU" b="1" i="1">
                <a:solidFill>
                  <a:srgbClr val="C00000"/>
                </a:solidFill>
              </a:rPr>
              <a:t>Сроки реализации</a:t>
            </a:r>
            <a:r>
              <a:rPr lang="ru-RU" i="1">
                <a:solidFill>
                  <a:srgbClr val="C00000"/>
                </a:solidFill>
              </a:rPr>
              <a:t>: кратковременный</a:t>
            </a:r>
          </a:p>
        </p:txBody>
      </p:sp>
    </p:spTree>
  </p:cSld>
  <p:clrMapOvr>
    <a:masterClrMapping/>
  </p:clrMapOvr>
  <p:transition>
    <p:zoom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1266" name="Заголовок 3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0" y="0"/>
            <a:ext cx="9144000" cy="1341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smtClean="0">
                <a:solidFill>
                  <a:srgbClr val="C00000"/>
                </a:solidFill>
                <a:latin typeface="Bookman Old Style" pitchFamily="18" charset="0"/>
              </a:rPr>
              <a:t>А вот так выглядят современные библиотеки!</a:t>
            </a:r>
          </a:p>
        </p:txBody>
      </p:sp>
      <p:sp>
        <p:nvSpPr>
          <p:cNvPr id="11267" name="AutoShape 2" descr="http://content.foto.mail.ru/mail/stpoline/909/i-921.jpg"/>
          <p:cNvSpPr>
            <a:spLocks noChangeAspect="1" noChangeArrowheads="1"/>
          </p:cNvSpPr>
          <p:nvPr>
            <p:custDataLst>
              <p:tags r:id="rId4"/>
            </p:custDataLst>
          </p:nvPr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1268" name="Picture 3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6013" y="1412875"/>
            <a:ext cx="679132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07950" y="5876925"/>
            <a:ext cx="8785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Bookman Old Style" pitchFamily="18" charset="0"/>
              </a:rPr>
              <a:t>Библиотека "в валунах", </a:t>
            </a:r>
            <a:r>
              <a:rPr lang="en-US" sz="2400" b="1" i="1">
                <a:latin typeface="Bookman Old Style" pitchFamily="18" charset="0"/>
              </a:rPr>
              <a:t>Santo Domingo, </a:t>
            </a:r>
            <a:r>
              <a:rPr lang="ru-RU" sz="2400" b="1" i="1">
                <a:latin typeface="Bookman Old Style" pitchFamily="18" charset="0"/>
              </a:rPr>
              <a:t>Колумбия</a:t>
            </a:r>
            <a:endParaRPr lang="ru-RU" sz="2400" b="1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wipe dir="d"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20482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Заголовок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0" y="0"/>
            <a:ext cx="9144000" cy="714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Book Antiqua" pitchFamily="18" charset="0"/>
              </a:rPr>
              <a:t>Библиотека им. Б.Н. Ельцина</a:t>
            </a:r>
          </a:p>
        </p:txBody>
      </p:sp>
    </p:spTree>
  </p:cSld>
  <p:clrMapOvr>
    <a:masterClrMapping/>
  </p:clrMapOvr>
  <p:transition spd="med">
    <p:wipe dir="r"/>
  </p:transition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3314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088" y="188913"/>
            <a:ext cx="76200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58888" y="5661025"/>
            <a:ext cx="6697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Bookman Old Style" pitchFamily="18" charset="0"/>
              </a:rPr>
              <a:t>Библиотека в Канзас-Сити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516930"/>
            <a:ext cx="7128792" cy="476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  <a:latin typeface="Book Antiqua" pitchFamily="18" charset="0"/>
              </a:rPr>
              <a:t>Библиотека будущего</a:t>
            </a:r>
            <a:endParaRPr lang="ru-RU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3074" name="Picture 2" descr="C:\Users\User\Downloads\IMG 20211020 161847.jpg"/>
          <p:cNvPicPr>
            <a:picLocks noGrp="1" noChangeAspect="1" noChangeArrowheads="1"/>
          </p:cNvPicPr>
          <p:nvPr>
            <p:ph sz="quarter"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827584" y="1124744"/>
            <a:ext cx="7781785" cy="55123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C00000"/>
                </a:solidFill>
                <a:latin typeface="Book Antiqua" pitchFamily="18" charset="0"/>
              </a:rPr>
              <a:t>Интересные факты о профессии</a:t>
            </a:r>
          </a:p>
        </p:txBody>
      </p:sp>
      <p:sp>
        <p:nvSpPr>
          <p:cNvPr id="50179" name="Rectangle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785813"/>
            <a:ext cx="9144000" cy="625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26960" bIns="0" anchor="ctr">
            <a:spAutoFit/>
          </a:bodyPr>
          <a:lstStyle/>
          <a:p>
            <a:pPr algn="just"/>
            <a:r>
              <a:rPr lang="ru-RU" sz="19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* </a:t>
            </a:r>
            <a:r>
              <a:rPr lang="ru-RU" sz="190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Абдул Кассим Исмаил, великий визирь Персии (X век), всегда находился ря-дом со своей библиотекой. Если он куда-то отправлялся, то библиотека «сле-довала» за ним: 117 000 книжных томов перевозились на четырехстах вер-блюдах. Причем книги (то есть верблюды) располагались в алфавитном по-рядке.</a:t>
            </a:r>
          </a:p>
          <a:p>
            <a:pPr algn="just"/>
            <a:r>
              <a:rPr lang="ru-RU" sz="1900">
                <a:latin typeface="Book Antiqua" pitchFamily="18" charset="0"/>
                <a:cs typeface="Times New Roman" pitchFamily="18" charset="0"/>
              </a:rPr>
              <a:t>* В одном из сочинений китайских средневековых историков имеется запись о том, что император сказал первому министру: «Недавно слышал, что библи-отеки не в порядке. Из книг, которые выданы, часто случаются пропажи… Им-ператорским чиновникам выдано на руки четыреста шестьдесят томов. Высо-чайше повелеваю, чтобы был установлен контроль за возвратом всех выдан-ных книг, кроме тех, что были выданы для переписывания». </a:t>
            </a:r>
            <a:br>
              <a:rPr lang="ru-RU" sz="1900">
                <a:latin typeface="Book Antiqua" pitchFamily="18" charset="0"/>
                <a:cs typeface="Times New Roman" pitchFamily="18" charset="0"/>
              </a:rPr>
            </a:br>
            <a:r>
              <a:rPr lang="ru-RU" sz="1900">
                <a:latin typeface="Book Antiqua" pitchFamily="18" charset="0"/>
                <a:cs typeface="Times New Roman" pitchFamily="18" charset="0"/>
              </a:rPr>
              <a:t>* Существует легенда, что очки, которые получили достаточно широкое рас-пространение к середине XIV века, изобрел Джордано да Риальто – хранитель библиотеки доминиканского монастыря в Венеции. </a:t>
            </a:r>
          </a:p>
          <a:p>
            <a:pPr algn="just"/>
            <a:r>
              <a:rPr lang="ru-RU" sz="1900">
                <a:latin typeface="Book Antiqua" pitchFamily="18" charset="0"/>
                <a:cs typeface="Times New Roman" pitchFamily="18" charset="0"/>
              </a:rPr>
              <a:t>* Первой университетской библиотекой в Европе стала библиотека Болонско-го университета в Италии, основанная в XI в. Затем такие библиотеки появ-ляются во Франции (Парижский университет), в Англии (Оксфорд, Кемб-ридж), Чехии (Прага), Польше (Краков), Германии (Гейдельберг), Австрии, Швеции, Дании. К началу XVI в. в Европе было уже более 60 университетских библиотек.</a:t>
            </a:r>
            <a:endParaRPr lang="ru-RU" sz="1900" i="1">
              <a:solidFill>
                <a:srgbClr val="4F81BD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split orient="vert" dir="in"/>
  </p:transition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0"/>
            <a:ext cx="8229600" cy="928688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C00000"/>
                </a:solidFill>
                <a:latin typeface="Book Antiqua" pitchFamily="18" charset="0"/>
              </a:rPr>
              <a:t>Цитаты о профессии</a:t>
            </a:r>
          </a:p>
        </p:txBody>
      </p:sp>
      <p:sp>
        <p:nvSpPr>
          <p:cNvPr id="43011" name="Rectangle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128830"/>
            <a:ext cx="9144000" cy="867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>
                <a:solidFill>
                  <a:srgbClr val="333333"/>
                </a:solidFill>
                <a:latin typeface="Book Antiqua" pitchFamily="18" charset="0"/>
                <a:cs typeface="Times New Roman" pitchFamily="18" charset="0"/>
              </a:rPr>
              <a:t> Библиотекарь - первый вестник Красоты и Знания</a:t>
            </a:r>
            <a:r>
              <a:rPr lang="ru-RU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.               (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Н.Рерих)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 Всякий, изучающий науки, входящий сюда, не хлопай дверью и не стучи грубо ногами - это неприятно музам.  Если ты найдешь кого здесь уже сидящим, поч-тительно поклонись молча и не занимайся болтовней.         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(Надпись на  </a:t>
            </a:r>
          </a:p>
          <a:p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                                                                                                 библиотеке  </a:t>
            </a:r>
            <a:r>
              <a:rPr lang="en-US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XV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века)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Быть библиотекарем значит то же, что ехать на велосипеде: если вы перестаете нажимать на педали и двигаться вперед, вы падаете</a:t>
            </a:r>
            <a:r>
              <a:rPr lang="ru-RU" b="1">
                <a:latin typeface="Book Antiqua" pitchFamily="18" charset="0"/>
                <a:cs typeface="Times New Roman" pitchFamily="18" charset="0"/>
              </a:rPr>
              <a:t>.</a:t>
            </a:r>
            <a:r>
              <a:rPr lang="ru-RU" b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(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Д.Шумахер)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Библиотекарь…должен сам всем приходящим учтиво, ласково и помощником к приобретению полезного знания себя показывать.         </a:t>
            </a:r>
            <a:r>
              <a:rPr lang="ru-RU" b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(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XVIII в., В.Н. Татищев,   </a:t>
            </a:r>
          </a:p>
          <a:p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                                    российский историк,  государственный деятель)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Моя родина там, где моя библиотека.                              </a:t>
            </a:r>
            <a:r>
              <a:rPr lang="ru-RU" b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(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Эразм Роттердамский)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Книга - друг одинокого, а библиотека - убежище бездомного.</a:t>
            </a:r>
            <a:r>
              <a:rPr lang="ru-RU" i="1">
                <a:latin typeface="Book Antiqua" pitchFamily="18" charset="0"/>
                <a:cs typeface="Times New Roman" pitchFamily="18" charset="0"/>
              </a:rPr>
              <a:t> </a:t>
            </a:r>
            <a:r>
              <a:rPr lang="ru-RU">
                <a:latin typeface="Book Antiqua" pitchFamily="18" charset="0"/>
                <a:cs typeface="Times New Roman" pitchFamily="18" charset="0"/>
              </a:rPr>
              <a:t> </a:t>
            </a:r>
          </a:p>
          <a:p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                                                                                               (Стефан Витвицкий)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Библиотеки - это сокровищницы всех богатств человеческого духа. 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                                                                                                                           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(Г.В. Лейбниц)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Библиотеки — это память человечества.                                   </a:t>
            </a:r>
            <a:r>
              <a:rPr lang="ru-RU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(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Бернард Шоу)</a:t>
            </a:r>
          </a:p>
          <a:p>
            <a:r>
              <a:rPr lang="ru-RU">
                <a:latin typeface="Book Antiqua" pitchFamily="18" charset="0"/>
                <a:cs typeface="Times New Roman" pitchFamily="18" charset="0"/>
              </a:rPr>
              <a:t>Библиотека – это открытый стол идей, за который приглашен каждый, за которым каждый найдет ту пищу, которую ищет; это – запасный магазин, куда они поло-жили свои мысли и открытия, а другие берут их в рост</a:t>
            </a:r>
            <a:r>
              <a:rPr lang="ru-RU" b="1" i="1">
                <a:latin typeface="Book Antiqua" pitchFamily="18" charset="0"/>
                <a:cs typeface="Times New Roman" pitchFamily="18" charset="0"/>
              </a:rPr>
              <a:t>.</a:t>
            </a:r>
            <a:r>
              <a:rPr lang="ru-RU" b="1" i="1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           (А.И. Герцен)</a:t>
            </a:r>
          </a:p>
          <a:p>
            <a:endParaRPr lang="ru-RU" b="1" i="1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b="1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b="1" i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br>
              <a:rPr lang="ru-RU" i="1">
                <a:latin typeface="Book Antiqua" pitchFamily="18" charset="0"/>
                <a:cs typeface="Times New Roman" pitchFamily="18" charset="0"/>
              </a:rPr>
            </a:br>
            <a:endParaRPr lang="ru-RU" b="1" i="1">
              <a:solidFill>
                <a:srgbClr val="C00000"/>
              </a:solidFill>
              <a:latin typeface="Book Antiqua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C00000"/>
              </a:solidFill>
              <a:latin typeface="Book Antiqua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cover dir="ld"/>
  </p:transition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Выводы по проекту: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  <p:custDataLst>
              <p:tags r:id="rId4"/>
            </p:custDataLst>
          </p:nvPr>
        </p:nvSpPr>
        <p:spPr/>
        <p:txBody>
          <a:bodyPr>
            <a:normAutofit fontScale="92500"/>
          </a:bodyPr>
          <a:lstStyle/>
          <a:p>
            <a:r>
              <a:rPr lang="ru-RU" smtClean="0"/>
              <a:t>В процессе реализации проекта у детей повысился познавательный интерес к книгам и журналам;</a:t>
            </a:r>
          </a:p>
          <a:p>
            <a:r>
              <a:rPr lang="ru-RU" smtClean="0"/>
              <a:t>Дети узнали о новой профессии библиотекарь;</a:t>
            </a:r>
          </a:p>
          <a:p>
            <a:r>
              <a:rPr lang="ru-RU" smtClean="0"/>
              <a:t> Ребята узнали истории появления профессии библиотекарь и библиотек.</a:t>
            </a:r>
          </a:p>
          <a:p>
            <a:r>
              <a:rPr lang="ru-RU" smtClean="0"/>
              <a:t>Проект способствует развитию внимания, памяти, мышления, воображения, конструктивных способностей и др.</a:t>
            </a:r>
          </a:p>
          <a:p>
            <a:r>
              <a:rPr lang="ru-RU" smtClean="0"/>
              <a:t>Воспитывает бережное отношение к книгам, труду взрослых, а так же популяризации профессии библиотекарь.</a:t>
            </a:r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55576" y="0"/>
            <a:ext cx="7772400" cy="778098"/>
          </a:xfrm>
        </p:spPr>
        <p:txBody>
          <a:bodyPr/>
          <a:lstStyle/>
          <a:p>
            <a:pPr algn="ctr"/>
            <a:r>
              <a:rPr lang="ru-RU" b="1" i="1" smtClean="0">
                <a:solidFill>
                  <a:srgbClr val="0070C0"/>
                </a:solidFill>
                <a:latin typeface="Book Antiqua" pitchFamily="18" charset="0"/>
              </a:rPr>
              <a:t>Список литературы</a:t>
            </a:r>
            <a:endParaRPr lang="ru-RU" b="1" i="1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>
            <p:custDataLst>
              <p:tags r:id="rId4"/>
            </p:custDataLst>
          </p:nvPr>
        </p:nvSpPr>
        <p:spPr>
          <a:xfrm>
            <a:off x="0" y="692696"/>
            <a:ext cx="88924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1.  Голубева Е.И. Поддержка семейного чтения – общая задача специалистов. // Недетские проблемы детского чтения. – М.: Российская государственная детская библиотека, 2002  </a:t>
            </a:r>
          </a:p>
          <a:p>
            <a:r>
              <a:rPr lang="ru-RU" smtClean="0"/>
              <a:t>2. Громова О.М. Откуда берутся не читающие взрослые. // Библиотека в школе.- 2008.- № 1</a:t>
            </a:r>
          </a:p>
          <a:p>
            <a:r>
              <a:rPr lang="ru-RU" smtClean="0"/>
              <a:t>3.  Движение «Молодая Россия читает». / Гл. ред. Р.А.Айгистов. – М.: Школьная библиотека, 2006.  </a:t>
            </a:r>
          </a:p>
          <a:p>
            <a:r>
              <a:rPr lang="ru-RU" smtClean="0"/>
              <a:t>4.  Джимайтис, И.Н. Где она, «золотая полка»?: проблемы детского чтения. Результаты исследования // Библиотека. – 2004. - № 2.  </a:t>
            </a:r>
          </a:p>
          <a:p>
            <a:r>
              <a:rPr lang="ru-RU" smtClean="0"/>
              <a:t>5. Кабачек, О.Л. Об одной из современных технологий приобщения детей к чтению // Вестник БАЕ. – 2003.  </a:t>
            </a:r>
          </a:p>
          <a:p>
            <a:r>
              <a:rPr lang="ru-RU" smtClean="0"/>
              <a:t>6.Родительское собрание по детскому чтению: метод. Пособие / / сост. Т.Д. Жукова. – М.: Русская школьная библиотечная ассоциация, 2007. – 288 с. –  (Профессиональная библиотека школьного библиотекаря, Сер. 1; Вып. 7-8). </a:t>
            </a:r>
          </a:p>
          <a:p>
            <a:endParaRPr lang="ru-RU" smtClean="0"/>
          </a:p>
        </p:txBody>
      </p:sp>
      <p:sp>
        <p:nvSpPr>
          <p:cNvPr id="4" name="Прямоугольник 3"/>
          <p:cNvSpPr/>
          <p:nvPr>
            <p:custDataLst>
              <p:tags r:id="rId5"/>
            </p:custDataLst>
          </p:nvPr>
        </p:nvSpPr>
        <p:spPr>
          <a:xfrm>
            <a:off x="179512" y="4653136"/>
            <a:ext cx="756084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0070C0"/>
                </a:solidFill>
                <a:hlinkClick r:id="rId6"/>
              </a:rPr>
              <a:t>http://librarian-bibnout.blogspot.com /2010/ 10/blog-post_8041.html</a:t>
            </a:r>
            <a:r>
              <a:rPr lang="ru-RU" b="1" smtClean="0">
                <a:solidFill>
                  <a:srgbClr val="0070C0"/>
                </a:solidFill>
              </a:rPr>
              <a:t> </a:t>
            </a:r>
          </a:p>
          <a:p>
            <a:pPr marL="342900" indent="-3429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0070C0"/>
                </a:solidFill>
                <a:hlinkClick r:id="rId7"/>
              </a:rPr>
              <a:t>http://</a:t>
            </a:r>
            <a:r>
              <a:rPr lang="en-US" b="1" smtClean="0">
                <a:solidFill>
                  <a:srgbClr val="0070C0"/>
                </a:solidFill>
                <a:hlinkClick r:id="rId7"/>
              </a:rPr>
              <a:t>profvibor.ru</a:t>
            </a:r>
            <a:r>
              <a:rPr lang="ru-RU" b="1" smtClean="0">
                <a:solidFill>
                  <a:srgbClr val="0070C0"/>
                </a:solidFill>
              </a:rPr>
              <a:t> </a:t>
            </a:r>
            <a:endParaRPr lang="en-US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12160" y="4149080"/>
            <a:ext cx="2520280" cy="2520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0070C0"/>
                </a:solidFill>
              </a:rPr>
              <a:t>Актуальность проекта</a:t>
            </a:r>
            <a:endParaRPr lang="ru-RU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smtClean="0"/>
              <a:t>Познакомится с профессией библиотекарь</a:t>
            </a:r>
          </a:p>
          <a:p>
            <a:r>
              <a:rPr lang="ru-RU" b="1" i="1" smtClean="0"/>
              <a:t>Цель </a:t>
            </a:r>
            <a:r>
              <a:rPr lang="ru-RU" smtClean="0"/>
              <a:t>– познакомится с историей  возникновения профессии и их значимостью в жизни человека. Это </a:t>
            </a:r>
            <a:r>
              <a:rPr lang="ru-RU" b="1" smtClean="0"/>
              <a:t>актуально</a:t>
            </a:r>
            <a:r>
              <a:rPr lang="ru-RU" smtClean="0"/>
              <a:t>, потому  что библиотекарь - это хранитель книг, книги - это источники знаний, а знания очень важны для человека. </a:t>
            </a:r>
            <a:endParaRPr lang="ru-RU" b="1" i="1"/>
          </a:p>
        </p:txBody>
      </p:sp>
    </p:spTree>
  </p:cSld>
  <p:clrMapOvr>
    <a:masterClrMapping/>
  </p:clrMapOvr>
  <p:transition>
    <p:zoom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FF0000"/>
                </a:solidFill>
                <a:latin typeface="Book Antiqua" pitchFamily="18" charset="0"/>
              </a:rPr>
              <a:t>Цель проекта</a:t>
            </a:r>
            <a:endParaRPr lang="ru-RU" b="1" i="1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i="1" smtClean="0"/>
          </a:p>
          <a:p>
            <a:r>
              <a:rPr lang="ru-RU" sz="3200" b="1" i="1">
                <a:latin typeface="Book Antiqua" pitchFamily="18" charset="0"/>
              </a:rPr>
              <a:t>Расширение знаний </a:t>
            </a:r>
            <a:r>
              <a:rPr lang="ru-RU" sz="3200" b="1" i="1" smtClean="0">
                <a:latin typeface="Book Antiqua" pitchFamily="18" charset="0"/>
              </a:rPr>
              <a:t>детей о профессии библиотекарь</a:t>
            </a:r>
          </a:p>
          <a:p>
            <a:r>
              <a:rPr lang="ru-RU" sz="3200" b="1" i="1" smtClean="0">
                <a:latin typeface="Book Antiqua" pitchFamily="18" charset="0"/>
              </a:rPr>
              <a:t>Расширение знаний детей об окружающем мире</a:t>
            </a:r>
          </a:p>
          <a:p>
            <a:r>
              <a:rPr lang="ru-RU" sz="3200" b="1" i="1" smtClean="0">
                <a:latin typeface="Book Antiqua" pitchFamily="18" charset="0"/>
              </a:rPr>
              <a:t>Формирование знаний детей о социальной значимости библиотек</a:t>
            </a:r>
            <a:endParaRPr lang="ru-RU" sz="3200" b="1" i="1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>
    <p:zoom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2" name="Picture 4" descr="https://thisanomalno.ru/wp-content/uploads/2020/05/imgonline-com-ua-Resize-bBgx5Devj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55776" y="4293096"/>
            <a:ext cx="3847356" cy="25649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95436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70C0"/>
                </a:solidFill>
                <a:latin typeface="Book Antiqua" pitchFamily="18" charset="0"/>
              </a:rPr>
              <a:t>Вопросы проекта</a:t>
            </a:r>
            <a:endParaRPr lang="ru-RU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348464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>
                <a:latin typeface="Book Antiqua" pitchFamily="18" charset="0"/>
              </a:rPr>
              <a:t>К</a:t>
            </a:r>
            <a:r>
              <a:rPr lang="ru-RU" sz="2800" smtClean="0">
                <a:latin typeface="Book Antiqua" pitchFamily="18" charset="0"/>
              </a:rPr>
              <a:t>то такой библиотекарь и  история возникновения профессии?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Кто  были  первые  библиотекари?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Как появились первые библиотеки?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Как выглядели первые библиотеки?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 Какую роль играют библиотеки в наше время?</a:t>
            </a:r>
          </a:p>
          <a:p>
            <a:pPr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Как выглядят современные библиотеки?</a:t>
            </a:r>
          </a:p>
          <a:p>
            <a:pPr>
              <a:buFont typeface="Arial" pitchFamily="34" charset="0"/>
              <a:buChar char="•"/>
            </a:pPr>
            <a:r>
              <a:rPr lang="ru-RU" sz="2800" smtClean="0">
                <a:latin typeface="Book Antiqua" pitchFamily="18" charset="0"/>
              </a:rPr>
              <a:t>Как будут выглядеть библиотеки  будущего?</a:t>
            </a:r>
            <a:endParaRPr lang="ru-RU" sz="280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>
    <p:wipe dir="d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Библиотекарь -это работник библиотеки</a:t>
            </a:r>
            <a:endParaRPr lang="ru-RU" b="1" i="1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Содержимое 3" descr="скачанные файлы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9512" y="1628800"/>
            <a:ext cx="4753001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 20211014 104215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01183" y="1447800"/>
            <a:ext cx="3322104" cy="442947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42875" y="188640"/>
            <a:ext cx="8858250" cy="122899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800" b="1" i="1" smtClean="0">
                <a:solidFill>
                  <a:srgbClr val="C00000"/>
                </a:solidFill>
                <a:latin typeface="Book Antiqua" pitchFamily="18" charset="0"/>
              </a:rPr>
              <a:t>Так какой же он, </a:t>
            </a:r>
            <a:br>
              <a:rPr lang="ru-RU" sz="4800" b="1" i="1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4800" b="1" i="1" smtClean="0">
                <a:solidFill>
                  <a:srgbClr val="C00000"/>
                </a:solidFill>
                <a:latin typeface="Book Antiqua" pitchFamily="18" charset="0"/>
              </a:rPr>
              <a:t>современный библиотекарь?</a:t>
            </a:r>
          </a:p>
        </p:txBody>
      </p:sp>
      <p:pic>
        <p:nvPicPr>
          <p:cNvPr id="28675" name="Picture 4" descr="imag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1928813"/>
            <a:ext cx="338455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4643438" y="1714500"/>
            <a:ext cx="42148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i="1">
                <a:latin typeface="Broadway" pitchFamily="82" charset="0"/>
              </a:rPr>
              <a:t>Профессионально</a:t>
            </a:r>
          </a:p>
          <a:p>
            <a:pPr algn="ctr"/>
            <a:r>
              <a:rPr lang="ru-RU" sz="3200" b="1" i="1">
                <a:latin typeface="Broadway" pitchFamily="82" charset="0"/>
              </a:rPr>
              <a:t> важные качества</a:t>
            </a:r>
            <a:endParaRPr lang="ru-RU" sz="3200">
              <a:latin typeface="Calibri" panose="020f0502020204030204" pitchFamily="34" charset="0"/>
            </a:endParaRPr>
          </a:p>
        </p:txBody>
      </p:sp>
      <p:sp>
        <p:nvSpPr>
          <p:cNvPr id="28677" name="Rectangle 3"/>
          <p:cNvSpPr txBox="1">
            <a:spLocks noChangeArrowheads="1"/>
          </p:cNvSpPr>
          <p:nvPr/>
        </p:nvSpPr>
        <p:spPr bwMode="auto">
          <a:xfrm>
            <a:off x="4572000" y="2857500"/>
            <a:ext cx="4248150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>
                <a:latin typeface="Calibri" pitchFamily="34" charset="0"/>
              </a:rPr>
              <a:t>хорошая память и внимание;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>
                <a:latin typeface="Calibri" pitchFamily="34" charset="0"/>
              </a:rPr>
              <a:t>аккуратность;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>
                <a:latin typeface="Calibri" pitchFamily="34" charset="0"/>
              </a:rPr>
              <a:t>терпение и настойчивость; 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>
                <a:latin typeface="Calibri" pitchFamily="34" charset="0"/>
              </a:rPr>
              <a:t>коммуникабельность;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Char char="Ø"/>
            </a:pPr>
            <a:r>
              <a:rPr lang="ru-RU" sz="2800">
                <a:latin typeface="Calibri" pitchFamily="34" charset="0"/>
              </a:rPr>
              <a:t>навыки скорочтения </a:t>
            </a:r>
          </a:p>
          <a:p>
            <a:pPr eaLnBrk="1" hangingPunct="1">
              <a:spcBef>
                <a:spcPct val="20000"/>
              </a:spcBef>
              <a:buFont typeface="Arial"/>
              <a:buChar char="•"/>
            </a:pPr>
            <a:endParaRPr lang="ru-RU" sz="2800">
              <a:solidFill>
                <a:srgbClr val="FFFF66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wedg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latin typeface="Book Antiqua" pitchFamily="18" charset="0"/>
              </a:rPr>
              <a:t>Библиотекарь-это:</a:t>
            </a:r>
            <a:endParaRPr lang="ru-RU" b="1" i="1">
              <a:latin typeface="Book Antiqua" panose="020406020503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sz="720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720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ru-RU" sz="720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 только хранитель книг. Он еще и педагог, и артист. В широком смысле - это хранитель источников информации. Будь то глиняные таблички, книги, пленки, диски или файлы. Ему известны секреты навигации в бесконечном информационном патоке, секреты  информации, составления библиографических справочников и каталогов.</a:t>
            </a:r>
          </a:p>
          <a:p>
            <a:pPr algn="just" eaLnBrk="0" hangingPunct="0"/>
            <a:r>
              <a:rPr lang="ru-RU" sz="720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Но работа с книгами - это далеко не все, что делает библиотекарь. </a:t>
            </a:r>
          </a:p>
          <a:p>
            <a:pPr algn="just" eaLnBrk="0" hangingPunct="0"/>
            <a:r>
              <a:rPr lang="ru-RU" sz="720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Второе важное направление его деятельности – работа с посетителями библиотеки: консультирование, помощь в поиске и выборе литературы. </a:t>
            </a:r>
          </a:p>
          <a:p>
            <a:pPr algn="just" eaLnBrk="0" hangingPunct="0"/>
            <a:r>
              <a:rPr lang="ru-RU" sz="720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Также в любой библиотеке проводятся массовые мероприятия, организуются кружки, встречи с авторами, выставки, конференции, тематические вечера и обсуждения. Сценарии к этим мероприятиям пишут сами сотрудники библиотеки. Это требует от библиотекарей креативного подхода и постоянного расширения кругозора</a:t>
            </a:r>
            <a:r>
              <a:rPr lang="ru-RU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/>
          </a:p>
        </p:txBody>
      </p:sp>
    </p:spTree>
  </p:cSld>
  <p:clrMapOvr>
    <a:masterClrMapping/>
  </p:clrMapOvr>
  <p:transition>
    <p:wipe dir="r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Люди этой профессии</a:t>
            </a:r>
            <a:endParaRPr lang="ru-RU" sz="4400" b="1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928802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Любят читать</a:t>
            </a:r>
            <a:endParaRPr lang="ru-RU" sz="4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reading_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071546"/>
            <a:ext cx="3153997" cy="3063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143340" y="4000504"/>
            <a:ext cx="50006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Имеют широкий кругозор и хорошую память</a:t>
            </a:r>
            <a:endParaRPr lang="ru-RU" sz="4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___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3340792"/>
            <a:ext cx="3000396" cy="3141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5" grpId="2"/>
    </p:bldLst>
  </p:timing>
</p:sld>
</file>

<file path=ppt/tags/tag1.xml><?xml version="1.0" encoding="utf-8"?>
<p:tagLst xmlns:p="http://schemas.openxmlformats.org/presentationml/2006/main">
  <p:tag name="AS_UNIQUEID" val="1"/>
</p:tagLst>
</file>

<file path=ppt/tags/tag10.xml><?xml version="1.0" encoding="utf-8"?>
<p:tagLst xmlns:p="http://schemas.openxmlformats.org/presentationml/2006/main">
  <p:tag name="AS_UNIQUEID" val="10"/>
</p:tagLst>
</file>

<file path=ppt/tags/tag11.xml><?xml version="1.0" encoding="utf-8"?>
<p:tagLst xmlns:p="http://schemas.openxmlformats.org/presentationml/2006/main">
  <p:tag name="AS_UNIQUEID" val="11"/>
</p:tagLst>
</file>

<file path=ppt/tags/tag12.xml><?xml version="1.0" encoding="utf-8"?>
<p:tagLst xmlns:p="http://schemas.openxmlformats.org/presentationml/2006/main">
  <p:tag name="AS_UNIQUEID" val="12"/>
</p:tagLst>
</file>

<file path=ppt/tags/tag13.xml><?xml version="1.0" encoding="utf-8"?>
<p:tagLst xmlns:p="http://schemas.openxmlformats.org/presentationml/2006/main">
  <p:tag name="AS_UNIQUEID" val="13"/>
</p:tagLst>
</file>

<file path=ppt/tags/tag14.xml><?xml version="1.0" encoding="utf-8"?>
<p:tagLst xmlns:p="http://schemas.openxmlformats.org/presentationml/2006/main">
  <p:tag name="AS_UNIQUEID" val="14"/>
</p:tagLst>
</file>

<file path=ppt/tags/tag15.xml><?xml version="1.0" encoding="utf-8"?>
<p:tagLst xmlns:p="http://schemas.openxmlformats.org/presentationml/2006/main">
  <p:tag name="AS_UNIQUEID" val="15"/>
</p:tagLst>
</file>

<file path=ppt/tags/tag16.xml><?xml version="1.0" encoding="utf-8"?>
<p:tagLst xmlns:p="http://schemas.openxmlformats.org/presentationml/2006/main">
  <p:tag name="AS_UNIQUEID" val="16"/>
</p:tagLst>
</file>

<file path=ppt/tags/tag17.xml><?xml version="1.0" encoding="utf-8"?>
<p:tagLst xmlns:p="http://schemas.openxmlformats.org/presentationml/2006/main">
  <p:tag name="AS_UNIQUEID" val="17"/>
</p:tagLst>
</file>

<file path=ppt/tags/tag18.xml><?xml version="1.0" encoding="utf-8"?>
<p:tagLst xmlns:p="http://schemas.openxmlformats.org/presentationml/2006/main">
  <p:tag name="AS_UNIQUEID" val="18"/>
</p:tagLst>
</file>

<file path=ppt/tags/tag19.xml><?xml version="1.0" encoding="utf-8"?>
<p:tagLst xmlns:p="http://schemas.openxmlformats.org/presentationml/2006/main">
  <p:tag name="AS_UNIQUEID" val="19"/>
</p:tagLst>
</file>

<file path=ppt/tags/tag2.xml><?xml version="1.0" encoding="utf-8"?>
<p:tagLst xmlns:p="http://schemas.openxmlformats.org/presentationml/2006/main">
  <p:tag name="AS_UNIQUEID" val="2"/>
</p:tagLst>
</file>

<file path=ppt/tags/tag20.xml><?xml version="1.0" encoding="utf-8"?>
<p:tagLst xmlns:p="http://schemas.openxmlformats.org/presentationml/2006/main">
  <p:tag name="AS_UNIQUEID" val="20"/>
</p:tagLst>
</file>

<file path=ppt/tags/tag21.xml><?xml version="1.0" encoding="utf-8"?>
<p:tagLst xmlns:p="http://schemas.openxmlformats.org/presentationml/2006/main">
  <p:tag name="AS_UNIQUEID" val="21"/>
</p:tagLst>
</file>

<file path=ppt/tags/tag22.xml><?xml version="1.0" encoding="utf-8"?>
<p:tagLst xmlns:p="http://schemas.openxmlformats.org/presentationml/2006/main">
  <p:tag name="AS_UNIQUEID" val="22"/>
</p:tagLst>
</file>

<file path=ppt/tags/tag23.xml><?xml version="1.0" encoding="utf-8"?>
<p:tagLst xmlns:p="http://schemas.openxmlformats.org/presentationml/2006/main">
  <p:tag name="AS_UNIQUEID" val="23"/>
</p:tagLst>
</file>

<file path=ppt/tags/tag24.xml><?xml version="1.0" encoding="utf-8"?>
<p:tagLst xmlns:p="http://schemas.openxmlformats.org/presentationml/2006/main">
  <p:tag name="AS_UNIQUEID" val="24"/>
</p:tagLst>
</file>

<file path=ppt/tags/tag25.xml><?xml version="1.0" encoding="utf-8"?>
<p:tagLst xmlns:p="http://schemas.openxmlformats.org/presentationml/2006/main">
  <p:tag name="AS_UNIQUEID" val="25"/>
</p:tagLst>
</file>

<file path=ppt/tags/tag26.xml><?xml version="1.0" encoding="utf-8"?>
<p:tagLst xmlns:p="http://schemas.openxmlformats.org/presentationml/2006/main">
  <p:tag name="AS_UNIQUEID" val="26"/>
</p:tagLst>
</file>

<file path=ppt/tags/tag27.xml><?xml version="1.0" encoding="utf-8"?>
<p:tagLst xmlns:p="http://schemas.openxmlformats.org/presentationml/2006/main">
  <p:tag name="AS_UNIQUEID" val="27"/>
</p:tagLst>
</file>

<file path=ppt/tags/tag28.xml><?xml version="1.0" encoding="utf-8"?>
<p:tagLst xmlns:p="http://schemas.openxmlformats.org/presentationml/2006/main">
  <p:tag name="AS_UNIQUEID" val="28"/>
</p:tagLst>
</file>

<file path=ppt/tags/tag29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3.xml><?xml version="1.0" encoding="utf-8"?>
<p:tagLst xmlns:p="http://schemas.openxmlformats.org/presentationml/2006/main">
  <p:tag name="AS_UNIQUEID" val="3"/>
</p:tagLst>
</file>

<file path=ppt/tags/tag4.xml><?xml version="1.0" encoding="utf-8"?>
<p:tagLst xmlns:p="http://schemas.openxmlformats.org/presentationml/2006/main">
  <p:tag name="AS_UNIQUEID" val="4"/>
</p:tagLst>
</file>

<file path=ppt/tags/tag5.xml><?xml version="1.0" encoding="utf-8"?>
<p:tagLst xmlns:p="http://schemas.openxmlformats.org/presentationml/2006/main">
  <p:tag name="AS_UNIQUEID" val="5"/>
</p:tagLst>
</file>

<file path=ppt/tags/tag6.xml><?xml version="1.0" encoding="utf-8"?>
<p:tagLst xmlns:p="http://schemas.openxmlformats.org/presentationml/2006/main">
  <p:tag name="AS_UNIQUEID" val="6"/>
</p:tagLst>
</file>

<file path=ppt/tags/tag7.xml><?xml version="1.0" encoding="utf-8"?>
<p:tagLst xmlns:p="http://schemas.openxmlformats.org/presentationml/2006/main">
  <p:tag name="AS_UNIQUEID" val="7"/>
</p:tagLst>
</file>

<file path=ppt/tags/tag8.xml><?xml version="1.0" encoding="utf-8"?>
<p:tagLst xmlns:p="http://schemas.openxmlformats.org/presentationml/2006/main">
  <p:tag name="AS_UNIQUEID" val="8"/>
</p:tagLst>
</file>

<file path=ppt/tags/tag9.xml><?xml version="1.0" encoding="utf-8"?>
<p:tagLst xmlns:p="http://schemas.openxmlformats.org/presentationml/2006/main">
  <p:tag name="AS_UNIQUEID" val="9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Arial"/>
        <a:cs typeface="Arial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Arial"/>
        <a:cs typeface="Arial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Equity</Template>
  <Company>Microsoft</Company>
  <PresentationFormat>On-screen Show (4:3)</PresentationFormat>
  <Paragraphs>115</Paragraphs>
  <Slides>27</Slides>
  <Notes>0</Notes>
  <TotalTime>213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baseType="lpstr" size="40">
      <vt:lpstr>Arial</vt:lpstr>
      <vt:lpstr>Franklin Gothic Book</vt:lpstr>
      <vt:lpstr>Perpetua</vt:lpstr>
      <vt:lpstr>Wingdings 2</vt:lpstr>
      <vt:lpstr>Bookman Old Style</vt:lpstr>
      <vt:lpstr>Constantia</vt:lpstr>
      <vt:lpstr>Book Antiqua</vt:lpstr>
      <vt:lpstr>Broadway</vt:lpstr>
      <vt:lpstr>Calibri</vt:lpstr>
      <vt:lpstr>Wingdings</vt:lpstr>
      <vt:lpstr>Times New Roman</vt:lpstr>
      <vt:lpstr>Georgia</vt:lpstr>
      <vt:lpstr>Справедливость</vt:lpstr>
      <vt:lpstr>PowerPoint Presentation</vt:lpstr>
      <vt:lpstr>PowerPoint Presentation</vt:lpstr>
      <vt:lpstr>Актуальность проекта</vt:lpstr>
      <vt:lpstr>Цель проекта</vt:lpstr>
      <vt:lpstr>Вопросы проекта</vt:lpstr>
      <vt:lpstr>Библиотекарь -это работник библиотеки</vt:lpstr>
      <vt:lpstr>Так какой же он, современный библиотекарь?</vt:lpstr>
      <vt:lpstr>Библиотекарь-это:</vt:lpstr>
      <vt:lpstr>PowerPoint Presentation</vt:lpstr>
      <vt:lpstr>PowerPoint Presentation</vt:lpstr>
      <vt:lpstr>PowerPoint Presentation</vt:lpstr>
      <vt:lpstr>PowerPoint Presentation</vt:lpstr>
      <vt:lpstr>А вот так представлял себе библиотекаря художник Джузеппе Арчимбольдо в 1566 г.  </vt:lpstr>
      <vt:lpstr>Библиотекарь – профессия древняя…</vt:lpstr>
      <vt:lpstr>Библиотеки древнего мира</vt:lpstr>
      <vt:lpstr>Какую роль играют библиотеки в наше время?</vt:lpstr>
      <vt:lpstr>Взаимодействие с социальным партнером «Детская библиотека №1»</vt:lpstr>
      <vt:lpstr>Взаимодействие с социальным партнером «Детская библиотека №1»</vt:lpstr>
      <vt:lpstr>Взаимодействие с социальным партнером «Детская библиотека №1»</vt:lpstr>
      <vt:lpstr>А вот так выглядят современные библиотеки!</vt:lpstr>
      <vt:lpstr>Библиотека им. Б.Н. Ельцина</vt:lpstr>
      <vt:lpstr>PowerPoint Presentation</vt:lpstr>
      <vt:lpstr>Библиотека будущего</vt:lpstr>
      <vt:lpstr>Интересные факты о профессии</vt:lpstr>
      <vt:lpstr>Цитаты о профессии</vt:lpstr>
      <vt:lpstr>Выводы по проекту:</vt:lpstr>
      <vt:lpstr>Список литературы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User</cp:lastModifiedBy>
  <cp:revision>25</cp:revision>
  <dcterms:created xsi:type="dcterms:W3CDTF">2021-10-20T08:31:53Z</dcterms:created>
  <dcterms:modified xsi:type="dcterms:W3CDTF">2023-02-13T12:19:43Z</dcterms:modified>
</cp:coreProperties>
</file>