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Классификаций ран – в зависимости от характера полученных повреждений: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 fontScale="92500"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</a:rPr>
              <a:t>Огнестрельные раны</a:t>
            </a:r>
          </a:p>
          <a:p>
            <a:pPr algn="ctr"/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 fontScale="92500"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</a:rPr>
              <a:t>Огнестрельные раны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410445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276872"/>
            <a:ext cx="403411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197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rmAutofit fontScale="90000"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ПЕРВОНАЧАЛЬНАЯ ОБРАБОТКА РАНЫ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Независимо от того, где и как нарушена целостность кожного покрова, требуется первичная обработка раны. 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FF0000"/>
                </a:solidFill>
              </a:rPr>
              <a:t>При </a:t>
            </a:r>
            <a:r>
              <a:rPr lang="ru-RU" b="1" i="1" dirty="0">
                <a:solidFill>
                  <a:srgbClr val="FF0000"/>
                </a:solidFill>
              </a:rPr>
              <a:t>небольших бытовых порезах, в первую очередь, необходимо удалить видимые загрязнения из раны. 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FF0000"/>
                </a:solidFill>
              </a:rPr>
              <a:t>Для </a:t>
            </a:r>
            <a:r>
              <a:rPr lang="ru-RU" b="1" i="1" dirty="0">
                <a:solidFill>
                  <a:srgbClr val="FF0000"/>
                </a:solidFill>
              </a:rPr>
              <a:t>этого можно скрутить треугольником стерильный бинт, чтобы получился заостренный кончик, или воспользоваться пинцетом (щипчиками), предварительно обеззараженным спиртом или водкой. </a:t>
            </a:r>
          </a:p>
          <a:p>
            <a:pPr algn="just"/>
            <a:r>
              <a:rPr lang="ru-RU" b="1" i="1" dirty="0">
                <a:solidFill>
                  <a:srgbClr val="FF0000"/>
                </a:solidFill>
              </a:rPr>
              <a:t>После очищения раны, ее следует обработать антисептиком (препарат уничтожающий микробы). 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4104456" cy="2056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911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rmAutofit fontScale="90000"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ПЕРВОНАЧАЛЬНАЯ ОБРАБОТКА РАНЫ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9"/>
            <a:ext cx="3970784" cy="187220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В качестве антисептика можно использовать:</a:t>
            </a:r>
          </a:p>
          <a:p>
            <a:pPr algn="just"/>
            <a:r>
              <a:rPr lang="ru-RU" b="1" i="1" dirty="0">
                <a:solidFill>
                  <a:srgbClr val="FF0000"/>
                </a:solidFill>
              </a:rPr>
              <a:t>перекись водорода 3%, </a:t>
            </a:r>
          </a:p>
          <a:p>
            <a:pPr algn="just"/>
            <a:r>
              <a:rPr lang="ru-RU" b="1" i="1" dirty="0">
                <a:solidFill>
                  <a:srgbClr val="FF0000"/>
                </a:solidFill>
              </a:rPr>
              <a:t>йод, </a:t>
            </a:r>
          </a:p>
          <a:p>
            <a:pPr algn="just"/>
            <a:r>
              <a:rPr lang="ru-RU" b="1" i="1" dirty="0" err="1">
                <a:solidFill>
                  <a:srgbClr val="FF0000"/>
                </a:solidFill>
              </a:rPr>
              <a:t>йодинол</a:t>
            </a:r>
            <a:r>
              <a:rPr lang="ru-RU" b="1" i="1" dirty="0">
                <a:solidFill>
                  <a:srgbClr val="FF0000"/>
                </a:solidFill>
              </a:rPr>
              <a:t>, </a:t>
            </a:r>
          </a:p>
          <a:p>
            <a:pPr algn="just"/>
            <a:r>
              <a:rPr lang="ru-RU" b="1" i="1" dirty="0" err="1">
                <a:solidFill>
                  <a:srgbClr val="FF0000"/>
                </a:solidFill>
              </a:rPr>
              <a:t>хлоргексидина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биглюканат</a:t>
            </a:r>
            <a:r>
              <a:rPr lang="ru-RU" b="1" i="1" dirty="0">
                <a:solidFill>
                  <a:srgbClr val="FF0000"/>
                </a:solidFill>
              </a:rPr>
              <a:t> и др.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439248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386644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929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rmAutofit fontScale="90000"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ПЕРВОНАЧАЛЬНАЯ ОБРАБОТКА РАНЫ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9"/>
            <a:ext cx="5698976" cy="4896543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u="sng" dirty="0">
                <a:solidFill>
                  <a:srgbClr val="FF0000"/>
                </a:solidFill>
              </a:rPr>
              <a:t>В качестве антисептика </a:t>
            </a:r>
            <a:r>
              <a:rPr lang="ru-RU" sz="3600" b="1" u="sng" dirty="0" smtClean="0">
                <a:solidFill>
                  <a:srgbClr val="FF0000"/>
                </a:solidFill>
              </a:rPr>
              <a:t>можно использовать</a:t>
            </a:r>
            <a:r>
              <a:rPr lang="ru-RU" sz="3600" b="1" u="sng" dirty="0">
                <a:solidFill>
                  <a:srgbClr val="FF0000"/>
                </a:solidFill>
              </a:rPr>
              <a:t>: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Перекись </a:t>
            </a:r>
            <a:r>
              <a:rPr lang="ru-RU" sz="3200" b="1" dirty="0">
                <a:solidFill>
                  <a:srgbClr val="FF0000"/>
                </a:solidFill>
              </a:rPr>
              <a:t>водорода 3</a:t>
            </a:r>
            <a:r>
              <a:rPr lang="ru-RU" sz="3200" b="1" dirty="0" smtClean="0">
                <a:solidFill>
                  <a:srgbClr val="FF0000"/>
                </a:solidFill>
              </a:rPr>
              <a:t>%.</a:t>
            </a:r>
            <a:endParaRPr lang="ru-RU" sz="3200" b="1" dirty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Йод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00B050"/>
                </a:solidFill>
              </a:rPr>
              <a:t>Перекись </a:t>
            </a:r>
            <a:r>
              <a:rPr lang="ru-RU" b="1" i="1" dirty="0">
                <a:solidFill>
                  <a:srgbClr val="00B050"/>
                </a:solidFill>
              </a:rPr>
              <a:t>водорода не только химическим путем уничтожает микроорганизмы, но и выводит их на поверхность механически – за счет образования пузырьков. </a:t>
            </a:r>
          </a:p>
          <a:p>
            <a:pPr algn="just"/>
            <a:r>
              <a:rPr lang="ru-RU" b="1" i="1" dirty="0">
                <a:solidFill>
                  <a:srgbClr val="00B050"/>
                </a:solidFill>
              </a:rPr>
              <a:t>В условиях отсутствия медицинских препаратов их можно заменить водным 2% раствором соды, концентрированным раствором поваренной соли, настоем ромашки, водкой. </a:t>
            </a:r>
          </a:p>
          <a:p>
            <a:pPr algn="just"/>
            <a:r>
              <a:rPr lang="ru-RU" b="1" i="1" dirty="0">
                <a:solidFill>
                  <a:srgbClr val="00B050"/>
                </a:solidFill>
              </a:rPr>
              <a:t>Если порез или рана не нанесена стерильным скальпелем, то в ней всегда будут микробы. </a:t>
            </a:r>
            <a:endParaRPr lang="ru-RU" b="1" i="1" dirty="0" smtClean="0">
              <a:solidFill>
                <a:srgbClr val="00B05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00B050"/>
                </a:solidFill>
              </a:rPr>
              <a:t>Даже </a:t>
            </a:r>
            <a:r>
              <a:rPr lang="ru-RU" b="1" i="1" dirty="0">
                <a:solidFill>
                  <a:srgbClr val="00B050"/>
                </a:solidFill>
              </a:rPr>
              <a:t>послеоперационные раны инфицируются, не говоря уже о бытовых. </a:t>
            </a:r>
            <a:endParaRPr lang="ru-RU" b="1" i="1" dirty="0" smtClean="0">
              <a:solidFill>
                <a:srgbClr val="00B05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00B050"/>
                </a:solidFill>
              </a:rPr>
              <a:t>После </a:t>
            </a:r>
            <a:r>
              <a:rPr lang="ru-RU" b="1" i="1" dirty="0">
                <a:solidFill>
                  <a:srgbClr val="00B050"/>
                </a:solidFill>
              </a:rPr>
              <a:t>обработки, рану надо закрыть от возможного повторного загрязнения, наложив повязку из бинта или пластыря. </a:t>
            </a:r>
            <a:endParaRPr lang="ru-RU" b="1" i="1" dirty="0" smtClean="0">
              <a:solidFill>
                <a:srgbClr val="00B05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00B050"/>
                </a:solidFill>
              </a:rPr>
              <a:t>Если </a:t>
            </a:r>
            <a:r>
              <a:rPr lang="ru-RU" b="1" i="1" dirty="0">
                <a:solidFill>
                  <a:srgbClr val="00B050"/>
                </a:solidFill>
              </a:rPr>
              <a:t>речь идет о совсем маленьких и неглубоких порезах, на этом можно остановиться. </a:t>
            </a:r>
          </a:p>
          <a:p>
            <a:r>
              <a:rPr lang="ru-RU" sz="3200" b="1" dirty="0" err="1" smtClean="0">
                <a:solidFill>
                  <a:srgbClr val="FF0000"/>
                </a:solidFill>
              </a:rPr>
              <a:t>Йодинол</a:t>
            </a:r>
            <a:r>
              <a:rPr lang="ru-RU" sz="3200" b="1" dirty="0">
                <a:solidFill>
                  <a:srgbClr val="FF0000"/>
                </a:solidFill>
              </a:rPr>
              <a:t>, </a:t>
            </a:r>
          </a:p>
          <a:p>
            <a:r>
              <a:rPr lang="ru-RU" sz="3200" b="1" dirty="0" err="1" smtClean="0">
                <a:solidFill>
                  <a:srgbClr val="FF0000"/>
                </a:solidFill>
              </a:rPr>
              <a:t>Хлоргексидина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биглюканат</a:t>
            </a:r>
            <a:r>
              <a:rPr lang="ru-RU" sz="3200" b="1" dirty="0">
                <a:solidFill>
                  <a:srgbClr val="FF0000"/>
                </a:solidFill>
              </a:rPr>
              <a:t> и др.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397" y="980728"/>
            <a:ext cx="1085981" cy="174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550" y="1120281"/>
            <a:ext cx="782838" cy="14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216" y="3239087"/>
            <a:ext cx="674391" cy="106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662" y="2987838"/>
            <a:ext cx="1267176" cy="13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735" y="1120281"/>
            <a:ext cx="635246" cy="1985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264" y="5186798"/>
            <a:ext cx="1186041" cy="118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639" y="5051010"/>
            <a:ext cx="1465462" cy="146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311" y="3490952"/>
            <a:ext cx="762329" cy="169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00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FFFF00"/>
          </a:solidFill>
          <a:ln w="38100">
            <a:solidFill>
              <a:srgbClr val="00B0F0"/>
            </a:solidFill>
          </a:ln>
        </p:spPr>
        <p:txBody>
          <a:bodyPr anchor="t">
            <a:normAutofit fontScale="90000"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ПРАВИЛА НАЛОЖЕНИЯ ПОВЯЗОК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052736"/>
            <a:ext cx="4186808" cy="4708981"/>
          </a:xfrm>
          <a:solidFill>
            <a:srgbClr val="FFFF00"/>
          </a:solidFill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2000" b="1" i="1" dirty="0">
                <a:solidFill>
                  <a:srgbClr val="00B050"/>
                </a:solidFill>
              </a:rPr>
              <a:t>Медицинским повязкам, а именно их разнообразию, назначению, методам наложения и способам применения посвящен целый раздел медицины — </a:t>
            </a:r>
            <a:r>
              <a:rPr lang="ru-RU" sz="2000" b="1" i="1" u="sng" dirty="0">
                <a:solidFill>
                  <a:srgbClr val="00B050"/>
                </a:solidFill>
              </a:rPr>
              <a:t>десмургия</a:t>
            </a:r>
            <a:r>
              <a:rPr lang="ru-RU" sz="2000" b="1" i="1" dirty="0">
                <a:solidFill>
                  <a:srgbClr val="00B050"/>
                </a:solidFill>
              </a:rPr>
              <a:t>. </a:t>
            </a:r>
            <a:endParaRPr lang="ru-RU" sz="2000" b="1" i="1" dirty="0" smtClean="0">
              <a:solidFill>
                <a:srgbClr val="00B05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00B050"/>
                </a:solidFill>
              </a:rPr>
              <a:t>При </a:t>
            </a:r>
            <a:r>
              <a:rPr lang="ru-RU" sz="2000" b="1" i="1" dirty="0">
                <a:solidFill>
                  <a:srgbClr val="00B050"/>
                </a:solidFill>
              </a:rPr>
              <a:t>внешней простоте медицинская повязка является мощным лечебным инструментом, который способен качественно повлиять на процесс выздоровления.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052736"/>
            <a:ext cx="4067944" cy="4708981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00B050"/>
                </a:solidFill>
              </a:rPr>
              <a:t>Когда и для чего используются повязки</a:t>
            </a:r>
          </a:p>
          <a:p>
            <a:pPr algn="just"/>
            <a:r>
              <a:rPr lang="ru-RU" sz="2000" b="1" i="1" dirty="0">
                <a:solidFill>
                  <a:srgbClr val="00B050"/>
                </a:solidFill>
              </a:rPr>
              <a:t>Медицинские повязки применяют для достижения следующих целей:</a:t>
            </a:r>
          </a:p>
          <a:p>
            <a:pPr algn="just"/>
            <a:r>
              <a:rPr lang="ru-RU" sz="2000" b="1" i="1" dirty="0">
                <a:solidFill>
                  <a:srgbClr val="00B050"/>
                </a:solidFill>
              </a:rPr>
              <a:t>•	закрепление и удержание на ране лечебных компонентов;</a:t>
            </a:r>
          </a:p>
          <a:p>
            <a:pPr algn="just"/>
            <a:r>
              <a:rPr lang="ru-RU" sz="2000" b="1" i="1" dirty="0">
                <a:solidFill>
                  <a:srgbClr val="00B050"/>
                </a:solidFill>
              </a:rPr>
              <a:t>•	защита раны от воздействия окружающей среды и инфицирования;</a:t>
            </a:r>
          </a:p>
          <a:p>
            <a:pPr algn="just"/>
            <a:r>
              <a:rPr lang="ru-RU" sz="2000" b="1" i="1" dirty="0">
                <a:solidFill>
                  <a:srgbClr val="00B050"/>
                </a:solidFill>
              </a:rPr>
              <a:t>•	иммобилизация места перелома или вывиха;</a:t>
            </a:r>
          </a:p>
          <a:p>
            <a:pPr algn="just"/>
            <a:r>
              <a:rPr lang="ru-RU" sz="2000" b="1" i="1" dirty="0">
                <a:solidFill>
                  <a:srgbClr val="00B050"/>
                </a:solidFill>
              </a:rPr>
              <a:t>•	создание давления на внутренние органы, остановка кровотечения.</a:t>
            </a:r>
          </a:p>
        </p:txBody>
      </p:sp>
    </p:spTree>
    <p:extLst>
      <p:ext uri="{BB962C8B-B14F-4D97-AF65-F5344CB8AC3E}">
        <p14:creationId xmlns:p14="http://schemas.microsoft.com/office/powerpoint/2010/main" val="11483660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296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Классификаций ран – в зависимости от характера полученных повреждений:</vt:lpstr>
      <vt:lpstr>ПЕРВОНАЧАЛЬНАЯ ОБРАБОТКА РАНЫ </vt:lpstr>
      <vt:lpstr>ПЕРВОНАЧАЛЬНАЯ ОБРАБОТКА РАНЫ </vt:lpstr>
      <vt:lpstr>ПЕРВОНАЧАЛЬНАЯ ОБРАБОТКА РАНЫ </vt:lpstr>
      <vt:lpstr>ПРАВИЛА НАЛОЖЕНИЯ ПОВЯЗОК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Термином “Рана” в медицине обозначается нарушение целостности тканей организма:  кожных покровов, внутренних органов, костей, сосудов, и прочих составляющих “элементов” человеческого тела. Такое нарушение появляется в результате внешнего воздействия. </dc:title>
  <dc:creator>Виталий</dc:creator>
  <cp:lastModifiedBy>Виталий</cp:lastModifiedBy>
  <cp:revision>32</cp:revision>
  <dcterms:created xsi:type="dcterms:W3CDTF">2023-02-07T03:35:19Z</dcterms:created>
  <dcterms:modified xsi:type="dcterms:W3CDTF">2023-02-13T11:54:59Z</dcterms:modified>
</cp:coreProperties>
</file>