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ПЕРВАЯ ПОМОЩЬ ПРИ РАНЕНИЯХ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3888432" cy="360040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Autofit/>
          </a:bodyPr>
          <a:lstStyle/>
          <a:p>
            <a:pPr algn="ctr" fontAlgn="base"/>
            <a:r>
              <a:rPr lang="ru-RU" sz="1600" i="1" dirty="0">
                <a:solidFill>
                  <a:srgbClr val="FF0000"/>
                </a:solidFill>
              </a:rPr>
              <a:t>Первая помощь при ранениях головы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632190"/>
            <a:ext cx="3898776" cy="4677130"/>
          </a:xfrm>
          <a:solidFill>
            <a:srgbClr val="FFFF00"/>
          </a:solidFill>
          <a:ln>
            <a:solidFill>
              <a:srgbClr val="00B0F0"/>
            </a:solidFill>
          </a:ln>
        </p:spPr>
        <p:txBody>
          <a:bodyPr>
            <a:normAutofit fontScale="92500" lnSpcReduction="20000"/>
          </a:bodyPr>
          <a:lstStyle/>
          <a:p>
            <a:pPr algn="just" fontAlgn="base"/>
            <a:r>
              <a:rPr lang="ru-RU" sz="1600" b="1" i="1" dirty="0" smtClean="0">
                <a:solidFill>
                  <a:srgbClr val="0070C0"/>
                </a:solidFill>
              </a:rPr>
              <a:t>Любые </a:t>
            </a:r>
            <a:r>
              <a:rPr lang="ru-RU" sz="1600" b="1" i="1" dirty="0">
                <a:solidFill>
                  <a:srgbClr val="0070C0"/>
                </a:solidFill>
              </a:rPr>
              <a:t>ранения головы выглядят особенно устрашающе, поскольку сопровождаются обильным кровотечением из-за того, что в области головы кровеносные сосуды расположены очень близко к поверхности кожи.</a:t>
            </a:r>
          </a:p>
          <a:p>
            <a:pPr algn="just" fontAlgn="base"/>
            <a:r>
              <a:rPr lang="ru-RU" sz="1600" b="1" i="1" dirty="0">
                <a:solidFill>
                  <a:srgbClr val="FF0000"/>
                </a:solidFill>
              </a:rPr>
              <a:t>Первая помощь при ранении головы состоит в наложении давящей повязки. </a:t>
            </a:r>
            <a:endParaRPr lang="ru-RU" sz="1600" b="1" i="1" dirty="0" smtClean="0">
              <a:solidFill>
                <a:srgbClr val="FF0000"/>
              </a:solidFill>
            </a:endParaRPr>
          </a:p>
          <a:p>
            <a:pPr algn="just" fontAlgn="base"/>
            <a:r>
              <a:rPr lang="ru-RU" sz="1600" b="1" i="1" dirty="0" smtClean="0">
                <a:solidFill>
                  <a:srgbClr val="FF0000"/>
                </a:solidFill>
              </a:rPr>
              <a:t>Делается </a:t>
            </a:r>
            <a:r>
              <a:rPr lang="ru-RU" sz="1600" b="1" i="1" dirty="0">
                <a:solidFill>
                  <a:srgbClr val="FF0000"/>
                </a:solidFill>
              </a:rPr>
              <a:t>это в следующем порядке:</a:t>
            </a:r>
          </a:p>
          <a:p>
            <a:pPr lvl="0" algn="just" fontAlgn="base"/>
            <a:r>
              <a:rPr lang="ru-RU" sz="1600" b="1" i="1" dirty="0">
                <a:solidFill>
                  <a:schemeClr val="accent1"/>
                </a:solidFill>
              </a:rPr>
              <a:t>Наложить на рану стерильную марлевую повязку, </a:t>
            </a:r>
            <a:endParaRPr lang="ru-RU" sz="1600" b="1" i="1" dirty="0" smtClean="0">
              <a:solidFill>
                <a:schemeClr val="accent1"/>
              </a:solidFill>
            </a:endParaRPr>
          </a:p>
          <a:p>
            <a:pPr lvl="0" algn="just" fontAlgn="base"/>
            <a:r>
              <a:rPr lang="ru-RU" sz="1600" b="1" i="1" dirty="0" smtClean="0">
                <a:solidFill>
                  <a:srgbClr val="00B050"/>
                </a:solidFill>
              </a:rPr>
              <a:t>плотно </a:t>
            </a:r>
            <a:r>
              <a:rPr lang="ru-RU" sz="1600" b="1" i="1" dirty="0">
                <a:solidFill>
                  <a:srgbClr val="00B050"/>
                </a:solidFill>
              </a:rPr>
              <a:t>зафиксировав ее.</a:t>
            </a:r>
          </a:p>
          <a:p>
            <a:pPr lvl="0" algn="just" fontAlgn="base"/>
            <a:r>
              <a:rPr lang="ru-RU" sz="1600" b="1" i="1" dirty="0">
                <a:solidFill>
                  <a:srgbClr val="7030A0"/>
                </a:solidFill>
              </a:rPr>
              <a:t>Края раны при необходимости максимально совместить руками, чтобы обеспечить необходимый давящий эффект.</a:t>
            </a:r>
          </a:p>
          <a:p>
            <a:pPr lvl="0" algn="just" fontAlgn="base"/>
            <a:r>
              <a:rPr lang="ru-RU" sz="1600" b="1" i="1" dirty="0"/>
              <a:t>Пострадавшего уложить на спину таким образом, чтобы голова и плечи находились в приподнятом положении относительно туловища.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4346198" cy="28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84914"/>
            <a:ext cx="4392488" cy="222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324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ПЕРВАЯ ПОМОЩЬ ПРИ РАНЕНИЯХ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3888432" cy="648072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Autofit/>
          </a:bodyPr>
          <a:lstStyle/>
          <a:p>
            <a:pPr algn="ctr" fontAlgn="base"/>
            <a:r>
              <a:rPr lang="ru-RU" sz="1600" i="1" dirty="0">
                <a:solidFill>
                  <a:srgbClr val="FF0000"/>
                </a:solidFill>
              </a:rPr>
              <a:t>Первая помощь при проникающих ранениях грудной клетки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916832"/>
            <a:ext cx="3898776" cy="4392488"/>
          </a:xfrm>
          <a:solidFill>
            <a:srgbClr val="FFFF00"/>
          </a:solidFill>
          <a:ln>
            <a:solidFill>
              <a:srgbClr val="00B0F0"/>
            </a:solidFill>
          </a:ln>
        </p:spPr>
        <p:txBody>
          <a:bodyPr>
            <a:normAutofit fontScale="77500" lnSpcReduction="20000"/>
          </a:bodyPr>
          <a:lstStyle/>
          <a:p>
            <a:pPr algn="just" fontAlgn="base"/>
            <a:r>
              <a:rPr lang="ru-RU" sz="1600" b="1" i="1" dirty="0" smtClean="0">
                <a:solidFill>
                  <a:srgbClr val="0070C0"/>
                </a:solidFill>
              </a:rPr>
              <a:t>Проникающие </a:t>
            </a:r>
            <a:r>
              <a:rPr lang="ru-RU" sz="1600" b="1" i="1" dirty="0">
                <a:solidFill>
                  <a:srgbClr val="0070C0"/>
                </a:solidFill>
              </a:rPr>
              <a:t>ранения грудной клетки очень опасны из-за высокой вероятности повреждения плевральной полости.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pPr algn="just" fontAlgn="base"/>
            <a:r>
              <a:rPr lang="ru-RU" sz="1600" b="1" i="1" dirty="0" smtClean="0">
                <a:solidFill>
                  <a:srgbClr val="0070C0"/>
                </a:solidFill>
              </a:rPr>
              <a:t>При </a:t>
            </a:r>
            <a:r>
              <a:rPr lang="ru-RU" sz="1600" b="1" i="1" dirty="0">
                <a:solidFill>
                  <a:srgbClr val="0070C0"/>
                </a:solidFill>
              </a:rPr>
              <a:t>подобных ранениях возможно попадание туда воздуха, вследствие чего легкое сжимается и перестает выполнять свои функции.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pPr algn="just" fontAlgn="base"/>
            <a:r>
              <a:rPr lang="ru-RU" sz="1600" b="1" i="1" dirty="0" smtClean="0">
                <a:solidFill>
                  <a:srgbClr val="0070C0"/>
                </a:solidFill>
              </a:rPr>
              <a:t>У </a:t>
            </a:r>
            <a:r>
              <a:rPr lang="ru-RU" sz="1600" b="1" i="1" dirty="0">
                <a:solidFill>
                  <a:srgbClr val="0070C0"/>
                </a:solidFill>
              </a:rPr>
              <a:t>пострадавшего наблюдается частое затрудненное дыхание, пульс слабеет, возможна потеря сознания.</a:t>
            </a:r>
          </a:p>
          <a:p>
            <a:pPr algn="just" fontAlgn="base"/>
            <a:r>
              <a:rPr lang="ru-RU" sz="1600" b="1" i="1" dirty="0">
                <a:solidFill>
                  <a:srgbClr val="0070C0"/>
                </a:solidFill>
              </a:rPr>
              <a:t>Для оказания первой помощи при ранении грудной клетки нужно первым делом усадить пострадавшего, наклонив корпус в сторону ранения, чтобы обеспечить нормальное функционирование неповрежденного легкого.</a:t>
            </a:r>
          </a:p>
          <a:p>
            <a:pPr algn="just" fontAlgn="base"/>
            <a:r>
              <a:rPr lang="ru-RU" sz="1600" b="1" i="1" dirty="0">
                <a:solidFill>
                  <a:srgbClr val="0070C0"/>
                </a:solidFill>
              </a:rPr>
              <a:t>Затем нужно закрыть рану ладонью, если пострадавший в сознании, то он может сделать это сам.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pPr algn="just" fontAlgn="base"/>
            <a:r>
              <a:rPr lang="ru-RU" sz="1600" b="1" i="1" dirty="0" smtClean="0">
                <a:solidFill>
                  <a:srgbClr val="0070C0"/>
                </a:solidFill>
              </a:rPr>
              <a:t>На </a:t>
            </a:r>
            <a:r>
              <a:rPr lang="ru-RU" sz="1600" b="1" i="1" dirty="0">
                <a:solidFill>
                  <a:srgbClr val="0070C0"/>
                </a:solidFill>
              </a:rPr>
              <a:t>рану следует наложить повязку, прикрыв ее воздухонепроницаемым материалом.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pPr algn="just" fontAlgn="base"/>
            <a:r>
              <a:rPr lang="ru-RU" sz="1600" b="1" i="1" dirty="0" smtClean="0">
                <a:solidFill>
                  <a:srgbClr val="0070C0"/>
                </a:solidFill>
              </a:rPr>
              <a:t>Повязку </a:t>
            </a:r>
            <a:r>
              <a:rPr lang="ru-RU" sz="1600" b="1" i="1" dirty="0">
                <a:solidFill>
                  <a:srgbClr val="0070C0"/>
                </a:solidFill>
              </a:rPr>
              <a:t>нужно зафиксировать бинтом или пластырем и ждать прибытия бригады медиков.</a:t>
            </a:r>
          </a:p>
          <a:p>
            <a:pPr algn="just" fontAlgn="base"/>
            <a:r>
              <a:rPr lang="ru-RU" sz="1600" b="1" i="1" dirty="0">
                <a:solidFill>
                  <a:srgbClr val="0070C0"/>
                </a:solidFill>
              </a:rPr>
              <a:t>Важно постоянно контролировать состояние пострадавшего, чтобы в случае необходимости своевременно провести реанимационные мероприятия.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05510"/>
            <a:ext cx="215711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610" y="2681885"/>
            <a:ext cx="2131500" cy="134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110" y="2696127"/>
            <a:ext cx="2185509" cy="1335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110" y="1232227"/>
            <a:ext cx="2185509" cy="1422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051" y="4031769"/>
            <a:ext cx="4179421" cy="2421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85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ПЕРВАЯ ПОМОЩЬ ПРИ РАНЕНИЯХ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4824536" cy="648072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Autofit/>
          </a:bodyPr>
          <a:lstStyle/>
          <a:p>
            <a:pPr algn="ctr" fontAlgn="base"/>
            <a:r>
              <a:rPr lang="ru-RU" sz="1600" i="1" dirty="0">
                <a:solidFill>
                  <a:srgbClr val="FF0000"/>
                </a:solidFill>
              </a:rPr>
              <a:t>Первая помощь при ранениях в область живота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3" y="1700808"/>
            <a:ext cx="4824537" cy="4968552"/>
          </a:xfrm>
          <a:solidFill>
            <a:srgbClr val="FFFF00"/>
          </a:soli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just" fontAlgn="base">
              <a:spcBef>
                <a:spcPts val="0"/>
              </a:spcBef>
            </a:pPr>
            <a:r>
              <a:rPr lang="ru-RU" sz="1100" b="1" i="1" dirty="0" smtClean="0">
                <a:solidFill>
                  <a:srgbClr val="0070C0"/>
                </a:solidFill>
              </a:rPr>
              <a:t>Ранения </a:t>
            </a:r>
            <a:r>
              <a:rPr lang="ru-RU" sz="1100" b="1" i="1" dirty="0">
                <a:solidFill>
                  <a:srgbClr val="0070C0"/>
                </a:solidFill>
              </a:rPr>
              <a:t>в области живота чрезвычайно опасны, поскольку повреждения органов брюшной полости нередко сопровождаются внутренним кровотечением и перитонитом, которые могут привести к летальному исходу. </a:t>
            </a:r>
            <a:endParaRPr lang="ru-RU" sz="11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100" b="1" i="1" dirty="0" smtClean="0">
                <a:solidFill>
                  <a:srgbClr val="0070C0"/>
                </a:solidFill>
              </a:rPr>
              <a:t>Ни </a:t>
            </a:r>
            <a:r>
              <a:rPr lang="ru-RU" sz="1100" b="1" i="1" dirty="0">
                <a:solidFill>
                  <a:srgbClr val="0070C0"/>
                </a:solidFill>
              </a:rPr>
              <a:t>в коем случае нельзя давать пострадавшему какое-либо питье, ограничьтесь смачиванием губ водой. </a:t>
            </a:r>
            <a:endParaRPr lang="ru-RU" sz="11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100" b="1" i="1" dirty="0" smtClean="0">
                <a:solidFill>
                  <a:srgbClr val="0070C0"/>
                </a:solidFill>
              </a:rPr>
              <a:t>Также </a:t>
            </a:r>
            <a:r>
              <a:rPr lang="ru-RU" sz="1100" b="1" i="1" dirty="0">
                <a:solidFill>
                  <a:srgbClr val="0070C0"/>
                </a:solidFill>
              </a:rPr>
              <a:t>следует воздержаться от введения обезболивающих препаратов.</a:t>
            </a:r>
          </a:p>
          <a:p>
            <a:pPr algn="just" fontAlgn="base">
              <a:spcBef>
                <a:spcPts val="0"/>
              </a:spcBef>
            </a:pPr>
            <a:r>
              <a:rPr lang="ru-RU" sz="1100" b="1" i="1" dirty="0">
                <a:solidFill>
                  <a:srgbClr val="0070C0"/>
                </a:solidFill>
              </a:rPr>
              <a:t>При ранениях в область живота в ране могут находиться посторонние предметы. В некоторых случаях подобные травмы могут сопровождаться выпадением внутренних органов. </a:t>
            </a:r>
            <a:endParaRPr lang="ru-RU" sz="11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100" b="1" i="1" dirty="0" smtClean="0">
                <a:solidFill>
                  <a:srgbClr val="0070C0"/>
                </a:solidFill>
              </a:rPr>
              <a:t>Инородный </a:t>
            </a:r>
            <a:r>
              <a:rPr lang="ru-RU" sz="1100" b="1" i="1" dirty="0">
                <a:solidFill>
                  <a:srgbClr val="0070C0"/>
                </a:solidFill>
              </a:rPr>
              <a:t>предмет ни в коем случае нельзя извлекать из раны. </a:t>
            </a:r>
            <a:endParaRPr lang="ru-RU" sz="11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100" b="1" i="1" dirty="0" smtClean="0">
                <a:solidFill>
                  <a:srgbClr val="0070C0"/>
                </a:solidFill>
              </a:rPr>
              <a:t>Наоборот</a:t>
            </a:r>
            <a:r>
              <a:rPr lang="ru-RU" sz="1100" b="1" i="1" dirty="0">
                <a:solidFill>
                  <a:srgbClr val="0070C0"/>
                </a:solidFill>
              </a:rPr>
              <a:t>, нужно его надежно зафиксировать, чтобы не спровоцировать лишние повреждения. </a:t>
            </a:r>
            <a:endParaRPr lang="ru-RU" sz="11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100" b="1" i="1" dirty="0" smtClean="0">
                <a:solidFill>
                  <a:srgbClr val="0070C0"/>
                </a:solidFill>
              </a:rPr>
              <a:t>После </a:t>
            </a:r>
            <a:r>
              <a:rPr lang="ru-RU" sz="1100" b="1" i="1" dirty="0">
                <a:solidFill>
                  <a:srgbClr val="0070C0"/>
                </a:solidFill>
              </a:rPr>
              <a:t>этого пострадавшего необходимо разместить в </a:t>
            </a:r>
            <a:r>
              <a:rPr lang="ru-RU" sz="1100" b="1" i="1" dirty="0" err="1">
                <a:solidFill>
                  <a:srgbClr val="0070C0"/>
                </a:solidFill>
              </a:rPr>
              <a:t>полусидячем</a:t>
            </a:r>
            <a:r>
              <a:rPr lang="ru-RU" sz="1100" b="1" i="1" dirty="0">
                <a:solidFill>
                  <a:srgbClr val="0070C0"/>
                </a:solidFill>
              </a:rPr>
              <a:t> положении, хорошенько укрыть одеялом и ждать прибытия медицинской помощи.</a:t>
            </a:r>
          </a:p>
          <a:p>
            <a:pPr algn="just" fontAlgn="base">
              <a:spcBef>
                <a:spcPts val="0"/>
              </a:spcBef>
            </a:pPr>
            <a:r>
              <a:rPr lang="ru-RU" sz="1100" b="1" i="1" dirty="0">
                <a:solidFill>
                  <a:srgbClr val="0070C0"/>
                </a:solidFill>
              </a:rPr>
              <a:t>Выпавшие внутренние органы нужно собрать максимально близко и накрыть влажной марлей</a:t>
            </a:r>
            <a:r>
              <a:rPr lang="ru-RU" sz="1100" b="1" i="1" dirty="0" smtClean="0">
                <a:solidFill>
                  <a:srgbClr val="0070C0"/>
                </a:solidFill>
              </a:rPr>
              <a:t>.</a:t>
            </a:r>
          </a:p>
          <a:p>
            <a:pPr algn="just" fontAlgn="base">
              <a:spcBef>
                <a:spcPts val="0"/>
              </a:spcBef>
            </a:pPr>
            <a:r>
              <a:rPr lang="ru-RU" sz="1100" b="1" i="1" dirty="0" smtClean="0">
                <a:solidFill>
                  <a:srgbClr val="0070C0"/>
                </a:solidFill>
              </a:rPr>
              <a:t> </a:t>
            </a:r>
            <a:r>
              <a:rPr lang="ru-RU" sz="1100" b="1" i="1" dirty="0">
                <a:solidFill>
                  <a:srgbClr val="0070C0"/>
                </a:solidFill>
              </a:rPr>
              <a:t>Важно исключить риск их высыхания во избежание некроза и отмирания. К ране следует приложить холод.</a:t>
            </a:r>
          </a:p>
          <a:p>
            <a:pPr algn="just" fontAlgn="base">
              <a:spcBef>
                <a:spcPts val="0"/>
              </a:spcBef>
            </a:pPr>
            <a:r>
              <a:rPr lang="ru-RU" sz="1100" b="1" i="1" dirty="0">
                <a:solidFill>
                  <a:srgbClr val="FF0000"/>
                </a:solidFill>
              </a:rPr>
              <a:t>Оказание первой медицинской помощи при ранениях области живота состоит в максимально быстрой остановке кровотечения:</a:t>
            </a:r>
          </a:p>
          <a:p>
            <a:pPr algn="just" fontAlgn="base">
              <a:spcBef>
                <a:spcPts val="0"/>
              </a:spcBef>
            </a:pPr>
            <a:r>
              <a:rPr lang="ru-RU" sz="1100" b="1" i="1" dirty="0">
                <a:solidFill>
                  <a:srgbClr val="FF0000"/>
                </a:solidFill>
              </a:rPr>
              <a:t>1.	Рану очищают от крови и грязи.</a:t>
            </a:r>
          </a:p>
          <a:p>
            <a:pPr algn="just" fontAlgn="base">
              <a:spcBef>
                <a:spcPts val="0"/>
              </a:spcBef>
            </a:pPr>
            <a:r>
              <a:rPr lang="ru-RU" sz="1100" b="1" i="1" dirty="0">
                <a:solidFill>
                  <a:srgbClr val="FF0000"/>
                </a:solidFill>
              </a:rPr>
              <a:t>2.	Кожу вокруг нее обрабатывают антисептическими средствами.</a:t>
            </a:r>
          </a:p>
          <a:p>
            <a:pPr algn="just" fontAlgn="base">
              <a:spcBef>
                <a:spcPts val="0"/>
              </a:spcBef>
            </a:pPr>
            <a:r>
              <a:rPr lang="ru-RU" sz="1100" b="1" i="1" dirty="0">
                <a:solidFill>
                  <a:srgbClr val="FF0000"/>
                </a:solidFill>
              </a:rPr>
              <a:t>3.	Поверхность раны прикрывают стерильной повязкой, зафиксировав ее и приложив холод.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980728"/>
            <a:ext cx="332837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6923" y="2996952"/>
            <a:ext cx="343540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5" y="4725144"/>
            <a:ext cx="355506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155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ПЕРВАЯ ПОМОЩЬ ПРИ РАНЕНИЯХ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32448" cy="432048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Autofit/>
          </a:bodyPr>
          <a:lstStyle/>
          <a:p>
            <a:pPr algn="ctr" fontAlgn="base">
              <a:spcBef>
                <a:spcPts val="0"/>
              </a:spcBef>
            </a:pPr>
            <a:r>
              <a:rPr lang="ru-RU" sz="1600" i="1" dirty="0">
                <a:solidFill>
                  <a:srgbClr val="FF0000"/>
                </a:solidFill>
              </a:rPr>
              <a:t>Первая помощь при ранениях глаза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3" y="1700808"/>
            <a:ext cx="4032449" cy="4968552"/>
          </a:xfrm>
          <a:solidFill>
            <a:srgbClr val="FFFF00"/>
          </a:soli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Ранение </a:t>
            </a:r>
            <a:r>
              <a:rPr lang="ru-RU" sz="1200" b="1" i="1" dirty="0">
                <a:solidFill>
                  <a:srgbClr val="0070C0"/>
                </a:solidFill>
              </a:rPr>
              <a:t>глаза может быть тупым или проникающим.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От </a:t>
            </a:r>
            <a:r>
              <a:rPr lang="ru-RU" sz="1200" b="1" i="1" dirty="0">
                <a:solidFill>
                  <a:srgbClr val="0070C0"/>
                </a:solidFill>
              </a:rPr>
              <a:t>вида повреждения зависит то, каким образом оказать первую помощь при ранении глаз.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При </a:t>
            </a:r>
            <a:r>
              <a:rPr lang="ru-RU" sz="1200" b="1" i="1" dirty="0">
                <a:solidFill>
                  <a:srgbClr val="0070C0"/>
                </a:solidFill>
              </a:rPr>
              <a:t>тупой травме их нужно промыть чистой, желательно кипяченой водой и закапать 2–3 капли глазного противомикробного средства</a:t>
            </a:r>
            <a:r>
              <a:rPr lang="ru-RU" sz="1200" b="1" i="1" dirty="0" smtClean="0">
                <a:solidFill>
                  <a:srgbClr val="0070C0"/>
                </a:solidFill>
              </a:rPr>
              <a:t>.</a:t>
            </a: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 </a:t>
            </a:r>
            <a:r>
              <a:rPr lang="ru-RU" sz="1200" b="1" i="1" dirty="0">
                <a:solidFill>
                  <a:srgbClr val="FF0000"/>
                </a:solidFill>
              </a:rPr>
              <a:t>Поврежденный глаз ни в коем случае нельзя тереть: это может привести к инфицированию.</a:t>
            </a:r>
          </a:p>
          <a:p>
            <a:pPr algn="just" fontAlgn="base">
              <a:spcBef>
                <a:spcPts val="0"/>
              </a:spcBef>
            </a:pPr>
            <a:r>
              <a:rPr lang="ru-RU" sz="1200" b="1" i="1" dirty="0">
                <a:solidFill>
                  <a:srgbClr val="0070C0"/>
                </a:solidFill>
              </a:rPr>
              <a:t>Проникающие ранения глаз плохо поддаются лечению и могут привести к  серьезным осложнениям.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Из </a:t>
            </a:r>
            <a:r>
              <a:rPr lang="ru-RU" sz="1200" b="1" i="1" dirty="0">
                <a:solidFill>
                  <a:srgbClr val="0070C0"/>
                </a:solidFill>
              </a:rPr>
              <a:t>глаза нельзя извлекать инородный предмет.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Напротив</a:t>
            </a:r>
            <a:r>
              <a:rPr lang="ru-RU" sz="1200" b="1" i="1" dirty="0">
                <a:solidFill>
                  <a:srgbClr val="0070C0"/>
                </a:solidFill>
              </a:rPr>
              <a:t>, чтобы предотвратить дополнительные повреждения, нужно надежно зафиксировать его.</a:t>
            </a:r>
          </a:p>
          <a:p>
            <a:pPr algn="just" fontAlgn="base">
              <a:spcBef>
                <a:spcPts val="0"/>
              </a:spcBef>
            </a:pPr>
            <a:r>
              <a:rPr lang="ru-RU" sz="1200" b="1" i="1" dirty="0">
                <a:solidFill>
                  <a:srgbClr val="0070C0"/>
                </a:solidFill>
              </a:rPr>
              <a:t>Затем на глаз следует наложить стерильную повязку, полностью покрывающую травмированную область.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Таким </a:t>
            </a:r>
            <a:r>
              <a:rPr lang="ru-RU" sz="1200" b="1" i="1" dirty="0">
                <a:solidFill>
                  <a:srgbClr val="0070C0"/>
                </a:solidFill>
              </a:rPr>
              <a:t>образом, кровотечение уменьшится, а место повреждения будет защищено от инфицирования.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412702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40324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22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ПЕРВАЯ ПОМОЩЬ ПРИ РАНЕНИЯХ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32448" cy="432048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Autofit/>
          </a:bodyPr>
          <a:lstStyle/>
          <a:p>
            <a:pPr algn="ctr" fontAlgn="base">
              <a:spcBef>
                <a:spcPts val="0"/>
              </a:spcBef>
            </a:pPr>
            <a:r>
              <a:rPr lang="ru-RU" sz="1600" i="1" dirty="0">
                <a:solidFill>
                  <a:srgbClr val="FF0000"/>
                </a:solidFill>
              </a:rPr>
              <a:t>Кровотечения при ранении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3" y="1700808"/>
            <a:ext cx="4032449" cy="4968552"/>
          </a:xfrm>
          <a:solidFill>
            <a:srgbClr val="FFFF00"/>
          </a:soli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just" fontAlgn="base">
              <a:spcBef>
                <a:spcPts val="0"/>
              </a:spcBef>
            </a:pPr>
            <a:r>
              <a:rPr lang="ru-RU" sz="1200" b="1" i="1" dirty="0">
                <a:solidFill>
                  <a:srgbClr val="0070C0"/>
                </a:solidFill>
              </a:rPr>
              <a:t>Кровотечения при ранении: первая помощь</a:t>
            </a:r>
          </a:p>
          <a:p>
            <a:pPr algn="just" fontAlgn="base">
              <a:spcBef>
                <a:spcPts val="0"/>
              </a:spcBef>
            </a:pPr>
            <a:r>
              <a:rPr lang="ru-RU" sz="1200" b="1" i="1" dirty="0">
                <a:solidFill>
                  <a:srgbClr val="0070C0"/>
                </a:solidFill>
              </a:rPr>
              <a:t>Ранения чаще всего сопровождаются кровотечением.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В </a:t>
            </a:r>
            <a:r>
              <a:rPr lang="ru-RU" sz="1200" b="1" i="1" dirty="0">
                <a:solidFill>
                  <a:srgbClr val="0070C0"/>
                </a:solidFill>
              </a:rPr>
              <a:t>зависимости от вида поврежденного сосуда различают венозное, артериальное, капиллярное кровотечение, а также кровотечение внутренних органов (паренхиматозное).</a:t>
            </a:r>
          </a:p>
          <a:p>
            <a:pPr algn="just" fontAlgn="base">
              <a:spcBef>
                <a:spcPts val="0"/>
              </a:spcBef>
            </a:pPr>
            <a:r>
              <a:rPr lang="ru-RU" sz="1200" b="1" i="1" dirty="0">
                <a:solidFill>
                  <a:srgbClr val="0070C0"/>
                </a:solidFill>
              </a:rPr>
              <a:t>Венозное кровотечение сопровождается истечением крови темного цвета.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При </a:t>
            </a:r>
            <a:r>
              <a:rPr lang="ru-RU" sz="1200" b="1" i="1" dirty="0">
                <a:solidFill>
                  <a:srgbClr val="0070C0"/>
                </a:solidFill>
              </a:rPr>
              <a:t>повреждении капилляров кровоточит вся поверхность раны.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Такая </a:t>
            </a:r>
            <a:r>
              <a:rPr lang="ru-RU" sz="1200" b="1" i="1" dirty="0">
                <a:solidFill>
                  <a:srgbClr val="0070C0"/>
                </a:solidFill>
              </a:rPr>
              <a:t>травма выглядит весьма пугающе, особенно в случае обширной раны.</a:t>
            </a:r>
          </a:p>
          <a:p>
            <a:pPr algn="just" fontAlgn="base">
              <a:spcBef>
                <a:spcPts val="0"/>
              </a:spcBef>
            </a:pPr>
            <a:r>
              <a:rPr lang="ru-RU" sz="1200" b="1" i="1" dirty="0">
                <a:solidFill>
                  <a:srgbClr val="0070C0"/>
                </a:solidFill>
              </a:rPr>
              <a:t>Первая медицинская помощь при ранениях и травмах, вызвавших обширное кровотечение, состоит в наложении стерильной салфетки и давящей повязки.</a:t>
            </a:r>
          </a:p>
          <a:p>
            <a:pPr algn="just" fontAlgn="base">
              <a:spcBef>
                <a:spcPts val="0"/>
              </a:spcBef>
            </a:pPr>
            <a:r>
              <a:rPr lang="ru-RU" sz="1200" b="1" i="1" dirty="0">
                <a:solidFill>
                  <a:srgbClr val="0070C0"/>
                </a:solidFill>
              </a:rPr>
              <a:t>Наиболее серьезным считается кровотечение из артерии, поскольку за короткое время может произойти большая кровопотеря.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Для </a:t>
            </a:r>
            <a:r>
              <a:rPr lang="ru-RU" sz="1200" b="1" i="1" dirty="0">
                <a:solidFill>
                  <a:srgbClr val="0070C0"/>
                </a:solidFill>
              </a:rPr>
              <a:t>него характерно истечение крови ярко-алого цвета.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0"/>
              </a:spcBef>
            </a:pPr>
            <a:r>
              <a:rPr lang="ru-RU" sz="1200" b="1" i="1" dirty="0" smtClean="0">
                <a:solidFill>
                  <a:srgbClr val="0070C0"/>
                </a:solidFill>
              </a:rPr>
              <a:t>Кровь </a:t>
            </a:r>
            <a:r>
              <a:rPr lang="ru-RU" sz="1200" b="1" i="1" dirty="0">
                <a:solidFill>
                  <a:srgbClr val="0070C0"/>
                </a:solidFill>
              </a:rPr>
              <a:t>вытекает толчкообразно, с каждым ударом сердца.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4104456" cy="128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451250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6915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656</Words>
  <Application>Microsoft Office PowerPoint</Application>
  <PresentationFormat>Экран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ПЕРВАЯ ПОМОЩЬ ПРИ РАНЕНИЯХ</vt:lpstr>
      <vt:lpstr>ПЕРВАЯ ПОМОЩЬ ПРИ РАНЕНИЯХ</vt:lpstr>
      <vt:lpstr>ПЕРВАЯ ПОМОЩЬ ПРИ РАНЕНИЯХ</vt:lpstr>
      <vt:lpstr>ПЕРВАЯ ПОМОЩЬ ПРИ РАНЕНИЯХ</vt:lpstr>
      <vt:lpstr>ПЕРВАЯ ПОМОЩЬ ПРИ РАНЕНИЯХ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Термином “Рана” в медицине обозначается нарушение целостности тканей организма:  кожных покровов, внутренних органов, костей, сосудов, и прочих составляющих “элементов” человеческого тела. Такое нарушение появляется в результате внешнего воздействия.</dc:title>
  <dc:creator>Виталий</dc:creator>
  <cp:lastModifiedBy>Виталий</cp:lastModifiedBy>
  <cp:revision>32</cp:revision>
  <dcterms:created xsi:type="dcterms:W3CDTF">2023-02-07T03:35:19Z</dcterms:created>
  <dcterms:modified xsi:type="dcterms:W3CDTF">2023-02-13T12:04:06Z</dcterms:modified>
</cp:coreProperties>
</file>