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277" r:id="rId3"/>
    <p:sldId id="288" r:id="rId4"/>
    <p:sldId id="276" r:id="rId5"/>
    <p:sldId id="275" r:id="rId6"/>
    <p:sldId id="274" r:id="rId7"/>
    <p:sldId id="289" r:id="rId8"/>
    <p:sldId id="273" r:id="rId9"/>
    <p:sldId id="272" r:id="rId10"/>
    <p:sldId id="290" r:id="rId11"/>
    <p:sldId id="271" r:id="rId12"/>
    <p:sldId id="270" r:id="rId13"/>
    <p:sldId id="280" r:id="rId14"/>
    <p:sldId id="269" r:id="rId15"/>
    <p:sldId id="268" r:id="rId16"/>
    <p:sldId id="267" r:id="rId17"/>
    <p:sldId id="266" r:id="rId18"/>
    <p:sldId id="265" r:id="rId19"/>
    <p:sldId id="264" r:id="rId20"/>
    <p:sldId id="263" r:id="rId21"/>
    <p:sldId id="262" r:id="rId22"/>
    <p:sldId id="261" r:id="rId23"/>
    <p:sldId id="260" r:id="rId24"/>
    <p:sldId id="259" r:id="rId25"/>
    <p:sldId id="287" r:id="rId26"/>
    <p:sldId id="286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70" d="100"/>
          <a:sy n="70" d="100"/>
        </p:scale>
        <p:origin x="15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D39D3-E947-4CC8-967F-661FF37E4AA0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74171-EC54-455E-9997-50009131D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99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74171-EC54-455E-9997-50009131D96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01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5FDB173-5A06-4ADE-A069-F3B9AE3AD90E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D8EE5E8-C8EF-4C8E-86EA-91F1B015EF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6912768" cy="182809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Самообразование – путь повышения профессионального мастерства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149080"/>
            <a:ext cx="5712179" cy="1524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Методический</a:t>
            </a:r>
          </a:p>
          <a:p>
            <a:r>
              <a:rPr lang="ru-RU" b="1" dirty="0">
                <a:solidFill>
                  <a:srgbClr val="002060"/>
                </a:solidFill>
              </a:rPr>
              <a:t>семинар-тренинг </a:t>
            </a:r>
          </a:p>
        </p:txBody>
      </p:sp>
    </p:spTree>
    <p:extLst>
      <p:ext uri="{BB962C8B-B14F-4D97-AF65-F5344CB8AC3E}">
        <p14:creationId xmlns:p14="http://schemas.microsoft.com/office/powerpoint/2010/main" val="1247317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344816" cy="120248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Виды деятельности, составляющие процесс самообразования.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416824" cy="439248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0066"/>
                </a:solidFill>
              </a:rPr>
              <a:t> систематический просмотр определённых телепередач;</a:t>
            </a:r>
          </a:p>
          <a:p>
            <a:r>
              <a:rPr lang="ru-RU" b="1" dirty="0">
                <a:solidFill>
                  <a:srgbClr val="000066"/>
                </a:solidFill>
              </a:rPr>
              <a:t>чтение конкретных педагогических периодических изданий, чтение методической, педагогической и предметной литературы;</a:t>
            </a:r>
          </a:p>
          <a:p>
            <a:r>
              <a:rPr lang="ru-RU" b="1" dirty="0">
                <a:solidFill>
                  <a:srgbClr val="000066"/>
                </a:solidFill>
              </a:rPr>
              <a:t>обзор в Интернете информации по преподаваемому предмету, педагогике, психологии, педагогических технологиях;</a:t>
            </a:r>
          </a:p>
          <a:p>
            <a:r>
              <a:rPr lang="ru-RU" b="1" dirty="0">
                <a:solidFill>
                  <a:srgbClr val="000066"/>
                </a:solidFill>
              </a:rPr>
              <a:t>решение задач, упражнений, тестов, кроссвордов и других заданий по своему предмету повышенной сложности или нестандартной формы;</a:t>
            </a:r>
          </a:p>
          <a:p>
            <a:r>
              <a:rPr lang="ru-RU" b="1" dirty="0">
                <a:solidFill>
                  <a:srgbClr val="000066"/>
                </a:solidFill>
              </a:rPr>
              <a:t>посещение семинаров, тренингов, конференций, уроков коллег;</a:t>
            </a:r>
          </a:p>
          <a:p>
            <a:r>
              <a:rPr lang="ru-RU" b="1" dirty="0">
                <a:solidFill>
                  <a:srgbClr val="000066"/>
                </a:solidFill>
              </a:rPr>
              <a:t>дискуссии, совещания, обмен опытом с коллегами;</a:t>
            </a:r>
          </a:p>
          <a:p>
            <a:r>
              <a:rPr lang="ru-RU" b="1" dirty="0">
                <a:solidFill>
                  <a:srgbClr val="000066"/>
                </a:solidFill>
              </a:rPr>
              <a:t>изучение современных психологических методик в процессе интерактивных тренингов;</a:t>
            </a:r>
          </a:p>
          <a:p>
            <a:r>
              <a:rPr lang="ru-RU" b="1" dirty="0">
                <a:solidFill>
                  <a:srgbClr val="000066"/>
                </a:solidFill>
              </a:rPr>
              <a:t>систематическое прохождение курсов повышения квалификации;</a:t>
            </a:r>
          </a:p>
          <a:p>
            <a:r>
              <a:rPr lang="ru-RU" b="1" dirty="0">
                <a:solidFill>
                  <a:srgbClr val="000066"/>
                </a:solidFill>
              </a:rPr>
              <a:t>проведение открытых уроков для анализа со стороны коллег;</a:t>
            </a:r>
          </a:p>
          <a:p>
            <a:r>
              <a:rPr lang="ru-RU" b="1" dirty="0">
                <a:solidFill>
                  <a:srgbClr val="000066"/>
                </a:solidFill>
              </a:rPr>
              <a:t>организация кружковой и внеклассной деятельности по предмету;</a:t>
            </a:r>
          </a:p>
          <a:p>
            <a:r>
              <a:rPr lang="ru-RU" b="1" dirty="0">
                <a:solidFill>
                  <a:srgbClr val="000066"/>
                </a:solidFill>
              </a:rPr>
              <a:t> изучение информационно-компьютерных технологий;</a:t>
            </a:r>
          </a:p>
          <a:p>
            <a:r>
              <a:rPr lang="ru-RU" b="1" dirty="0">
                <a:solidFill>
                  <a:srgbClr val="000066"/>
                </a:solidFill>
              </a:rPr>
              <a:t>посещение предметных выставок и проведение тематических экскурсий по предмету;</a:t>
            </a:r>
          </a:p>
          <a:p>
            <a:r>
              <a:rPr lang="ru-RU" b="1" dirty="0">
                <a:solidFill>
                  <a:srgbClr val="000066"/>
                </a:solidFill>
              </a:rPr>
              <a:t>общение с коллегами в школе, районе, городе и в Интернете;</a:t>
            </a:r>
          </a:p>
          <a:p>
            <a:r>
              <a:rPr lang="ru-RU" b="1" dirty="0">
                <a:solidFill>
                  <a:srgbClr val="000066"/>
                </a:solidFill>
              </a:rPr>
              <a:t>ведение здорового образа жизни, занятия спортом, физическими упражнениями.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452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Меню ресторана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«Нескучный сад»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Фирменный десерт «Карусель»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59112"/>
            <a:ext cx="458856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3653576"/>
            <a:ext cx="26127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Работа в командах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 по составлению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 памятки по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 самообразованию</a:t>
            </a:r>
          </a:p>
        </p:txBody>
      </p:sp>
    </p:spTree>
    <p:extLst>
      <p:ext uri="{BB962C8B-B14F-4D97-AF65-F5344CB8AC3E}">
        <p14:creationId xmlns:p14="http://schemas.microsoft.com/office/powerpoint/2010/main" val="1466488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74" y="476672"/>
            <a:ext cx="89609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17672" y="-14461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Constantia"/>
                <a:ea typeface="+mj-ea"/>
                <a:cs typeface="+mj-cs"/>
              </a:rPr>
              <a:t>Разминка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731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0-tub-ru.yandex.net/i?id=88daac05d5a4aef22b8927e7d67ac38f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89143"/>
            <a:ext cx="5688632" cy="568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130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Технологию  организации самообразования педагогов можно представить в виде следующих этапов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348880"/>
            <a:ext cx="6565344" cy="3603812"/>
          </a:xfrm>
        </p:spPr>
        <p:txBody>
          <a:bodyPr/>
          <a:lstStyle/>
          <a:p>
            <a:r>
              <a:rPr lang="ru-RU" sz="3000" b="1" dirty="0">
                <a:solidFill>
                  <a:srgbClr val="660066"/>
                </a:solidFill>
              </a:rPr>
              <a:t>1 этап – установочный</a:t>
            </a:r>
          </a:p>
          <a:p>
            <a:r>
              <a:rPr lang="ru-RU" sz="3000" b="1" dirty="0">
                <a:solidFill>
                  <a:srgbClr val="660066"/>
                </a:solidFill>
              </a:rPr>
              <a:t>2 этап – обучающий.</a:t>
            </a:r>
            <a:endParaRPr lang="ru-RU" sz="3000" dirty="0">
              <a:solidFill>
                <a:srgbClr val="660066"/>
              </a:solidFill>
            </a:endParaRPr>
          </a:p>
          <a:p>
            <a:r>
              <a:rPr lang="ru-RU" sz="3000" b="1" dirty="0">
                <a:solidFill>
                  <a:srgbClr val="660066"/>
                </a:solidFill>
              </a:rPr>
              <a:t>3 этап – практический</a:t>
            </a:r>
            <a:endParaRPr lang="ru-RU" sz="3000" dirty="0">
              <a:solidFill>
                <a:srgbClr val="660066"/>
              </a:solidFill>
            </a:endParaRPr>
          </a:p>
          <a:p>
            <a:r>
              <a:rPr lang="ru-RU" sz="3000" b="1" dirty="0">
                <a:solidFill>
                  <a:srgbClr val="660066"/>
                </a:solidFill>
              </a:rPr>
              <a:t>4 этап – теоретический</a:t>
            </a:r>
            <a:endParaRPr lang="ru-RU" sz="3000" dirty="0">
              <a:solidFill>
                <a:srgbClr val="660066"/>
              </a:solidFill>
            </a:endParaRPr>
          </a:p>
          <a:p>
            <a:r>
              <a:rPr lang="ru-RU" sz="3000" b="1" dirty="0">
                <a:solidFill>
                  <a:srgbClr val="660066"/>
                </a:solidFill>
              </a:rPr>
              <a:t>5 этап – </a:t>
            </a:r>
            <a:r>
              <a:rPr lang="ru-RU" sz="3000" b="1" dirty="0" err="1">
                <a:solidFill>
                  <a:srgbClr val="660066"/>
                </a:solidFill>
              </a:rPr>
              <a:t>итогово</a:t>
            </a:r>
            <a:r>
              <a:rPr lang="ru-RU" sz="3000" b="1" dirty="0">
                <a:solidFill>
                  <a:srgbClr val="660066"/>
                </a:solidFill>
              </a:rPr>
              <a:t>-контрольный</a:t>
            </a:r>
            <a:endParaRPr lang="ru-RU" sz="3000" dirty="0">
              <a:solidFill>
                <a:srgbClr val="660066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04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rbash.pnzreg.ru/files/bashmakovo_pnzreg_ru/2016/news/october/auk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764704"/>
            <a:ext cx="745015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225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53285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solidFill>
                  <a:srgbClr val="000066"/>
                </a:solidFill>
              </a:rPr>
              <a:t>Выступление на заседаниях МО, МС, педсовете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тема самообразования исходя из специфики индивидуальных интересов педагога – 4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решение задач, упражнений, тестов, кроссвордов и других заданий по своему, предмету повышенной сложности или нестандартной формы – 3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выступление на конференциях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формулирование цели и задач самообразования – 4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повышение качества преподавания учебного предмета (указать показатели, по которым будет определяться эффективность и качество) – 6 баллов;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составление плана самообразования – 4 балла;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328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08720"/>
            <a:ext cx="6984776" cy="5256584"/>
          </a:xfrm>
        </p:spPr>
        <p:txBody>
          <a:bodyPr>
            <a:normAutofit fontScale="92500"/>
          </a:bodyPr>
          <a:lstStyle/>
          <a:p>
            <a:pPr lvl="0"/>
            <a:r>
              <a:rPr lang="ru-RU" sz="2800" dirty="0">
                <a:solidFill>
                  <a:srgbClr val="000066"/>
                </a:solidFill>
              </a:rPr>
              <a:t>выступление на семинарах – 2 балла;</a:t>
            </a: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организация кружковой и внеклассной деятельности по предмету – 3 балла;</a:t>
            </a:r>
          </a:p>
          <a:p>
            <a:pPr lvl="0"/>
            <a:r>
              <a:rPr lang="ru-RU" sz="2800" dirty="0"/>
              <a:t>название темы – 2 балла;</a:t>
            </a:r>
            <a:endParaRPr lang="ru-RU" sz="2800" dirty="0">
              <a:solidFill>
                <a:srgbClr val="000066"/>
              </a:solidFill>
            </a:endParaRP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творческий отчёт – 2 балла;</a:t>
            </a: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разработка новых форм, методов и приемов обучения – 6 баллов;</a:t>
            </a: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2 года – 1 балл;</a:t>
            </a: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разработка дидактических материалов, тестов, наглядности – 6 баллов;</a:t>
            </a:r>
          </a:p>
          <a:p>
            <a:pPr lvl="0"/>
            <a:r>
              <a:rPr lang="ru-RU" sz="2800" dirty="0">
                <a:solidFill>
                  <a:srgbClr val="000066"/>
                </a:solidFill>
              </a:rPr>
              <a:t>открытые учебные занятия – 2 бал</a:t>
            </a:r>
            <a:r>
              <a:rPr lang="ru-RU" sz="2800" dirty="0"/>
              <a:t>ла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451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128792" cy="53285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>
                <a:solidFill>
                  <a:srgbClr val="000066"/>
                </a:solidFill>
              </a:rPr>
              <a:t>участие в форумах – 2 балла;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обобщение опыта по исследуемой проблеме (теме) – 6 баллов;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чтение конкретных педагогических периодических изданий – 3 балла;</a:t>
            </a:r>
          </a:p>
          <a:p>
            <a:r>
              <a:rPr lang="ru-RU" sz="3200" dirty="0"/>
              <a:t>цель, задачи – 2 балла;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практикум – 2 балла;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тренинг – 2 балла;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дискуссии, совещания, обмен опытом с коллегами – 3 балла;</a:t>
            </a:r>
          </a:p>
          <a:p>
            <a:pPr lvl="0"/>
            <a:r>
              <a:rPr lang="ru-RU" sz="3000" dirty="0">
                <a:solidFill>
                  <a:srgbClr val="000066"/>
                </a:solidFill>
              </a:rPr>
              <a:t>мастер–класс – 2 балла;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118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416824" cy="5256584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0066"/>
                </a:solidFill>
              </a:rPr>
              <a:t>повышение уровня своей эрудиции, правовой и общей культуры – 7 баллов;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реферат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ведение здорового образа жизни, занятия спортом, физическими упражнениями. Болезни - большое препятствие для профессионального роста – 3 балла.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публикации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создание комплектов методических разработок – 6 баллов;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портфолио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профессиональные смотры – 2 балла;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338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650196"/>
              </p:ext>
            </p:extLst>
          </p:nvPr>
        </p:nvGraphicFramePr>
        <p:xfrm>
          <a:off x="179513" y="188641"/>
          <a:ext cx="8856984" cy="6686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9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8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ТЫ ВЫБИРАЕШЬ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ТВОЙ ТИП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СОВЕТ ПСИХОЛОГА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4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Механические часы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с римскими цифрами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Ты скорее консерватор.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Твой принцип: «Лучшее- враг хорошего»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Не останавливайся на достигнутом. Постоянно учись новому.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Классику с арабской нумерацией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Ты реалист, прагматик. Твой принцип: «Лучше синица в руках…»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Мечта и полёт фантазии могут открыть тебе новые горизонты.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Спортивную модель с подвеской и антишоковой защитой.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Ты легкий человек. Твой принцип: «Завтра будет лучше, чем вчера!»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Чтобы закрепить успех, учись доводить начатое до конца.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Электронные часы с множеством разнообразных функций.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Ты много работаешь. Твой принцип: «кто хочет, тот добьется».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Бизнес приносит деньги, но он не заменит тебе близких.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Циферблат без цифр, с точками или черточками вместо них.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Ты требовательна. Твой принцип: «Каждому по способностям!»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Учись мыслить шире и помнить точку зрения собеседника.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448" marR="6944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037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200800" cy="5040560"/>
          </a:xfrm>
        </p:spPr>
        <p:txBody>
          <a:bodyPr>
            <a:noAutofit/>
          </a:bodyPr>
          <a:lstStyle/>
          <a:p>
            <a:pPr lvl="0"/>
            <a:r>
              <a:rPr lang="ru-RU" sz="2300" dirty="0">
                <a:solidFill>
                  <a:srgbClr val="000066"/>
                </a:solidFill>
              </a:rPr>
              <a:t>изучение и внедрение новых педагогических технологий – 7 баллов;</a:t>
            </a:r>
          </a:p>
          <a:p>
            <a:r>
              <a:rPr lang="ru-RU" sz="2300" dirty="0">
                <a:solidFill>
                  <a:srgbClr val="000066"/>
                </a:solidFill>
              </a:rPr>
              <a:t>день открытых дверей – 2 балла;</a:t>
            </a:r>
            <a:r>
              <a:rPr lang="ru-RU" sz="2300" dirty="0"/>
              <a:t> </a:t>
            </a:r>
          </a:p>
          <a:p>
            <a:r>
              <a:rPr lang="ru-RU" sz="2300" dirty="0"/>
              <a:t>этапы работы – 2 балла;</a:t>
            </a:r>
          </a:p>
          <a:p>
            <a:pPr lvl="0"/>
            <a:r>
              <a:rPr lang="ru-RU" sz="2300" dirty="0">
                <a:solidFill>
                  <a:srgbClr val="000066"/>
                </a:solidFill>
              </a:rPr>
              <a:t>изучение и внедрение новых форм, методов и приемов обучения – 7 баллов;</a:t>
            </a:r>
          </a:p>
          <a:p>
            <a:pPr lvl="0"/>
            <a:r>
              <a:rPr lang="ru-RU" sz="2300" dirty="0">
                <a:solidFill>
                  <a:srgbClr val="000066"/>
                </a:solidFill>
              </a:rPr>
              <a:t>систематический просмотр определенных телепередач – 3 балла;</a:t>
            </a:r>
          </a:p>
          <a:p>
            <a:pPr lvl="0"/>
            <a:r>
              <a:rPr lang="ru-RU" sz="2300" dirty="0">
                <a:solidFill>
                  <a:srgbClr val="000066"/>
                </a:solidFill>
              </a:rPr>
              <a:t>совершенствование своих знаний в области педагогической психологии – 7 баллов;</a:t>
            </a:r>
          </a:p>
          <a:p>
            <a:pPr lvl="0"/>
            <a:r>
              <a:rPr lang="ru-RU" sz="2300" dirty="0">
                <a:solidFill>
                  <a:srgbClr val="000066"/>
                </a:solidFill>
              </a:rPr>
              <a:t>разработанные или изданные методические пособия, статьи, учебники, программы, сценарии, исследования – 6 баллов;</a:t>
            </a:r>
          </a:p>
          <a:p>
            <a:pPr lvl="0"/>
            <a:r>
              <a:rPr lang="ru-RU" sz="2300" dirty="0">
                <a:solidFill>
                  <a:srgbClr val="000066"/>
                </a:solidFill>
              </a:rPr>
              <a:t>индивидуальное самообразование – 7 баллов;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38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112568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rgbClr val="000066"/>
                </a:solidFill>
              </a:rPr>
              <a:t>чтение методической, педагогической и предметной литературы – 3 балла;</a:t>
            </a: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выступление на </a:t>
            </a:r>
            <a:r>
              <a:rPr lang="ru-RU" sz="2000" dirty="0" err="1">
                <a:solidFill>
                  <a:srgbClr val="000066"/>
                </a:solidFill>
              </a:rPr>
              <a:t>пед.чтениях</a:t>
            </a:r>
            <a:r>
              <a:rPr lang="ru-RU" sz="2000" dirty="0">
                <a:solidFill>
                  <a:srgbClr val="000066"/>
                </a:solidFill>
              </a:rPr>
              <a:t> – 2 балла;</a:t>
            </a:r>
            <a:r>
              <a:rPr lang="ru-RU" sz="2000" dirty="0"/>
              <a:t> </a:t>
            </a:r>
          </a:p>
          <a:p>
            <a:pPr lvl="0"/>
            <a:r>
              <a:rPr lang="ru-RU" sz="2000" dirty="0"/>
              <a:t>действия и мероприятия, проводимые в процессе работы над темой – 2 балла;</a:t>
            </a:r>
            <a:endParaRPr lang="ru-RU" sz="2000" dirty="0">
              <a:solidFill>
                <a:srgbClr val="000066"/>
              </a:solidFill>
            </a:endParaRP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обзор в Интернете информации по преподаваемому предмету, педагогике, психологии, педагогических технологий – 3 балла;</a:t>
            </a: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тема самообразования исходя из методической темы школы – 4 балла;</a:t>
            </a: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изучение современных психологических методик в процессе интерактивных тренингов – 3 балла;</a:t>
            </a: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педагогический КВН – 2 балла;</a:t>
            </a:r>
          </a:p>
          <a:p>
            <a:pPr lvl="0"/>
            <a:r>
              <a:rPr lang="ru-RU" sz="2000" dirty="0">
                <a:solidFill>
                  <a:srgbClr val="000066"/>
                </a:solidFill>
              </a:rPr>
              <a:t>изучение иностранных языков, для чтения информации о достижениях мировой педагогики – 3 балла;</a:t>
            </a:r>
          </a:p>
          <a:p>
            <a:endParaRPr lang="ru-RU" sz="23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943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128792" cy="525658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600" dirty="0">
                <a:solidFill>
                  <a:srgbClr val="000066"/>
                </a:solidFill>
              </a:rPr>
              <a:t>педагогическая мастерская – 2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групповое самообразование – 7 баллов;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педагогическая выставка – 2 балла;</a:t>
            </a:r>
          </a:p>
          <a:p>
            <a:pPr lvl="0"/>
            <a:r>
              <a:rPr lang="ru-RU" sz="2800" dirty="0"/>
              <a:t>способ демонстрации результата проделанной работы – 2 балла;</a:t>
            </a:r>
            <a:endParaRPr lang="ru-RU" sz="2600" dirty="0">
              <a:solidFill>
                <a:srgbClr val="000066"/>
              </a:solidFill>
            </a:endParaRP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проведение открытых уроков для последующего анализа со стороны коллег – 3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отчёт- 1 балл.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общение с коллегами в школе, районе, городе и в Интернете – 3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выбор направления и темы самообразования – 4 балла;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443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128792" cy="50405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600" dirty="0">
                <a:solidFill>
                  <a:srgbClr val="000066"/>
                </a:solidFill>
              </a:rPr>
              <a:t>методические разработки – 2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выбор формы самообразования – 4 балла;</a:t>
            </a:r>
          </a:p>
          <a:p>
            <a:pPr lvl="0"/>
            <a:r>
              <a:rPr lang="ru-RU" sz="2800" dirty="0"/>
              <a:t>Форма отчета о проделанной работе – 2 балла;</a:t>
            </a:r>
            <a:endParaRPr lang="ru-RU" sz="2600" dirty="0">
              <a:solidFill>
                <a:srgbClr val="000066"/>
              </a:solidFill>
            </a:endParaRP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выработка методических рекомендаций по применению эффективных методов, приемов, технологий обучения – 6 баллов;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серия учебных занятий – 2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систематическое прохождение повышения квалификации – 3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определение круга источников информации – 4 балла;</a:t>
            </a:r>
          </a:p>
          <a:p>
            <a:pPr lvl="0"/>
            <a:r>
              <a:rPr lang="ru-RU" sz="2600" dirty="0">
                <a:solidFill>
                  <a:srgbClr val="000066"/>
                </a:solidFill>
              </a:rPr>
              <a:t>педагогические викторины – 2 балла;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3608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272808" cy="5040560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rgbClr val="000066"/>
                </a:solidFill>
              </a:rPr>
              <a:t>определение результата самообразования – 4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изучение информационно-компьютерных технологий – 3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анализ и оценка деятельности в процессе самообразования, подготовка отчета – 4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профессиональные конкурсы – 2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тема самообразования исходя из педагогических затруднений – 4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посещение семинаров, тренингов, конференций, уроков коллег – 3 балла;</a:t>
            </a:r>
          </a:p>
          <a:p>
            <a:pPr lvl="0"/>
            <a:r>
              <a:rPr lang="ru-RU" dirty="0">
                <a:solidFill>
                  <a:srgbClr val="000066"/>
                </a:solidFill>
              </a:rPr>
              <a:t>4 года – 1 балл.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125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Меню ресторана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«Нескучный сад»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272808" cy="3603812"/>
          </a:xfrm>
        </p:spPr>
        <p:txBody>
          <a:bodyPr/>
          <a:lstStyle/>
          <a:p>
            <a:r>
              <a:rPr lang="ru-RU" b="1" dirty="0">
                <a:solidFill>
                  <a:srgbClr val="000066"/>
                </a:solidFill>
              </a:rPr>
              <a:t>Диетическое блюдо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66"/>
                </a:solidFill>
              </a:rPr>
              <a:t>  «План самообразования»</a:t>
            </a:r>
          </a:p>
        </p:txBody>
      </p:sp>
      <p:pic>
        <p:nvPicPr>
          <p:cNvPr id="13314" name="Picture 2" descr="https://im0-tub-ru.yandex.net/i?id=a82eb9da1f2b7a61877a231e9edf0b07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936" y="3140968"/>
            <a:ext cx="45720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674432">
            <a:off x="3022063" y="3684274"/>
            <a:ext cx="25566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ПЛАН</a:t>
            </a:r>
          </a:p>
        </p:txBody>
      </p:sp>
    </p:spTree>
    <p:extLst>
      <p:ext uri="{BB962C8B-B14F-4D97-AF65-F5344CB8AC3E}">
        <p14:creationId xmlns:p14="http://schemas.microsoft.com/office/powerpoint/2010/main" val="2872545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1008112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АЛГОРИТМ</a:t>
            </a:r>
            <a:br>
              <a:rPr lang="ru-RU" sz="2200" dirty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работы педагога над индивидуальной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методической темой (проблемой) плана самообразования</a:t>
            </a:r>
            <a:br>
              <a:rPr lang="ru-RU" sz="2200" dirty="0">
                <a:solidFill>
                  <a:srgbClr val="FF0000"/>
                </a:solidFill>
              </a:rPr>
            </a:b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24744"/>
            <a:ext cx="7632848" cy="47525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1. Выбор темы (проблемы) индивидуальной научно-методической работы: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ознакомление с литературой;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ознакомление с нормативно-правовыми докумен­тами;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изучение прогрессивного педагогического опыта по проблеме исследования.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2. Детальное ознакомление с проблемой посред­ством литературных источников: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составление картотеки литературных источников;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выписки из литературных источников.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3. Уточнение темы и разработка предварительного варианта плана индивидуальной научно-методической работы: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обоснование выбора темы;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актуальность и новизна;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выбор адекватных методов и средств поисковой деятельности;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формулирование цели и задач работы;</a:t>
            </a:r>
          </a:p>
          <a:p>
            <a:pPr lvl="0"/>
            <a:r>
              <a:rPr lang="ru-RU" sz="1350" b="1" dirty="0">
                <a:solidFill>
                  <a:srgbClr val="000066"/>
                </a:solidFill>
              </a:rPr>
              <a:t>разработка календарного плана индивидуальной работы.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4.Выбор и разработка моделей, инновационных тех­нологий педагогической деятельности.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5.Внедрение инноваций в практику своей педагоги­ческой деятельности.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6.Анализ и оценка результатов индивидуального опы­та работы над научно-методической темой (проблемой), формулирование выводов и предложений.</a:t>
            </a:r>
          </a:p>
          <a:p>
            <a:pPr marL="0" indent="0">
              <a:buNone/>
            </a:pPr>
            <a:r>
              <a:rPr lang="ru-RU" sz="1350" b="1" dirty="0">
                <a:solidFill>
                  <a:srgbClr val="000066"/>
                </a:solidFill>
              </a:rPr>
              <a:t>7.Литературное оформление работы, отчёт о полу­ченных результатах перед коллегами.</a:t>
            </a:r>
          </a:p>
          <a:p>
            <a:endParaRPr lang="ru-RU" sz="135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86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965245" cy="1202485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Модели сетевого взаимодействия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348880"/>
            <a:ext cx="6912768" cy="360381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000" b="1" dirty="0" err="1">
                <a:solidFill>
                  <a:srgbClr val="000066"/>
                </a:solidFill>
              </a:rPr>
              <a:t>On</a:t>
            </a:r>
            <a:r>
              <a:rPr lang="ru-RU" sz="3000" b="1" dirty="0">
                <a:solidFill>
                  <a:srgbClr val="000066"/>
                </a:solidFill>
              </a:rPr>
              <a:t>-</a:t>
            </a:r>
            <a:r>
              <a:rPr lang="ru-RU" sz="3000" b="1" dirty="0" err="1">
                <a:solidFill>
                  <a:srgbClr val="000066"/>
                </a:solidFill>
              </a:rPr>
              <a:t>line</a:t>
            </a:r>
            <a:r>
              <a:rPr lang="ru-RU" sz="3000" b="1" dirty="0">
                <a:solidFill>
                  <a:srgbClr val="000066"/>
                </a:solidFill>
              </a:rPr>
              <a:t>-тренинги;</a:t>
            </a:r>
          </a:p>
          <a:p>
            <a:pPr lvl="0"/>
            <a:r>
              <a:rPr lang="ru-RU" sz="3000" b="1" dirty="0" err="1">
                <a:solidFill>
                  <a:srgbClr val="000066"/>
                </a:solidFill>
              </a:rPr>
              <a:t>Скайп</a:t>
            </a:r>
            <a:r>
              <a:rPr lang="ru-RU" sz="3000" b="1" dirty="0">
                <a:solidFill>
                  <a:srgbClr val="000066"/>
                </a:solidFill>
              </a:rPr>
              <a:t> – консультации;</a:t>
            </a:r>
          </a:p>
          <a:p>
            <a:pPr lvl="0"/>
            <a:r>
              <a:rPr lang="ru-RU" sz="3000" b="1" dirty="0">
                <a:solidFill>
                  <a:srgbClr val="000066"/>
                </a:solidFill>
              </a:rPr>
              <a:t>Сетевые проекты;</a:t>
            </a:r>
          </a:p>
          <a:p>
            <a:pPr lvl="0"/>
            <a:r>
              <a:rPr lang="ru-RU" sz="3000" b="1" dirty="0" err="1">
                <a:solidFill>
                  <a:srgbClr val="000066"/>
                </a:solidFill>
              </a:rPr>
              <a:t>On-line</a:t>
            </a:r>
            <a:r>
              <a:rPr lang="ru-RU" sz="3000" b="1" dirty="0">
                <a:solidFill>
                  <a:srgbClr val="000066"/>
                </a:solidFill>
              </a:rPr>
              <a:t> анкетирование;</a:t>
            </a:r>
          </a:p>
          <a:p>
            <a:pPr lvl="0"/>
            <a:r>
              <a:rPr lang="ru-RU" sz="3000" b="1" dirty="0">
                <a:solidFill>
                  <a:srgbClr val="000066"/>
                </a:solidFill>
              </a:rPr>
              <a:t>Переписка с родителями;</a:t>
            </a:r>
          </a:p>
          <a:p>
            <a:pPr lvl="0"/>
            <a:r>
              <a:rPr lang="ru-RU" sz="3000" b="1" dirty="0" err="1">
                <a:solidFill>
                  <a:srgbClr val="000066"/>
                </a:solidFill>
              </a:rPr>
              <a:t>Квесты</a:t>
            </a:r>
            <a:r>
              <a:rPr lang="ru-RU" sz="3000" b="1" dirty="0">
                <a:solidFill>
                  <a:srgbClr val="000066"/>
                </a:solidFill>
              </a:rPr>
              <a:t>;</a:t>
            </a:r>
          </a:p>
          <a:p>
            <a:pPr lvl="0"/>
            <a:r>
              <a:rPr lang="ru-RU" sz="3000" b="1" dirty="0">
                <a:solidFill>
                  <a:srgbClr val="000066"/>
                </a:solidFill>
              </a:rPr>
              <a:t>Сетевые родительские собрания.</a:t>
            </a:r>
          </a:p>
          <a:p>
            <a:pPr lvl="0"/>
            <a:r>
              <a:rPr lang="ru-RU" sz="3000" b="1" dirty="0">
                <a:solidFill>
                  <a:srgbClr val="000066"/>
                </a:solidFill>
              </a:rPr>
              <a:t>электронный дневник.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129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Показатели эффективности педагогического само­образования — это прежде всего качество организо­ванного педагогом учебного процесса и профессионально-квалификационный рост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1466985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2.infourok.ru/uploads/ex/0520/00066dbf-2b9d8b0f/1/img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508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776864" cy="5616624"/>
          </a:xfrm>
        </p:spPr>
        <p:txBody>
          <a:bodyPr>
            <a:noAutofit/>
          </a:bodyPr>
          <a:lstStyle/>
          <a:p>
            <a:r>
              <a:rPr lang="ru-RU" sz="2100" b="1" dirty="0">
                <a:solidFill>
                  <a:srgbClr val="000066"/>
                </a:solidFill>
              </a:rPr>
              <a:t>    </a:t>
            </a:r>
            <a:r>
              <a:rPr lang="ru-RU" sz="2000" b="1" dirty="0">
                <a:solidFill>
                  <a:srgbClr val="000066"/>
                </a:solidFill>
              </a:rPr>
              <a:t>Под самообразованием следует понимать специально организованную, самодеятельную, систематическую познавательную деятельность, направленную на достижение определенных личностно и общественно значимых образовательных целей: удовлетворение познавательных интересов, общекультурных и профессиональных запросов и повышение квалификации.</a:t>
            </a:r>
          </a:p>
          <a:p>
            <a:r>
              <a:rPr lang="ru-RU" sz="2000" b="1" dirty="0">
                <a:solidFill>
                  <a:srgbClr val="000066"/>
                </a:solidFill>
              </a:rPr>
              <a:t>     Смысл самообразования выражается в удовлетворении познавательной активности, растущей потребности педагога в самореализации путем непрерывного образования.</a:t>
            </a:r>
          </a:p>
          <a:p>
            <a:r>
              <a:rPr lang="ru-RU" sz="2000" b="1" dirty="0">
                <a:solidFill>
                  <a:srgbClr val="000066"/>
                </a:solidFill>
              </a:rPr>
              <a:t>     Суть самообразования заключается в овладении техникой и культурой умственного труда, умении преодолевать проблемы, самостоятельно работать над собственным совершенствованием, в том числе профессиональным.</a:t>
            </a:r>
          </a:p>
          <a:p>
            <a:pPr marL="0" indent="0">
              <a:buNone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34294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copyrightlaw.ru/img/info/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548681"/>
            <a:ext cx="7632849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78427" y="692696"/>
            <a:ext cx="5691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660066"/>
                </a:solidFill>
              </a:rPr>
              <a:t>Ресторан педагогических идей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5372" y="1308941"/>
            <a:ext cx="4153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«Нескучный сад»</a:t>
            </a:r>
          </a:p>
        </p:txBody>
      </p:sp>
    </p:spTree>
    <p:extLst>
      <p:ext uri="{BB962C8B-B14F-4D97-AF65-F5344CB8AC3E}">
        <p14:creationId xmlns:p14="http://schemas.microsoft.com/office/powerpoint/2010/main" val="601918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13338994">
            <a:off x="2769289" y="3457040"/>
            <a:ext cx="157185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-облако 8"/>
          <p:cNvSpPr/>
          <p:nvPr/>
        </p:nvSpPr>
        <p:spPr>
          <a:xfrm>
            <a:off x="3131840" y="3005045"/>
            <a:ext cx="5072878" cy="3048000"/>
          </a:xfrm>
          <a:prstGeom prst="cloudCallout">
            <a:avLst>
              <a:gd name="adj1" fmla="val -35700"/>
              <a:gd name="adj2" fmla="val 192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Меню ресторана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«Нескучный сад»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344816" cy="949703"/>
          </a:xfrm>
        </p:spPr>
        <p:txBody>
          <a:bodyPr/>
          <a:lstStyle/>
          <a:p>
            <a:r>
              <a:rPr lang="ru-RU" dirty="0"/>
              <a:t>- </a:t>
            </a:r>
            <a:r>
              <a:rPr lang="ru-RU" b="1" dirty="0">
                <a:solidFill>
                  <a:srgbClr val="660066"/>
                </a:solidFill>
              </a:rPr>
              <a:t>коктейль педагогической оценки и самооценки готовности к самообразованию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52" y="3005045"/>
            <a:ext cx="2286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 rot="19716948" flipV="1">
            <a:off x="2051013" y="3195113"/>
            <a:ext cx="101606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64502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Оцените себя по 9-балльной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шкале по каждому показателю и определите уровень </a:t>
            </a:r>
          </a:p>
          <a:p>
            <a:pPr algn="ctr"/>
            <a:r>
              <a:rPr lang="ru-RU" sz="2000" b="1" dirty="0" err="1">
                <a:solidFill>
                  <a:srgbClr val="C00000"/>
                </a:solidFill>
              </a:rPr>
              <a:t>сформированности</a:t>
            </a:r>
            <a:r>
              <a:rPr lang="ru-RU" sz="2000" b="1" dirty="0">
                <a:solidFill>
                  <a:srgbClr val="C00000"/>
                </a:solidFill>
              </a:rPr>
              <a:t> у себя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умений и навыков самообразования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798970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80928"/>
            <a:ext cx="6965245" cy="1202485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0066"/>
                </a:solidFill>
              </a:rPr>
              <a:t>Педагоги не могут успешно кого-то учить, если в это же время усердно не учатся сами» </a:t>
            </a:r>
            <a:br>
              <a:rPr lang="ru-RU" sz="4800" b="1" dirty="0">
                <a:solidFill>
                  <a:srgbClr val="000066"/>
                </a:solidFill>
              </a:rPr>
            </a:br>
            <a:r>
              <a:rPr lang="ru-RU" sz="4800" b="1" dirty="0">
                <a:solidFill>
                  <a:srgbClr val="000066"/>
                </a:solidFill>
              </a:rPr>
              <a:t>                </a:t>
            </a:r>
            <a:r>
              <a:rPr lang="ru-RU" i="1" dirty="0">
                <a:solidFill>
                  <a:srgbClr val="000066"/>
                </a:solidFill>
              </a:rPr>
              <a:t>Али </a:t>
            </a:r>
            <a:r>
              <a:rPr lang="ru-RU" i="1" dirty="0" err="1">
                <a:solidFill>
                  <a:srgbClr val="000066"/>
                </a:solidFill>
              </a:rPr>
              <a:t>Апшерони</a:t>
            </a:r>
            <a:br>
              <a:rPr lang="ru-RU" dirty="0">
                <a:solidFill>
                  <a:srgbClr val="000066"/>
                </a:solidFill>
              </a:rPr>
            </a:b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97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Коэффициент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988840"/>
            <a:ext cx="6768752" cy="3603812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b="1" dirty="0">
                <a:solidFill>
                  <a:srgbClr val="000066"/>
                </a:solidFill>
              </a:rPr>
              <a:t>К</a:t>
            </a:r>
            <a:r>
              <a:rPr lang="ru-RU" b="1" dirty="0">
                <a:solidFill>
                  <a:srgbClr val="000066"/>
                </a:solidFill>
              </a:rPr>
              <a:t> </a:t>
            </a:r>
            <a:r>
              <a:rPr lang="ru-RU" sz="4400" b="1" dirty="0">
                <a:solidFill>
                  <a:srgbClr val="000066"/>
                </a:solidFill>
              </a:rPr>
              <a:t>р = </a:t>
            </a:r>
            <a:r>
              <a:rPr lang="ru-RU" sz="9600" b="1" dirty="0">
                <a:solidFill>
                  <a:srgbClr val="000066"/>
                </a:solidFill>
              </a:rPr>
              <a:t>К</a:t>
            </a:r>
            <a:r>
              <a:rPr lang="ru-RU" b="1" dirty="0">
                <a:solidFill>
                  <a:srgbClr val="000066"/>
                </a:solidFill>
              </a:rPr>
              <a:t> </a:t>
            </a:r>
            <a:r>
              <a:rPr lang="ru-RU" sz="4400" b="1" dirty="0">
                <a:solidFill>
                  <a:srgbClr val="000066"/>
                </a:solidFill>
              </a:rPr>
              <a:t>ф : </a:t>
            </a:r>
            <a:r>
              <a:rPr lang="ru-RU" sz="9600" b="1" dirty="0">
                <a:solidFill>
                  <a:srgbClr val="000066"/>
                </a:solidFill>
              </a:rPr>
              <a:t>К</a:t>
            </a:r>
            <a:r>
              <a:rPr lang="en-US" b="1" dirty="0">
                <a:solidFill>
                  <a:srgbClr val="000066"/>
                </a:solidFill>
              </a:rPr>
              <a:t>max</a:t>
            </a:r>
          </a:p>
          <a:p>
            <a:pPr marL="0" indent="0" algn="ctr">
              <a:buNone/>
            </a:pPr>
            <a:r>
              <a:rPr lang="ru-RU" sz="4400" b="1" dirty="0" err="1">
                <a:solidFill>
                  <a:srgbClr val="000066"/>
                </a:solidFill>
              </a:rPr>
              <a:t>К</a:t>
            </a:r>
            <a:r>
              <a:rPr lang="ru-RU" sz="2000" b="1" dirty="0" err="1">
                <a:solidFill>
                  <a:srgbClr val="000066"/>
                </a:solidFill>
              </a:rPr>
              <a:t>ф</a:t>
            </a:r>
            <a:r>
              <a:rPr lang="ru-RU" sz="2000" b="1" dirty="0">
                <a:solidFill>
                  <a:srgbClr val="000066"/>
                </a:solidFill>
              </a:rPr>
              <a:t> – сумма получившихся баллов</a:t>
            </a:r>
          </a:p>
          <a:p>
            <a:pPr marL="0" lvl="0" indent="0" algn="ctr">
              <a:buClr>
                <a:srgbClr val="AA2B1E"/>
              </a:buClr>
              <a:buNone/>
            </a:pPr>
            <a:r>
              <a:rPr lang="ru-RU" sz="4400" b="1" dirty="0">
                <a:solidFill>
                  <a:srgbClr val="000066"/>
                </a:solidFill>
              </a:rPr>
              <a:t>К</a:t>
            </a:r>
            <a:r>
              <a:rPr lang="en-US" sz="2000" b="1" dirty="0">
                <a:solidFill>
                  <a:srgbClr val="000066"/>
                </a:solidFill>
              </a:rPr>
              <a:t>max</a:t>
            </a:r>
            <a:r>
              <a:rPr lang="ru-RU" sz="2000" b="1" dirty="0">
                <a:solidFill>
                  <a:srgbClr val="000066"/>
                </a:solidFill>
              </a:rPr>
              <a:t> – максимальное количество баллов (170 б.)</a:t>
            </a:r>
          </a:p>
          <a:p>
            <a:pPr marL="0" indent="0" algn="ctr">
              <a:buNone/>
            </a:pPr>
            <a:endParaRPr lang="ru-RU" sz="20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53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Меню ресторана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«Нескучный сад»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</a:t>
            </a:r>
            <a:r>
              <a:rPr lang="ru-RU" b="1" dirty="0">
                <a:solidFill>
                  <a:srgbClr val="660066"/>
                </a:solidFill>
              </a:rPr>
              <a:t>слоеный пирог «Мотивчик»</a:t>
            </a:r>
          </a:p>
          <a:p>
            <a:endParaRPr lang="ru-RU" b="1" dirty="0">
              <a:solidFill>
                <a:srgbClr val="660066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http://1.bp.blogspot.com/-pQhFoipAu-U/UaRy82UerCI/AAAAAAAAAW0/Y0xlCzsV0Fc/s1600/Rainbow+layer+cak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2636912"/>
            <a:ext cx="4211782" cy="334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004048" y="3284984"/>
            <a:ext cx="187220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716016" y="3717032"/>
            <a:ext cx="21602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499992" y="3933056"/>
            <a:ext cx="237626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499992" y="4077072"/>
            <a:ext cx="237626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499992" y="4310190"/>
            <a:ext cx="2376264" cy="702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499992" y="4581128"/>
            <a:ext cx="237626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2546" y="3548042"/>
            <a:ext cx="2307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Мотивы,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побуждающие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педагога к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самообразованию</a:t>
            </a:r>
          </a:p>
        </p:txBody>
      </p:sp>
    </p:spTree>
    <p:extLst>
      <p:ext uri="{BB962C8B-B14F-4D97-AF65-F5344CB8AC3E}">
        <p14:creationId xmlns:p14="http://schemas.microsoft.com/office/powerpoint/2010/main" val="319612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660066"/>
                </a:solidFill>
              </a:rPr>
              <a:t>Процесс самообразования – </a:t>
            </a:r>
            <a:br>
              <a:rPr lang="ru-RU" sz="4000" b="1" dirty="0">
                <a:solidFill>
                  <a:srgbClr val="660066"/>
                </a:solidFill>
              </a:rPr>
            </a:br>
            <a:r>
              <a:rPr lang="ru-RU" sz="2700" b="1" dirty="0">
                <a:solidFill>
                  <a:srgbClr val="660066"/>
                </a:solidFill>
              </a:rPr>
              <a:t>самостоятельная добыча знаний из различных источников, использование эти знания в развитии личности и профессиональной деятельности.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6"/>
            <a:ext cx="7344816" cy="41180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rgbClr val="FF0000"/>
                </a:solidFill>
              </a:rPr>
              <a:t>Источники знаний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телевидение;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газеты, журналы;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литература (методическая, научно-популярная, публицистическая, художественная и др.);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интернет;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видео, аудио;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платные курсы;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семинары и конференции;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мастер-классы;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мероприятия по обмену опытом;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экскурсии, театры, выставки, музеи, концерты;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курсы повышения квалификации;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• путешествия.</a:t>
            </a:r>
          </a:p>
        </p:txBody>
      </p:sp>
    </p:spTree>
    <p:extLst>
      <p:ext uri="{BB962C8B-B14F-4D97-AF65-F5344CB8AC3E}">
        <p14:creationId xmlns:p14="http://schemas.microsoft.com/office/powerpoint/2010/main" val="3480887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479</TotalTime>
  <Words>1550</Words>
  <Application>Microsoft Office PowerPoint</Application>
  <PresentationFormat>Экран (4:3)</PresentationFormat>
  <Paragraphs>189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Brush Script MT</vt:lpstr>
      <vt:lpstr>Calibri</vt:lpstr>
      <vt:lpstr>Constantia</vt:lpstr>
      <vt:lpstr>Franklin Gothic Book</vt:lpstr>
      <vt:lpstr>Rage Italic</vt:lpstr>
      <vt:lpstr>Кнопка</vt:lpstr>
      <vt:lpstr>Самообразование – путь повышения профессионального мастерства</vt:lpstr>
      <vt:lpstr>Презентация PowerPoint</vt:lpstr>
      <vt:lpstr>Презентация PowerPoint</vt:lpstr>
      <vt:lpstr>Презентация PowerPoint</vt:lpstr>
      <vt:lpstr>Меню ресторана «Нескучный сад»</vt:lpstr>
      <vt:lpstr>Педагоги не могут успешно кого-то учить, если в это же время усердно не учатся сами»                  Али Апшерони </vt:lpstr>
      <vt:lpstr>Коэффициент развития</vt:lpstr>
      <vt:lpstr>Меню ресторана «Нескучный сад»</vt:lpstr>
      <vt:lpstr>Процесс самообразования –  самостоятельная добыча знаний из различных источников, использование эти знания в развитии личности и профессиональной деятельности.</vt:lpstr>
      <vt:lpstr>Виды деятельности, составляющие процесс самообразования. </vt:lpstr>
      <vt:lpstr>Меню ресторана «Нескучный сад»</vt:lpstr>
      <vt:lpstr>Презентация PowerPoint</vt:lpstr>
      <vt:lpstr>Презентация PowerPoint</vt:lpstr>
      <vt:lpstr>Технологию  организации самообразования педагогов можно представить в виде следующих этапов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Меню ресторана «Нескучный сад»</vt:lpstr>
      <vt:lpstr>АЛГОРИТМ работы педагога над индивидуальной методической темой (проблемой) плана самообразования </vt:lpstr>
      <vt:lpstr> Модели сетевого взаимодействия </vt:lpstr>
      <vt:lpstr>Показатели эффективности педагогического само­образования — это прежде всего качество организо­ванного педагогом учебного процесса и профессионально-квалификационный рост педагога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– путь повышения профессионального мастерства</dc:title>
  <dc:creator>User</dc:creator>
  <cp:lastModifiedBy>Надежда Моисейчик Надежда Моисейчик</cp:lastModifiedBy>
  <cp:revision>25</cp:revision>
  <dcterms:created xsi:type="dcterms:W3CDTF">2017-11-01T03:35:36Z</dcterms:created>
  <dcterms:modified xsi:type="dcterms:W3CDTF">2023-02-13T05:42:37Z</dcterms:modified>
</cp:coreProperties>
</file>