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6858000" cy="9906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74" autoAdjust="0"/>
    <p:restoredTop sz="94660"/>
  </p:normalViewPr>
  <p:slideViewPr>
    <p:cSldViewPr snapToGrid="0">
      <p:cViewPr varScale="1">
        <p:scale>
          <a:sx n="78" d="100"/>
          <a:sy n="78" d="100"/>
        </p:scale>
        <p:origin x="250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B8915-FA3C-4033-B1E2-7C4E714DF975}" type="datetimeFigureOut">
              <a:rPr lang="ru-RU" smtClean="0"/>
              <a:t>15.05.2022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F861B-FE32-42D4-B98C-06DEC31758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66111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B8915-FA3C-4033-B1E2-7C4E714DF975}" type="datetimeFigureOut">
              <a:rPr lang="ru-RU" smtClean="0"/>
              <a:t>15.05.2022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F861B-FE32-42D4-B98C-06DEC31758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82607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B8915-FA3C-4033-B1E2-7C4E714DF975}" type="datetimeFigureOut">
              <a:rPr lang="ru-RU" smtClean="0"/>
              <a:t>15.05.2022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F861B-FE32-42D4-B98C-06DEC31758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1063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B8915-FA3C-4033-B1E2-7C4E714DF975}" type="datetimeFigureOut">
              <a:rPr lang="ru-RU" smtClean="0"/>
              <a:t>15.05.2022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F861B-FE32-42D4-B98C-06DEC31758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76944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B8915-FA3C-4033-B1E2-7C4E714DF975}" type="datetimeFigureOut">
              <a:rPr lang="ru-RU" smtClean="0"/>
              <a:t>15.05.2022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F861B-FE32-42D4-B98C-06DEC31758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8485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B8915-FA3C-4033-B1E2-7C4E714DF975}" type="datetimeFigureOut">
              <a:rPr lang="ru-RU" smtClean="0"/>
              <a:t>15.05.2022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F861B-FE32-42D4-B98C-06DEC31758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60917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B8915-FA3C-4033-B1E2-7C4E714DF975}" type="datetimeFigureOut">
              <a:rPr lang="ru-RU" smtClean="0"/>
              <a:t>15.05.2022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F861B-FE32-42D4-B98C-06DEC31758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6209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B8915-FA3C-4033-B1E2-7C4E714DF975}" type="datetimeFigureOut">
              <a:rPr lang="ru-RU" smtClean="0"/>
              <a:t>15.05.2022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F861B-FE32-42D4-B98C-06DEC31758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4929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B8915-FA3C-4033-B1E2-7C4E714DF975}" type="datetimeFigureOut">
              <a:rPr lang="ru-RU" smtClean="0"/>
              <a:t>15.05.2022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F861B-FE32-42D4-B98C-06DEC31758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34912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B8915-FA3C-4033-B1E2-7C4E714DF975}" type="datetimeFigureOut">
              <a:rPr lang="ru-RU" smtClean="0"/>
              <a:t>15.05.2022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F861B-FE32-42D4-B98C-06DEC31758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3212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B8915-FA3C-4033-B1E2-7C4E714DF975}" type="datetimeFigureOut">
              <a:rPr lang="ru-RU" smtClean="0"/>
              <a:t>15.05.2022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F861B-FE32-42D4-B98C-06DEC31758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7546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2B8915-FA3C-4033-B1E2-7C4E714DF975}" type="datetimeFigureOut">
              <a:rPr lang="ru-RU" smtClean="0"/>
              <a:t>15.05.2022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4F861B-FE32-42D4-B98C-06DEC31758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9829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8" name="Picture 4" descr="https://ds05.infourok.ru/uploads/ex/05c9/000b2958-ba01850b/hello_html_m3e823c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21091" cy="990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57225" y="802411"/>
            <a:ext cx="5543550" cy="8632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400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«Советы родителям 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400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будущих первоклассников»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57225" y="2771195"/>
            <a:ext cx="5543550" cy="51305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>
              <a:lnSpc>
                <a:spcPct val="107000"/>
              </a:lnSpc>
              <a:spcAft>
                <a:spcPts val="0"/>
              </a:spcAft>
            </a:pPr>
            <a:endParaRPr lang="ru-RU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580"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Скоро в школу... Этой осенью или через год ваш ребенок переступит ее порог. В стремлении помочь ему уверенно сделать этот шаг родители порой сбиваются с ног в поисках учреждений и частных практиков, готовящих детей к вступительному собеседованию. И забывается простая истина: образование может сделать ребенка умным, но счастливым делает его только душевное, разумно организованное общение с близкими и любимыми людьми — семьей.        </a:t>
            </a:r>
          </a:p>
          <a:p>
            <a:pPr indent="449580">
              <a:lnSpc>
                <a:spcPct val="107000"/>
              </a:lnSpc>
              <a:spcAft>
                <a:spcPts val="0"/>
              </a:spcAft>
            </a:pPr>
            <a:endParaRPr lang="ru-RU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ваших силах создать в семье именно такую обстановку, которая не только подготовит ребенка к успешной учебе, но и позволит ему занять достойное место среди одноклассников, чувствовать себя в школе комфортно.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771775" y="1847865"/>
            <a:ext cx="3429000" cy="861774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0"/>
              </a:spcAft>
            </a:pPr>
            <a:r>
              <a:rPr lang="ru-RU" sz="16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подготовила: педагог-психолог 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r">
              <a:spcAft>
                <a:spcPts val="0"/>
              </a:spcAft>
            </a:pPr>
            <a:r>
              <a:rPr lang="ru-RU" sz="16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МАДОУ ЦРР –д/с №14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r">
              <a:spcAft>
                <a:spcPts val="0"/>
              </a:spcAft>
            </a:pPr>
            <a:r>
              <a:rPr lang="ru-RU" sz="1600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Чепрасова</a:t>
            </a:r>
            <a:r>
              <a:rPr lang="ru-RU" sz="16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Л.В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159908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5.infourok.ru/uploads/ex/05c9/000b2958-ba01850b/hello_html_m3e823c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90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81024" y="806031"/>
            <a:ext cx="5695950" cy="34107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1400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Чаще делитесь с ребенком воспоминаниями о счастливых мгновениях своего прошлого.</a:t>
            </a:r>
            <a:endParaRPr lang="ru-RU" sz="1400" b="1" i="1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Начало школьной жизни — большое испытание для маленького человека.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Этот момент легче переживается детьми, у которых заранее сложилось теплое отношение к школе.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Такое отношение складывается из соприкосновений с прошлым опытом близких людей. Перелистайте вместе с ребенком семейный фотоархив. Это занятие исключительно полезно для всех членов семьи. Возвращение к лучшим мгновениям прошлого делает человека сильней и уверенней в себе.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Ваши добрые воспоминания о школьных годах, смешные истории из школьной жизни и рассказы о друзьях детства наполнят душу ребенка радостным ожиданием.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81024" y="4334003"/>
            <a:ext cx="5695950" cy="18085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 startAt="2"/>
              <a:tabLst>
                <a:tab pos="457200" algn="l"/>
              </a:tabLst>
            </a:pPr>
            <a:r>
              <a:rPr lang="ru-RU" sz="1400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Помогите ребенку овладеть информацией, которая позволит ему не теряться</a:t>
            </a:r>
            <a:endParaRPr lang="ru-RU" sz="1400" b="1" i="1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Как правило, дети этого возраста на вопрос: «Как зовут твою маму?» — отвечают: «Мама». Удостоверьтесь, что ваш ребенок помнит свое полное имя, номер телефона, домашний адрес, имена родителей.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Это поможет ему в незнакомой ситуации.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81024" y="6259741"/>
            <a:ext cx="5695950" cy="27305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 startAt="3"/>
              <a:tabLst>
                <a:tab pos="457200" algn="l"/>
              </a:tabLst>
            </a:pPr>
            <a:r>
              <a:rPr lang="ru-RU" sz="1400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Приучите ребенка содержать в порядке свои вещи</a:t>
            </a:r>
            <a:endParaRPr lang="ru-RU" sz="1400" b="1" i="1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Успехи ребенка в школе во многом зависят от того, как он умеет организовывать свое рабочее место. Вы можете сделать эту скучную процедуру более привлекательной. Заранее подготовьте в семье рабочее место ребенка: пусть у него будет свой рабочий стол, свои ручки и карандаши (карандаши придется на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первых порах точить пока вам, дорогие родители).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Все это как у взрослых, но — личная собственность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ребенка!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ответственность за порядок тоже личная,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ведь у взрослых так.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7909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5.infourok.ru/uploads/ex/05c9/000b2958-ba01850b/hello_html_m3e823c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90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09953" y="722885"/>
            <a:ext cx="5838093" cy="2039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 startAt="4"/>
              <a:tabLst>
                <a:tab pos="457200" algn="l"/>
              </a:tabLst>
            </a:pPr>
            <a:r>
              <a:rPr lang="ru-RU" sz="1400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пугайте ребенка трудностями и неудачами в школе</a:t>
            </a:r>
            <a:endParaRPr lang="ru-RU" sz="140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Aft>
                <a:spcPts val="0"/>
              </a:spcAft>
            </a:pPr>
            <a:r>
              <a:rPr lang="ru-RU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Многие дети этого возраста неусидчивы. Не всем блестяще даются чтение и счет. Очень многих трудно добудиться утром и быстро собрать в детский сад.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Aft>
                <a:spcPts val="0"/>
              </a:spcAft>
            </a:pPr>
            <a:r>
              <a:rPr lang="ru-RU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этой связи вполне объяснимо стремление родителей предупредить детей о предстоящих неприятностях. «В школу не возьмут... », «Двойки будут ставить. .. », «В классе засмеют. .. » В некоторых случаях эти меры могут иметь успех. Но отдаленные последствия всегда плачевны.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9953" y="2899601"/>
            <a:ext cx="5838093" cy="31915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 startAt="5"/>
              <a:tabLst>
                <a:tab pos="457200" algn="l"/>
              </a:tabLst>
            </a:pPr>
            <a:r>
              <a:rPr lang="ru-RU" sz="1400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старайтесь быть для ребенка учителем.</a:t>
            </a:r>
            <a:endParaRPr lang="ru-RU" sz="140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Aft>
                <a:spcPts val="0"/>
              </a:spcAft>
            </a:pPr>
            <a:r>
              <a:rPr lang="ru-RU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Стремитесь к поддержанию дружеских отношений Некоторые дети испытывают трудности в общении с другими детьми. Они могут растеряться в присутствии незнакомых взрослых.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 Вы можете помочь ребенку преодолеть эти трудности. Попытайтесь организовать игру детей на площадке возле дома и примите участие в этой игре. Детям очень нравится играть вместе с родителями.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>
              <a:lnSpc>
                <a:spcPct val="107000"/>
              </a:lnSpc>
              <a:spcAft>
                <a:spcPts val="0"/>
              </a:spcAft>
            </a:pPr>
            <a:r>
              <a:rPr lang="ru-RU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Предложите ребенку самому пригласить к себе на день рождения своих друзей. Этот день станет для него незабываемым, если в программе торжества найдется место для совместных игр детей и взрослых.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>
              <a:lnSpc>
                <a:spcPct val="107000"/>
              </a:lnSpc>
              <a:spcAft>
                <a:spcPts val="0"/>
              </a:spcAft>
            </a:pPr>
            <a:r>
              <a:rPr lang="ru-RU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Дайте ребенку почувствовать, что он может рассчитывать на вашу поддержку в любой ситуации. Одними учебными занятиями с ребенком этого достичь невозможно.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9952" y="6171930"/>
            <a:ext cx="5838093" cy="27305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 startAt="6"/>
              <a:tabLst>
                <a:tab pos="457200" algn="l"/>
              </a:tabLst>
            </a:pPr>
            <a:r>
              <a:rPr lang="ru-RU" sz="1400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Научите ребенка правильно реагировать на неудачи</a:t>
            </a:r>
            <a:endParaRPr lang="ru-RU" sz="140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Aft>
                <a:spcPts val="0"/>
              </a:spcAft>
            </a:pPr>
            <a:r>
              <a:rPr lang="ru-RU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Ваш ребенок оказался в игре последним и демонстративно отказался играть с приятелями дальше. Помогите ему справиться с разочарованием. Предложите детям сыграть еще разок, но немного измените правила игры. Пусть победителем считается только первый, а все остальные — проигравшие. Отмечайте по ходу игры успех каждого. </a:t>
            </a:r>
          </a:p>
          <a:p>
            <a:pPr indent="228600">
              <a:lnSpc>
                <a:spcPct val="107000"/>
              </a:lnSpc>
              <a:spcAft>
                <a:spcPts val="0"/>
              </a:spcAft>
            </a:pPr>
            <a:r>
              <a:rPr lang="ru-RU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Приободряйте хронических неудачников надеждой.</a:t>
            </a:r>
          </a:p>
          <a:p>
            <a:pPr indent="228600">
              <a:lnSpc>
                <a:spcPct val="107000"/>
              </a:lnSpc>
              <a:spcAft>
                <a:spcPts val="0"/>
              </a:spcAft>
            </a:pPr>
            <a:r>
              <a:rPr lang="ru-RU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После игры обратите внимание ребенка на то, </a:t>
            </a:r>
          </a:p>
          <a:p>
            <a:pPr indent="228600">
              <a:lnSpc>
                <a:spcPct val="107000"/>
              </a:lnSpc>
              <a:spcAft>
                <a:spcPts val="0"/>
              </a:spcAft>
            </a:pPr>
            <a:r>
              <a:rPr lang="ru-RU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 отнеслись к проигрышу остальные игроки. </a:t>
            </a:r>
          </a:p>
          <a:p>
            <a:pPr indent="228600">
              <a:lnSpc>
                <a:spcPct val="107000"/>
              </a:lnSpc>
              <a:spcAft>
                <a:spcPts val="0"/>
              </a:spcAft>
            </a:pPr>
            <a:r>
              <a:rPr lang="ru-RU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Пусть он ощутит </a:t>
            </a:r>
            <a:r>
              <a:rPr lang="ru-RU" sz="14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самоценность</a:t>
            </a:r>
            <a:r>
              <a:rPr lang="ru-RU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игры, </a:t>
            </a:r>
          </a:p>
          <a:p>
            <a:pPr indent="228600">
              <a:lnSpc>
                <a:spcPct val="107000"/>
              </a:lnSpc>
              <a:spcAft>
                <a:spcPts val="0"/>
              </a:spcAft>
            </a:pPr>
            <a:r>
              <a:rPr lang="ru-RU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 не выигрыша.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441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5.infourok.ru/uploads/ex/05c9/000b2958-ba01850b/hello_html_m3e823c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21"/>
            <a:ext cx="6858000" cy="990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45123" y="825508"/>
            <a:ext cx="5767754" cy="18743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 startAt="7"/>
              <a:tabLst>
                <a:tab pos="457200" algn="l"/>
              </a:tabLst>
            </a:pPr>
            <a:r>
              <a:rPr lang="ru-RU" sz="1400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Хорошие манеры ребенка — зеркало семейных отношений</a:t>
            </a:r>
            <a:endParaRPr lang="ru-RU" sz="140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Aft>
                <a:spcPts val="0"/>
              </a:spcAft>
            </a:pPr>
            <a:r>
              <a:rPr lang="ru-RU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«Спасибо», «Извините», «Можно ли мне. .. » должны войти в речь ребенка до школы. Нравоучениями и проповедями этого достичь трудно. Постарайтесь исключить из общения между членами семьи приказы и команды: «Чтобы я больше этого не слышал!», «Вынеси мусор». Превратите их в вежливые просьбы. Ребенок непременно скопирует ваш стиль. Ведь он вас любит и стремится подражать во всем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45123" y="2782954"/>
            <a:ext cx="5767754" cy="2039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 startAt="8"/>
              <a:tabLst>
                <a:tab pos="457200" algn="l"/>
              </a:tabLst>
            </a:pPr>
            <a:r>
              <a:rPr lang="ru-RU" sz="1400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Помогите ребенку обрести чувство уверенности в себе</a:t>
            </a:r>
            <a:endParaRPr lang="ru-RU" sz="140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Aft>
                <a:spcPts val="0"/>
              </a:spcAft>
            </a:pPr>
            <a:r>
              <a:rPr lang="ru-RU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Ребенок должен чувствовать себя в любой обстановке так же естественно, как дома. Научите ребенка внимательно относиться к своим нуждам, своевременно и естественно сообщать о них взрослым. На прогулке вы зашли куда-то перекусить. Предложите ребенку самостоятельно сделать заказ для себя. В следующий раз пусть сделает заказ для всей семьи. Пусть он попробует спросить в поликлинике: «Где находится туалет?» или сам займет очередь к специалисту.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45123" y="4968743"/>
            <a:ext cx="5486400" cy="27305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 startAt="9"/>
              <a:tabLst>
                <a:tab pos="457200" algn="l"/>
              </a:tabLst>
            </a:pPr>
            <a:r>
              <a:rPr lang="ru-RU" sz="1400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Приучайте ребенка к самостоятельности в обыденной жизни</a:t>
            </a:r>
            <a:endParaRPr lang="ru-RU" sz="140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 Чем больше ребенок может делать самостоятельно, тем более взрослым он себя ощущает.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>
              <a:lnSpc>
                <a:spcPct val="107000"/>
              </a:lnSpc>
              <a:spcAft>
                <a:spcPts val="0"/>
              </a:spcAft>
            </a:pPr>
            <a:r>
              <a:rPr lang="ru-RU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Научите ребенка самостоятельно раздеваться и вешать свою одежду, застегивать пуговицы и молнии. (Помните, что маленькие пальчики могут справиться только с большими пуговицами и молниями. ) Завязывание бантиков на шнурках ботинок потребует особой помощи и внимания с вашей стороны. Желательно, если это будет не накануне выхода на улицу. Лучше посвятить этому занятию несколько вечеров.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6744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5.infourok.ru/uploads/ex/05c9/000b2958-ba01850b/hello_html_m3e823c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90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3060" y="527811"/>
            <a:ext cx="5709139" cy="19184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800"/>
              </a:spcAft>
              <a:buFont typeface="+mj-lt"/>
              <a:buAutoNum type="arabicPeriod" startAt="10"/>
              <a:tabLst>
                <a:tab pos="457200" algn="l"/>
              </a:tabLst>
            </a:pPr>
            <a:r>
              <a:rPr lang="ru-RU" sz="1400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Научите ребенка самостоятельно принимать решения</a:t>
            </a:r>
            <a:endParaRPr lang="ru-RU" sz="140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spcAft>
                <a:spcPts val="0"/>
              </a:spcAft>
            </a:pPr>
            <a:r>
              <a:rPr lang="ru-RU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Умение делать самостоятельный выбор развивает в человеке чувство самоуважения. Посоветуйтесь с ребенком о меню семейного воскресного обеда. Пусть он сам выбирает себе блюдо за праздничным столом и подбирает одежду, соответствующую погоде. Планирование семейного досуга всех членов семьи на выходные дни -еще более сложное дело. Приучайте ребенка считаться с интересами семьи и учитывать их в повседневной жизни.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3060" y="2355816"/>
            <a:ext cx="5931876" cy="39489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800"/>
              </a:spcAft>
              <a:buFont typeface="+mj-lt"/>
              <a:buAutoNum type="arabicPeriod" startAt="11"/>
              <a:tabLst>
                <a:tab pos="457200" algn="l"/>
              </a:tabLst>
            </a:pPr>
            <a:r>
              <a:rPr lang="ru-RU" sz="1400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Стремитесь сделать полезным каждое мгновение общения с ребенком</a:t>
            </a:r>
            <a:r>
              <a:rPr lang="ru-RU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>
              <a:spcAft>
                <a:spcPts val="0"/>
              </a:spcAft>
            </a:pPr>
            <a:r>
              <a:rPr lang="ru-RU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Если ребенок помогает вам выпекать праздничный пирог, познакомьте его с основными мерами объема и массы.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>
              <a:lnSpc>
                <a:spcPct val="107000"/>
              </a:lnSpc>
              <a:spcAft>
                <a:spcPts val="0"/>
              </a:spcAft>
            </a:pPr>
            <a:r>
              <a:rPr lang="ru-RU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Продуктовые универсамы — очень подходящее место для развития внимания и активного слушания ребенка. Попросите ребенка положить в корзину: три пачки печенья, пачку масла, батон белого и буханку черного хлеба. Свою просьбу изложите сразу и больше не повторяйте.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>
              <a:lnSpc>
                <a:spcPct val="107000"/>
              </a:lnSpc>
              <a:spcAft>
                <a:spcPts val="0"/>
              </a:spcAft>
            </a:pPr>
            <a:r>
              <a:rPr lang="ru-RU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Ребенок помогает вам накрывать на стол. Попросите его поставить на стол четыре глубокие тарелки, возле каждой тарелки справа положить ложку. Спросите: сколько ложек тебе понадобится?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>
              <a:lnSpc>
                <a:spcPct val="107000"/>
              </a:lnSpc>
              <a:spcAft>
                <a:spcPts val="0"/>
              </a:spcAft>
            </a:pPr>
            <a:r>
              <a:rPr lang="ru-RU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Ребенок готовится ко сну. Предложите ему вымыть руки, повесить полотенце на свой крючок, выключить свет в ванной.</a:t>
            </a:r>
            <a:r>
              <a:rPr lang="ru-RU" sz="1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Проходя по улице или находясь в магазине, обращайте внимание ребенка на слова-надписи, которые окружают нас повсюду. Объясняйте их значение.</a:t>
            </a:r>
            <a:r>
              <a:rPr lang="ru-RU" sz="1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Считайте деревья, шаги, проезжающие мимо машины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0321" y="6164105"/>
            <a:ext cx="6377354" cy="32207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 startAt="12"/>
              <a:tabLst>
                <a:tab pos="457200" algn="l"/>
              </a:tabLst>
            </a:pPr>
            <a:r>
              <a:rPr lang="ru-RU" sz="1400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Учите ребенка чувствовать и удивляться, поощряйте его любознательность</a:t>
            </a:r>
            <a:endParaRPr lang="ru-RU" sz="1400" b="1" i="1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144000">
              <a:spcBef>
                <a:spcPts val="150"/>
              </a:spcBef>
              <a:spcAft>
                <a:spcPts val="1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Обращайте его внимание на первые весенние цветы и краски осеннего леса.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>
              <a:spcBef>
                <a:spcPts val="150"/>
              </a:spcBef>
              <a:spcAft>
                <a:spcPts val="1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Сводите его в зоопарк и вместе найдите самое большое животное, потом самое высокое. ..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>
              <a:spcBef>
                <a:spcPts val="150"/>
              </a:spcBef>
              <a:spcAft>
                <a:spcPts val="1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Наблюдайте за погодой и очертаниями облаков.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>
              <a:spcBef>
                <a:spcPts val="150"/>
              </a:spcBef>
              <a:spcAft>
                <a:spcPts val="1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Заведите рукописный журнал наблюдений за ростом котенка.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>
              <a:spcBef>
                <a:spcPts val="150"/>
              </a:spcBef>
              <a:spcAft>
                <a:spcPts val="1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Учите ребенка чувствовать.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>
              <a:spcBef>
                <a:spcPts val="150"/>
              </a:spcBef>
              <a:spcAft>
                <a:spcPts val="1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Открыто переживайте с ним все события </a:t>
            </a:r>
          </a:p>
          <a:p>
            <a:pPr marL="342900" lvl="0">
              <a:spcBef>
                <a:spcPts val="150"/>
              </a:spcBef>
              <a:spcAft>
                <a:spcPts val="150"/>
              </a:spcAft>
              <a:buSzPts val="1000"/>
              <a:tabLst>
                <a:tab pos="457200" algn="l"/>
              </a:tabLst>
            </a:pPr>
            <a:r>
              <a:rPr lang="ru-RU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повседневной жизни, и его любознательность</a:t>
            </a:r>
          </a:p>
          <a:p>
            <a:pPr marL="342900" lvl="0">
              <a:spcBef>
                <a:spcPts val="150"/>
              </a:spcBef>
              <a:spcAft>
                <a:spcPts val="150"/>
              </a:spcAft>
              <a:buSzPts val="1000"/>
              <a:tabLst>
                <a:tab pos="457200" algn="l"/>
              </a:tabLst>
            </a:pPr>
            <a:r>
              <a:rPr lang="ru-RU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перерастет в радость учения.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</a:t>
            </a:r>
            <a:r>
              <a:rPr lang="ru-RU" sz="1400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Успехов Вам и вашим детям...</a:t>
            </a:r>
            <a:endParaRPr lang="ru-RU" sz="1400" b="1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7564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</TotalTime>
  <Words>785</Words>
  <Application>Microsoft Office PowerPoint</Application>
  <PresentationFormat>Лист A4 (210x297 мм)</PresentationFormat>
  <Paragraphs>63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Symbol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6</cp:revision>
  <dcterms:created xsi:type="dcterms:W3CDTF">2022-05-15T12:43:31Z</dcterms:created>
  <dcterms:modified xsi:type="dcterms:W3CDTF">2022-05-15T14:07:59Z</dcterms:modified>
</cp:coreProperties>
</file>