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79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E1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53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E9CCB-11F7-46AD-BB7E-0EA3A9BF04E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CF2A01-866B-46F2-A023-562CB39023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876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F2A01-866B-46F2-A023-562CB390236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F2A01-866B-46F2-A023-562CB390236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F2A01-866B-46F2-A023-562CB390236C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765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slideLayouts/slideLayout7.xml" Type="http://schemas.openxmlformats.org/officeDocument/2006/relationships/slideLayout"/><Relationship Id="rId1" Target="file:///F:\&#1052;&#1099;&#1083;&#1086;.wmv" TargetMode="External" Type="http://schemas.openxmlformats.org/officeDocument/2006/relationships/video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Images of Powerpoint Background Free - #rock-caf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8" name="AutoShape 4" descr="Bubbles Wallpaper Widescreen - Pixeden - Jan 2013 Wallpapers Pixed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30" name="Picture 6" descr="C:\Users\Альбина\Desktop\презентации и видео\ясл.мыло\_7xl9Rmd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59632" y="404664"/>
            <a:ext cx="67687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Педагогический проект  </a:t>
            </a:r>
          </a:p>
          <a:p>
            <a:pPr algn="ctr"/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«МЫЛЬНЫЕ ЗАГАДКИ»</a:t>
            </a:r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для детей младшего дошкольного возраста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61555" y="3573015"/>
            <a:ext cx="442089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Подготовила воспитатель </a:t>
            </a:r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МЛАДШЕЙ </a:t>
            </a:r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МБДОУ ДСОВ №6 г. Ейска </a:t>
            </a:r>
          </a:p>
          <a:p>
            <a:pPr algn="ctr"/>
            <a:r>
              <a:rPr lang="ru-RU" sz="2400" b="1" cap="all" dirty="0" err="1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Трунаева</a:t>
            </a:r>
            <a:r>
              <a:rPr lang="ru-RU" sz="2400" b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А.С</a:t>
            </a:r>
            <a:endParaRPr lang="ru-RU" sz="2400" b="1" cap="all" dirty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Альбина\Desktop\презентации и видео\ясл.мыло\74723963-soap-foam-overlying-on-the-background-of-a-blue-water-color.jpg" id="1026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</p:spPr>
      </p:pic>
      <p:pic>
        <p:nvPicPr>
          <p:cNvPr descr="C:\Users\Альбина\Desktop\фото для презент\ясли пена\IMG_20200218_155533.jpg" id="3" name="Рисунок 2"/>
          <p:cNvPicPr/>
          <p:nvPr/>
        </p:nvPicPr>
        <p:blipFill>
          <a:blip cstate="print" r:embed="rId3"/>
          <a:srcRect b="62" t="49"/>
          <a:stretch>
            <a:fillRect/>
          </a:stretch>
        </p:blipFill>
        <p:spPr bwMode="auto">
          <a:xfrm>
            <a:off x="2411760" y="0"/>
            <a:ext cx="4248472" cy="430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льбина\Desktop\фото для презент\ясли пена\IMG_20200218_161001.jpg" id="4" name="Рисунок 3"/>
          <p:cNvPicPr/>
          <p:nvPr/>
        </p:nvPicPr>
        <p:blipFill>
          <a:blip cstate="print" r:embed="rId4"/>
          <a:srcRect b="71" l="97" r="49" t="4"/>
          <a:stretch>
            <a:fillRect/>
          </a:stretch>
        </p:blipFill>
        <p:spPr bwMode="auto">
          <a:xfrm>
            <a:off x="0" y="2708920"/>
            <a:ext cx="2843808" cy="414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льбина\Desktop\фото для презент\ясли пена\IMG_20200218_160245.jpg" id="5" name="Рисунок 4"/>
          <p:cNvPicPr/>
          <p:nvPr/>
        </p:nvPicPr>
        <p:blipFill>
          <a:blip cstate="print" r:embed="rId5"/>
          <a:srcRect b="87" r="91" t="15"/>
          <a:stretch>
            <a:fillRect/>
          </a:stretch>
        </p:blipFill>
        <p:spPr bwMode="auto">
          <a:xfrm>
            <a:off x="6228184" y="2780928"/>
            <a:ext cx="2915816" cy="40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ьбина\Desktop\презентации и видео\ясл.мыло\depositphotos_1800087-stock-photo-bubbles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0076" y="0"/>
            <a:ext cx="9744076" cy="70866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-87600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</a:t>
            </a:r>
            <a:r>
              <a:rPr kumimoji="0" lang="ru-RU" sz="2400" b="0" i="0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мы подошли к следующему эксперименту  в познании свойств мыла.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№2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Игра-эксперимент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«Оденем на ладошки мыльные перчатки!»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учить ребенка намыливать руки с внешней и внутренней стороны до образования пены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«перчаток»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Альбина\Desktop\презентации и видео\ясл.мыло\IMG_20200127_15091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428874"/>
            <a:ext cx="3816424" cy="4240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004048" y="2276872"/>
            <a:ext cx="367240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Проговариваем: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Моем, моем, моем </a:t>
            </a:r>
            <a:r>
              <a:rPr lang="ru-RU" sz="2000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чисто, чисто, чисто,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Будут ручки чисты, чисты, чисты !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Ладушки, ладушки, с мылом моем лапушки,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Чистые ладошки, вот вам хлеб, да ложки!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кране булькает вода. Очень даже здорово!»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Моет рученьки сама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Аленушка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Знаем, знаем да, да, да! Где тут прячется вода!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 descr="C:\Users\Альбина\Desktop\презентации и видео\ясл.мыло\depositphotos_1800087-stock-photo-bubbles-fra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00038" y="-114300"/>
            <a:ext cx="9744076" cy="70866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-252536" y="5288340"/>
            <a:ext cx="97210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u="sng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После мытья рук с мылом исчезла грязь с ладошек.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-33010"/>
            <a:ext cx="81171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Активизация словаря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(мыльница, мыло, мыльная)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Альбина\Desktop\фото для презент\ясли пена\IMG_20200127_15094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908720"/>
            <a:ext cx="367240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льбина\Desktop\фото для презент\ясли пена\IMG_20200218_17002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980728"/>
            <a:ext cx="388843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Альбина\Desktop\презентации и видео\ясл.мыло\hello_html_56b00b47.jpg" id="27651" name="Picture 3"/>
          <p:cNvPicPr>
            <a:picLocks noChangeArrowheads="1" noChangeAspect="1"/>
          </p:cNvPicPr>
          <p:nvPr/>
        </p:nvPicPr>
        <p:blipFill>
          <a:blip cstate="print" r:embed="rId2"/>
          <a:srcRect b="38"/>
          <a:stretch>
            <a:fillRect/>
          </a:stretch>
        </p:blipFill>
        <p:spPr bwMode="auto">
          <a:xfrm>
            <a:off x="0" y="0"/>
            <a:ext cx="9143999" cy="7190656"/>
          </a:xfrm>
          <a:prstGeom prst="rect">
            <a:avLst/>
          </a:prstGeom>
          <a:noFill/>
        </p:spPr>
      </p:pic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15046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l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1" baseline="0" cap="none" i="0" kumimoji="0" lang="ru-RU" normalizeH="0" smtClean="0" strike="noStrike" sz="2400" u="sng">
                <a:ln>
                  <a:noFill/>
                </a:ln>
                <a:solidFill>
                  <a:schemeClr val="bg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Опыт </a:t>
            </a:r>
            <a:r>
              <a:rPr b="1" baseline="0" cap="none" i="0" kumimoji="0" lang="ru-RU" normalizeH="0" smtClean="0" strike="noStrike" sz="2400" u="sng">
                <a:ln>
                  <a:noFill/>
                </a:ln>
                <a:solidFill>
                  <a:schemeClr val="bg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№</a:t>
            </a:r>
            <a:r>
              <a:rPr b="1" lang="ru-RU" sz="2400" u="sng">
                <a:solidFill>
                  <a:schemeClr val="bg1"/>
                </a:solidFill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3</a:t>
            </a:r>
            <a:r>
              <a:rPr b="1" baseline="0" cap="none" i="0" kumimoji="0" lang="ru-RU" normalizeH="0" smtClean="0" strike="noStrike" sz="2400" u="none">
                <a:ln>
                  <a:noFill/>
                </a:ln>
                <a:solidFill>
                  <a:schemeClr val="bg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      </a:t>
            </a:r>
            <a:r>
              <a:rPr b="1" baseline="0" cap="none" dirty="0" i="0" kumimoji="0" lang="ru-RU" normalizeH="0" smtClean="0" strike="noStrike" sz="2400" u="none">
                <a:ln>
                  <a:noFill/>
                </a:ln>
                <a:solidFill>
                  <a:schemeClr val="bg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Игра – </a:t>
            </a:r>
            <a:r>
              <a:rPr b="1" baseline="0" cap="none" dirty="0" i="1" kumimoji="0" lang="ru-RU" normalizeH="0" smtClean="0" strike="noStrike" sz="2400" u="none">
                <a:ln>
                  <a:noFill/>
                </a:ln>
                <a:solidFill>
                  <a:schemeClr val="bg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«Вода пенится - смотри»</a:t>
            </a:r>
            <a:r>
              <a:rPr b="0" baseline="0" cap="none" dirty="0" i="0" kumimoji="0" lang="ru-RU" normalizeH="0" smtClean="0" strike="noStrike" sz="2400" u="none">
                <a:ln>
                  <a:noFill/>
                </a:ln>
                <a:solidFill>
                  <a:schemeClr val="bg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, делаем пену.</a:t>
            </a:r>
          </a:p>
          <a:p>
            <a:pPr algn="just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dirty="0" i="0" kumimoji="0" lang="ru-RU" normalizeH="0" smtClean="0" strike="noStrike" sz="2400" u="sng">
                <a:ln>
                  <a:noFill/>
                </a:ln>
                <a:solidFill>
                  <a:schemeClr val="bg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Цель</a:t>
            </a:r>
            <a:r>
              <a:rPr b="0" baseline="0" cap="none" dirty="0" i="0" kumimoji="0" lang="ru-RU" normalizeH="0" smtClean="0" strike="noStrike" sz="2400" u="none">
                <a:ln>
                  <a:noFill/>
                </a:ln>
                <a:solidFill>
                  <a:schemeClr val="bg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: Уточнить знания о свойствах воды и мыла</a:t>
            </a:r>
            <a:r>
              <a:rPr b="0" baseline="0" cap="none" dirty="0" i="1" kumimoji="0" lang="ru-RU" normalizeH="0" smtClean="0" strike="noStrike" sz="2400" u="none">
                <a:ln>
                  <a:noFill/>
                </a:ln>
                <a:solidFill>
                  <a:schemeClr val="bg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(вода с</a:t>
            </a:r>
            <a:r>
              <a:rPr dirty="0" i="1" lang="ru-RU" smtClean="0" sz="2400">
                <a:solidFill>
                  <a:schemeClr val="bg1"/>
                </a:solidFill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 </a:t>
            </a:r>
            <a:r>
              <a:rPr b="0" baseline="0" cap="none" dirty="0" i="1" kumimoji="0" lang="ru-RU" normalizeH="0" smtClean="0" strike="noStrike" sz="2400" u="none">
                <a:ln>
                  <a:noFill/>
                </a:ln>
                <a:solidFill>
                  <a:schemeClr val="bg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мылом  </a:t>
            </a:r>
            <a:r>
              <a:rPr b="1" baseline="0" cap="none" dirty="0" i="1" kumimoji="0" lang="ru-RU" normalizeH="0" smtClean="0" strike="noStrike" sz="2400" u="none">
                <a:ln>
                  <a:noFill/>
                </a:ln>
                <a:solidFill>
                  <a:schemeClr val="bg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пенится </a:t>
            </a:r>
            <a:r>
              <a:rPr b="0" baseline="0" cap="none" dirty="0" i="1" kumimoji="0" lang="ru-RU" normalizeH="0" smtClean="0" strike="noStrike" sz="2400" u="none">
                <a:ln>
                  <a:noFill/>
                </a:ln>
                <a:solidFill>
                  <a:schemeClr val="bg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)</a:t>
            </a:r>
            <a:r>
              <a:rPr b="0" baseline="0" cap="none" dirty="0" i="0" kumimoji="0" lang="ru-RU" normalizeH="0" smtClean="0" strike="noStrike" sz="2400" u="none">
                <a:ln>
                  <a:noFill/>
                </a:ln>
                <a:solidFill>
                  <a:schemeClr val="bg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.</a:t>
            </a:r>
          </a:p>
          <a:p>
            <a:pPr algn="l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dirty="0" i="0" kumimoji="0" lang="ru-RU" normalizeH="0" smtClean="0" strike="noStrike" sz="2400" u="sng">
                <a:ln>
                  <a:noFill/>
                </a:ln>
                <a:solidFill>
                  <a:schemeClr val="bg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Оборудование: </a:t>
            </a:r>
            <a:r>
              <a:rPr b="0" baseline="0" cap="none" dirty="0" i="0" kumimoji="0" lang="ru-RU" normalizeH="0" smtClean="0" strike="noStrike" sz="2400" u="none">
                <a:ln>
                  <a:noFill/>
                </a:ln>
                <a:solidFill>
                  <a:schemeClr val="bg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 емкость с теплой водой, жидкое мыло, венчик для взбивания.</a:t>
            </a:r>
            <a:r>
              <a:rPr b="0" cap="none" dirty="0" i="0" kumimoji="0" lang="ru-RU" normalizeH="0" smtClean="0" strike="noStrike" sz="2400" u="none">
                <a:ln>
                  <a:noFill/>
                </a:ln>
                <a:solidFill>
                  <a:schemeClr val="bg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 </a:t>
            </a:r>
            <a:r>
              <a:rPr b="0" baseline="0" cap="none" dirty="0" i="0" kumimoji="0" lang="ru-RU" normalizeH="0" smtClean="0" strike="noStrike" sz="2400" u="none">
                <a:ln>
                  <a:noFill/>
                </a:ln>
                <a:solidFill>
                  <a:schemeClr val="bg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В таз с тёплой водой </a:t>
            </a:r>
            <a:r>
              <a:rPr b="0" baseline="0" cap="none" dirty="0" i="1" kumimoji="0" lang="ru-RU" normalizeH="0" smtClean="0" strike="noStrike" sz="2400" u="none">
                <a:ln>
                  <a:noFill/>
                </a:ln>
                <a:solidFill>
                  <a:schemeClr val="bg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(на дно добавляем жидкое </a:t>
            </a:r>
            <a:r>
              <a:rPr b="1" baseline="0" cap="none" dirty="0" i="1" kumimoji="0" lang="ru-RU" normalizeH="0" smtClean="0" strike="noStrike" sz="2400" u="none">
                <a:ln>
                  <a:noFill/>
                </a:ln>
                <a:solidFill>
                  <a:schemeClr val="bg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мыло</a:t>
            </a:r>
            <a:r>
              <a:rPr b="0" baseline="0" cap="none" dirty="0" i="1" kumimoji="0" lang="ru-RU" normalizeH="0" smtClean="0" strike="noStrike" sz="2400" u="none">
                <a:ln>
                  <a:noFill/>
                </a:ln>
                <a:solidFill>
                  <a:schemeClr val="bg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)</a:t>
            </a:r>
            <a:r>
              <a:rPr b="0" baseline="0" cap="none" dirty="0" i="0" kumimoji="0" lang="ru-RU" normalizeH="0" smtClean="0" strike="noStrike" sz="2400" u="none">
                <a:ln>
                  <a:noFill/>
                </a:ln>
                <a:solidFill>
                  <a:schemeClr val="bg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.</a:t>
            </a:r>
            <a:endParaRPr b="0" baseline="0" cap="none" dirty="0" i="0" kumimoji="0" lang="ru-RU" normalizeH="0" smtClean="0" strike="noStrike" sz="2400" u="none">
              <a:ln>
                <a:noFill/>
              </a:ln>
              <a:solidFill>
                <a:schemeClr val="bg1"/>
              </a:solidFill>
              <a:effectLst/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Альбина\Desktop\презентации и видео\ясл.мыло\IMG_20200203_104342.jpg" id="6" name="Рисунок 5"/>
          <p:cNvPicPr/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683568" y="2204864"/>
            <a:ext cx="3600400" cy="41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льбина\Desktop\презентации и видео\ясл.мыло\IMG_20200128_093123.jpg" id="7" name="Рисунок 6"/>
          <p:cNvPicPr/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4932040" y="2204864"/>
            <a:ext cx="345638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Альбина\Desktop\презентации и видео\ясл.мыло\hello_html_56b00b47.jpg" id="28674" name="Picture 2"/>
          <p:cNvPicPr>
            <a:picLocks noChangeArrowheads="1" noChangeAspect="1"/>
          </p:cNvPicPr>
          <p:nvPr/>
        </p:nvPicPr>
        <p:blipFill>
          <a:blip cstate="print" r:embed="rId2"/>
          <a:srcRect b="1117"/>
          <a:stretch>
            <a:fillRect/>
          </a:stretch>
        </p:blipFill>
        <p:spPr bwMode="auto">
          <a:xfrm>
            <a:off x="0" y="0"/>
            <a:ext cx="9144000" cy="7940173"/>
          </a:xfrm>
          <a:prstGeom prst="rect">
            <a:avLst/>
          </a:prstGeom>
          <a:noFill/>
        </p:spPr>
      </p:pic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251520" y="6442502"/>
            <a:ext cx="79208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ctr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dirty="0" i="0" kumimoji="0" lang="ru-RU" normalizeH="0" smtClean="0" strike="noStrike" sz="2800" u="none">
                <a:ln>
                  <a:noFill/>
                </a:ln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Вывод:  мыло в воде – появляется пена.</a:t>
            </a:r>
            <a:endParaRPr b="0" baseline="0" cap="none" dirty="0" i="0" kumimoji="0" lang="ru-RU" normalizeH="0" smtClean="0" strike="noStrike" sz="2800" u="none">
              <a:ln>
                <a:noFill/>
              </a:ln>
              <a:effectLst/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Альбина\Desktop\презентации и видео\ясл.мыло\IMG_20200128_093039.jpg" id="7" name="Рисунок 6"/>
          <p:cNvPicPr/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683569" y="1628801"/>
            <a:ext cx="3744415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льбина\Desktop\презентации и видео\ясл.мыло\IMG_20200127_161508.jpg" id="8" name="Рисунок 7"/>
          <p:cNvPicPr/>
          <p:nvPr/>
        </p:nvPicPr>
        <p:blipFill>
          <a:blip cstate="print" r:embed="rId4"/>
          <a:srcRect l="76" r="86" t="43"/>
          <a:stretch>
            <a:fillRect/>
          </a:stretch>
        </p:blipFill>
        <p:spPr bwMode="auto">
          <a:xfrm>
            <a:off x="4860032" y="1700808"/>
            <a:ext cx="3600400" cy="4801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Альбина\Desktop\презентации и видео\ясл.мыло\kbiesA (1).jpg" id="29698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-285750"/>
            <a:ext cx="9525000" cy="7143750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237287" y="-72670"/>
            <a:ext cx="86694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ctr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1" baseline="0" cap="none" dirty="0" i="0" kumimoji="0" lang="ru-RU" normalizeH="0" smtClean="0" strike="noStrike" sz="2400" u="none">
                <a:ln>
                  <a:noFill/>
                </a:ln>
                <a:solidFill>
                  <a:srgbClr val="211E1E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Опыт №4 «Мамины помощники»</a:t>
            </a:r>
            <a:endParaRPr b="0" baseline="0" cap="none" dirty="0" i="0" kumimoji="0" lang="ru-RU" normalizeH="0" smtClean="0" strike="noStrike" sz="2400" u="none">
              <a:ln>
                <a:noFill/>
              </a:ln>
              <a:solidFill>
                <a:schemeClr val="tx1"/>
              </a:solidFill>
              <a:effectLst/>
              <a:latin charset="0" pitchFamily="18" typeface="Times New Roman"/>
              <a:cs charset="0" pitchFamily="18" typeface="Times New Roman"/>
            </a:endParaRPr>
          </a:p>
          <a:p>
            <a:pPr algn="ctr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1" baseline="0" cap="none" dirty="0" i="0" kumimoji="0" lang="ru-RU" normalizeH="0" smtClean="0" strike="noStrike" sz="2400" u="none">
                <a:ln>
                  <a:noFill/>
                </a:ln>
                <a:solidFill>
                  <a:srgbClr val="211E1E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Цель:</a:t>
            </a:r>
            <a:r>
              <a:rPr b="0" baseline="0" cap="none" dirty="0" i="0" kumimoji="0" lang="ru-RU" normalizeH="0" smtClean="0" strike="noStrike" sz="2400" u="none">
                <a:ln>
                  <a:noFill/>
                </a:ln>
                <a:solidFill>
                  <a:srgbClr val="211E1E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 развитие тактильных ощущений, координации движений.</a:t>
            </a:r>
            <a:endParaRPr b="0" baseline="0" cap="none" dirty="0" i="0" kumimoji="0" lang="ru-RU" normalizeH="0" smtClean="0" strike="noStrike" sz="2400" u="none">
              <a:ln>
                <a:noFill/>
              </a:ln>
              <a:solidFill>
                <a:schemeClr val="tx1"/>
              </a:solidFill>
              <a:effectLst/>
              <a:latin charset="0" pitchFamily="18" typeface="Times New Roman"/>
              <a:cs charset="0" pitchFamily="18" typeface="Times New Roman"/>
            </a:endParaRPr>
          </a:p>
          <a:p>
            <a:pPr algn="ctr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dirty="0" i="0" kumimoji="0" lang="ru-RU" normalizeH="0" smtClean="0" strike="noStrike" sz="2400" u="sng">
                <a:ln>
                  <a:noFill/>
                </a:ln>
                <a:solidFill>
                  <a:srgbClr val="211E1E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Оборудование: </a:t>
            </a:r>
            <a:r>
              <a:rPr b="0" baseline="0" cap="none" dirty="0" i="0" kumimoji="0" lang="ru-RU" normalizeH="0" smtClean="0" strike="noStrike" sz="2400" u="none">
                <a:ln>
                  <a:noFill/>
                </a:ln>
                <a:solidFill>
                  <a:srgbClr val="211E1E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ёмкость, платочки, кукольная посуда, мыло.</a:t>
            </a:r>
            <a:endParaRPr b="0" baseline="0" cap="none" dirty="0" i="0" kumimoji="0" lang="ru-RU" normalizeH="0" smtClean="0" strike="noStrike" sz="2400" u="none">
              <a:ln>
                <a:noFill/>
              </a:ln>
              <a:solidFill>
                <a:schemeClr val="tx1"/>
              </a:solidFill>
              <a:effectLst/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Альбина\Desktop\презентации и видео\ясл.мыло\IMG_20200128_094846.jpg" id="4" name="Рисунок 3"/>
          <p:cNvPicPr/>
          <p:nvPr/>
        </p:nvPicPr>
        <p:blipFill>
          <a:blip cstate="print" r:embed="rId3"/>
          <a:srcRect l="59" r="5" t="13"/>
          <a:stretch>
            <a:fillRect/>
          </a:stretch>
        </p:blipFill>
        <p:spPr bwMode="auto">
          <a:xfrm>
            <a:off x="1907704" y="1052736"/>
            <a:ext cx="554461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971600" y="0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none">
            <a:prstTxWarp prst="textNoShape">
              <a:avLst/>
            </a:prstTxWarp>
            <a:spAutoFit/>
          </a:bodyPr>
          <a:lstStyle/>
          <a:p>
            <a:pPr algn="l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dirty="0" i="0" kumimoji="0" lang="ru-RU" normalizeH="0" smtClean="0" strike="noStrike" sz="1400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Times New Roman"/>
                <a:ea charset="0" pitchFamily="34" typeface="Calibri"/>
                <a:cs charset="0" pitchFamily="18" typeface="Times New Roman"/>
              </a:rPr>
              <a:t>.</a:t>
            </a:r>
            <a:endParaRPr b="0" baseline="0" cap="none" dirty="0" i="0" kumimoji="0" lang="ru-RU" normalizeH="0" smtClean="0" strike="noStrike" sz="1800" u="none">
              <a:ln>
                <a:noFill/>
              </a:ln>
              <a:solidFill>
                <a:schemeClr val="tx1"/>
              </a:solidFill>
              <a:effectLst/>
              <a:latin charset="0" pitchFamily="34" typeface="Arial"/>
              <a:cs charset="0" pitchFamily="34"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445224"/>
            <a:ext cx="9540552" cy="95410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2800" u="sng">
                <a:latin charset="0" pitchFamily="18" typeface="Times New Roman"/>
                <a:ea charset="0" pitchFamily="34" typeface="Calibri"/>
                <a:cs charset="0" pitchFamily="18" typeface="Times New Roman"/>
              </a:rPr>
              <a:t>Вывод:</a:t>
            </a:r>
            <a:r>
              <a:rPr dirty="0" lang="ru-RU" smtClean="0" sz="2800">
                <a:latin charset="0" pitchFamily="18" typeface="Times New Roman"/>
                <a:ea charset="0" pitchFamily="34" typeface="Calibri"/>
                <a:cs charset="0" pitchFamily="18" typeface="Times New Roman"/>
              </a:rPr>
              <a:t> Образовывается пена</a:t>
            </a:r>
            <a:r>
              <a:rPr dirty="0" lang="ru-RU" smtClean="0" sz="2800">
                <a:ea charset="0" pitchFamily="34" typeface="Calibri"/>
                <a:cs charset="0" pitchFamily="18" typeface="Times New Roman"/>
              </a:rPr>
              <a:t> </a:t>
            </a:r>
            <a:r>
              <a:rPr dirty="0" lang="ru-RU" smtClean="0" sz="2800">
                <a:latin charset="0" pitchFamily="18" typeface="Times New Roman"/>
                <a:ea charset="0" pitchFamily="34" typeface="Calibri"/>
                <a:cs charset="0" pitchFamily="18" typeface="Times New Roman"/>
              </a:rPr>
              <a:t> от мыла, мыло удаляет грязь на вещах и предметах</a:t>
            </a:r>
            <a:endParaRPr dirty="0" lang="ru-RU" sz="2800"/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Альбина\Desktop\презентации и видео\ясл.мыло\depositphotos_1800087-stock-photo-bubbles-frame.jpg" id="31746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-252536" y="-228600"/>
            <a:ext cx="9744076" cy="70866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147233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ctr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1" baseline="0" cap="none" dirty="0" i="0" kumimoji="0" lang="ru-RU" normalizeH="0" smtClean="0" strike="noStrike" sz="2400" u="none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Опыт № 6 «Разложи пену по формочкам»</a:t>
            </a:r>
            <a:endParaRPr b="0" baseline="0" cap="none" dirty="0" i="0" kumimoji="0" lang="ru-RU" normalizeH="0" smtClean="0" strike="noStrike" sz="2400" u="none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charset="0" pitchFamily="18" typeface="Times New Roman"/>
              <a:cs charset="0" pitchFamily="18" typeface="Times New Roman"/>
            </a:endParaRPr>
          </a:p>
          <a:p>
            <a:pPr algn="ctr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1" baseline="0" cap="none" dirty="0" i="0" kumimoji="0" lang="ru-RU" normalizeH="0" smtClean="0" strike="noStrike" sz="2400" u="none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Цель: </a:t>
            </a:r>
            <a:r>
              <a:rPr b="0" baseline="0" cap="none" dirty="0" i="0" kumimoji="0" lang="ru-RU" normalizeH="0" smtClean="0" strike="noStrike" sz="2400" u="none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развивать тактильные ощущения, осязательные чувства.</a:t>
            </a:r>
            <a:endParaRPr b="0" baseline="0" cap="none" dirty="0" i="0" kumimoji="0" lang="ru-RU" normalizeH="0" smtClean="0" strike="noStrike" sz="2400" u="none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charset="0" pitchFamily="18" typeface="Times New Roman"/>
              <a:cs charset="0" pitchFamily="18" typeface="Times New Roman"/>
            </a:endParaRPr>
          </a:p>
          <a:p>
            <a:pPr algn="ctr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dirty="0" i="0" kumimoji="0" lang="ru-RU" normalizeH="0" smtClean="0" strike="noStrike" sz="2400" u="sng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Оборудование:</a:t>
            </a:r>
            <a:r>
              <a:rPr b="0" baseline="0" cap="none" dirty="0" i="0" kumimoji="0" lang="ru-RU" normalizeH="0" smtClean="0" strike="noStrike" sz="2400" u="none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 ложка или совочек, стаканчики, мыльница и разные ёмкости.</a:t>
            </a:r>
            <a:r>
              <a:rPr b="1" baseline="0" cap="none" dirty="0" i="0" kumimoji="0" lang="ru-RU" normalizeH="0" smtClean="0" strike="noStrike" sz="2400" u="none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 </a:t>
            </a:r>
            <a:endParaRPr b="0" baseline="0" cap="none" dirty="0" i="0" kumimoji="0" lang="ru-RU" normalizeH="0" smtClean="0" strike="noStrike" sz="2400" u="none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Альбина\Desktop\презентации и видео\ясл.мыло\IMG_20200127_161018.jpg" id="4" name="Рисунок 3"/>
          <p:cNvPicPr/>
          <p:nvPr/>
        </p:nvPicPr>
        <p:blipFill>
          <a:blip cstate="print" r:embed="rId4"/>
          <a:srcRect t="85"/>
          <a:stretch>
            <a:fillRect/>
          </a:stretch>
        </p:blipFill>
        <p:spPr bwMode="auto">
          <a:xfrm>
            <a:off x="611560" y="1556792"/>
            <a:ext cx="244827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льбина\Desktop\презентации и видео\ясл.мыло\IMG_20200128_093702.jpg" id="5" name="Рисунок 4"/>
          <p:cNvPicPr/>
          <p:nvPr/>
        </p:nvPicPr>
        <p:blipFill>
          <a:blip cstate="print" r:embed="rId5"/>
          <a:srcRect r="128" t="50"/>
          <a:stretch>
            <a:fillRect/>
          </a:stretch>
        </p:blipFill>
        <p:spPr bwMode="auto">
          <a:xfrm>
            <a:off x="3419872" y="1556792"/>
            <a:ext cx="2465377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льбина\Desktop\презентации и видео\ясл.мыло\IMG_20200203_104846.jpg" id="6" name="Рисунок 5"/>
          <p:cNvPicPr/>
          <p:nvPr/>
        </p:nvPicPr>
        <p:blipFill>
          <a:blip cstate="print" r:embed="rId6"/>
          <a:srcRect b="90" l="167" r="27" t="4"/>
          <a:stretch>
            <a:fillRect/>
          </a:stretch>
        </p:blipFill>
        <p:spPr bwMode="auto">
          <a:xfrm>
            <a:off x="6156176" y="1556792"/>
            <a:ext cx="244827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67544" y="5589240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dirty="0" lang="ru-RU" smtClean="0" sz="2800" u="sng">
                <a:solidFill>
                  <a:schemeClr val="accent2">
                    <a:lumMod val="75000"/>
                  </a:schemeClr>
                </a:solidFill>
                <a:latin charset="0" pitchFamily="18" typeface="Times New Roman"/>
                <a:cs charset="0" pitchFamily="18" typeface="Times New Roman"/>
              </a:rPr>
              <a:t>Вывод:</a:t>
            </a:r>
            <a:r>
              <a:rPr dirty="0" lang="ru-RU" smtClean="0" sz="2800">
                <a:solidFill>
                  <a:schemeClr val="accent2">
                    <a:lumMod val="75000"/>
                  </a:schemeClr>
                </a:solidFill>
                <a:latin charset="0" pitchFamily="18" typeface="Times New Roman"/>
                <a:cs charset="0" pitchFamily="18" typeface="Times New Roman"/>
              </a:rPr>
              <a:t> Пену можно разложить в разные формы с помощью совочка или ложки. Она будет принимать любую форму.</a:t>
            </a:r>
            <a:endParaRPr dirty="0" lang="ru-RU" sz="2800">
              <a:solidFill>
                <a:schemeClr val="accent2">
                  <a:lumMod val="75000"/>
                </a:schemeClr>
              </a:solidFill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Альбина\Desktop\презентации и видео\ясл.мыло\depositphotos_49558655-stock-photo-soapsuds-bubbles-background.jpg" id="32772" name="Picture 4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18529"/>
            <a:ext cx="91440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ctr" defTabSz="914400" eaLnBrk="1" fontAlgn="base" hangingPunct="1" indent="22860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1" baseline="0" cap="none" dirty="0" i="0" kumimoji="0" lang="ru-RU" normalizeH="0" smtClean="0" strike="noStrike" sz="2400" u="none">
                <a:ln>
                  <a:noFill/>
                </a:ln>
                <a:solidFill>
                  <a:srgbClr val="00206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Опыт №7Игра-эксперимент </a:t>
            </a:r>
            <a:r>
              <a:rPr b="1" baseline="0" cap="none" dirty="0" i="1" kumimoji="0" lang="ru-RU" normalizeH="0" smtClean="0" strike="noStrike" sz="2400" u="none">
                <a:ln>
                  <a:noFill/>
                </a:ln>
                <a:solidFill>
                  <a:srgbClr val="00206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«Найди в пене игрушки»</a:t>
            </a:r>
            <a:endParaRPr b="0" baseline="0" cap="none" dirty="0" i="0" kumimoji="0" lang="ru-RU" normalizeH="0" smtClean="0" strike="noStrike" sz="2400" u="none">
              <a:ln>
                <a:noFill/>
              </a:ln>
              <a:solidFill>
                <a:srgbClr val="002060"/>
              </a:solidFill>
              <a:effectLst/>
              <a:latin charset="0" pitchFamily="18" typeface="Times New Roman"/>
              <a:ea charset="0" pitchFamily="18" typeface="Times New Roman"/>
              <a:cs charset="0" pitchFamily="18" typeface="Times New Roman"/>
            </a:endParaRPr>
          </a:p>
          <a:p>
            <a:pPr algn="ctr" defTabSz="914400" eaLnBrk="0" fontAlgn="base" hangingPunct="0" indent="22860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dirty="0" i="0" kumimoji="0" lang="ru-RU" normalizeH="0" smtClean="0" strike="noStrike" sz="2400" u="sng">
                <a:ln>
                  <a:noFill/>
                </a:ln>
                <a:solidFill>
                  <a:srgbClr val="00206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Цель</a:t>
            </a:r>
            <a:r>
              <a:rPr b="0" baseline="0" cap="none" dirty="0" i="0" kumimoji="0" lang="ru-RU" normalizeH="0" smtClean="0" strike="noStrike" sz="2400" u="none">
                <a:ln>
                  <a:noFill/>
                </a:ln>
                <a:solidFill>
                  <a:srgbClr val="00206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: Развитие экспериментальной деятельности в процессе игры.</a:t>
            </a:r>
          </a:p>
          <a:p>
            <a:pPr algn="ctr" defTabSz="914400" eaLnBrk="0" fontAlgn="base" hangingPunct="0" indent="22860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dirty="0" i="0" kumimoji="0" lang="ru-RU" normalizeH="0" smtClean="0" strike="noStrike" sz="2400" u="none">
                <a:ln>
                  <a:noFill/>
                </a:ln>
                <a:solidFill>
                  <a:srgbClr val="00206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В таз с мыльной водой опустить игрушки — дети их ищут, отодвигая пену.</a:t>
            </a:r>
          </a:p>
          <a:p>
            <a:pPr algn="ctr" defTabSz="914400" eaLnBrk="0" fontAlgn="base" hangingPunct="0" indent="22860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b="0" baseline="0" cap="none" dirty="0" i="0" kumimoji="0" lang="ru-RU" normalizeH="0" smtClean="0" strike="noStrike" sz="2000" u="none">
              <a:ln>
                <a:noFill/>
              </a:ln>
              <a:solidFill>
                <a:schemeClr val="tx1"/>
              </a:solidFill>
              <a:effectLst/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Альбина\Desktop\презентации и видео\ясл.мыло\IMG_20200127_161228.jpg" id="6" name="Рисунок 5"/>
          <p:cNvPicPr/>
          <p:nvPr/>
        </p:nvPicPr>
        <p:blipFill>
          <a:blip cstate="print" r:embed="rId3"/>
          <a:srcRect r="124" t="55"/>
          <a:stretch>
            <a:fillRect/>
          </a:stretch>
        </p:blipFill>
        <p:spPr bwMode="auto">
          <a:xfrm>
            <a:off x="827584" y="1700808"/>
            <a:ext cx="288032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льбина\Desktop\презентации и видео\ясл.мыло\IMG_20200127_161231.jpg" id="7" name="Рисунок 6"/>
          <p:cNvPicPr/>
          <p:nvPr/>
        </p:nvPicPr>
        <p:blipFill>
          <a:blip cstate="print" r:embed="rId4"/>
          <a:srcRect r="78" t="9"/>
          <a:stretch>
            <a:fillRect/>
          </a:stretch>
        </p:blipFill>
        <p:spPr bwMode="auto">
          <a:xfrm>
            <a:off x="5580112" y="1700808"/>
            <a:ext cx="295232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Альбина\Desktop\презентации и видео\ясл.мыло\depositphotos_49558655-stock-photo-soapsuds-bubbles-background.jpg" id="33793" name="Picture 1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pic>
        <p:nvPicPr>
          <p:cNvPr descr="C:\Users\Альбина\Desktop\презентации и видео\ясл.мыло\IMG_20200203_104010.jpg" id="3" name="Рисунок 2"/>
          <p:cNvPicPr/>
          <p:nvPr/>
        </p:nvPicPr>
        <p:blipFill>
          <a:blip cstate="print" r:embed="rId3"/>
          <a:srcRect b="7" t="39"/>
          <a:stretch>
            <a:fillRect/>
          </a:stretch>
        </p:blipFill>
        <p:spPr bwMode="auto">
          <a:xfrm>
            <a:off x="1907704" y="332656"/>
            <a:ext cx="568863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5580497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l" defTabSz="914400" eaLnBrk="1" fontAlgn="base" hangingPunct="1" indent="22860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1" baseline="0" cap="none" dirty="0" i="0" kumimoji="0" lang="ru-RU" normalizeH="0" smtClean="0" strike="noStrike" sz="2800" u="sng">
                <a:ln>
                  <a:noFill/>
                </a:ln>
                <a:solidFill>
                  <a:srgbClr val="00206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Вывод-</a:t>
            </a:r>
            <a:r>
              <a:rPr b="1" baseline="0" cap="none" dirty="0" i="0" kumimoji="0" lang="ru-RU" normalizeH="0" smtClean="0" strike="noStrike" sz="2800" u="none">
                <a:ln>
                  <a:noFill/>
                </a:ln>
                <a:solidFill>
                  <a:srgbClr val="00206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 пена прячет игрушки </a:t>
            </a:r>
            <a:r>
              <a:rPr b="1" baseline="0" cap="none" dirty="0" i="1" kumimoji="0" lang="ru-RU" normalizeH="0" smtClean="0" strike="noStrike" sz="2800" u="none">
                <a:ln>
                  <a:noFill/>
                </a:ln>
                <a:solidFill>
                  <a:srgbClr val="00206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(она на непрозрачная), </a:t>
            </a:r>
            <a:r>
              <a:rPr b="1" baseline="0" cap="none" dirty="0" kumimoji="0" lang="ru-RU" normalizeH="0" smtClean="0" strike="noStrike" sz="2800" u="none">
                <a:ln>
                  <a:noFill/>
                </a:ln>
                <a:solidFill>
                  <a:srgbClr val="00206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а в воде игрушки можно</a:t>
            </a:r>
            <a:r>
              <a:rPr b="1" cap="none" dirty="0" kumimoji="0" lang="ru-RU" normalizeH="0" smtClean="0" strike="noStrike" sz="2800" u="none">
                <a:ln>
                  <a:noFill/>
                </a:ln>
                <a:solidFill>
                  <a:srgbClr val="00206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 найти сразу!</a:t>
            </a:r>
            <a:endParaRPr b="1" baseline="0" cap="none" dirty="0" kumimoji="0" lang="ru-RU" normalizeH="0" smtClean="0" strike="noStrike" sz="2800" u="none">
              <a:ln>
                <a:noFill/>
              </a:ln>
              <a:solidFill>
                <a:srgbClr val="002060"/>
              </a:solidFill>
              <a:effectLst/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Альбина\Desktop\презентации и видео\ясл.мыло\74723963-soap-foam-overlying-on-the-background-of-a-blue-water-color.jpg" id="34818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505055" cy="6858000"/>
          </a:xfrm>
          <a:prstGeom prst="rect">
            <a:avLst/>
          </a:prstGeom>
          <a:noFill/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101578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ctr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1" baseline="0" cap="none" dirty="0" i="0" kumimoji="0" lang="ru-RU" normalizeH="0" smtClean="0" strike="noStrike" sz="2400" u="none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Опыт № 8 «Пенящие волны»</a:t>
            </a:r>
            <a:endParaRPr b="0" baseline="0" cap="none" dirty="0" i="0" kumimoji="0" lang="ru-RU" normalizeH="0" smtClean="0" strike="noStrike" sz="2400" u="none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charset="0" pitchFamily="18" typeface="Times New Roman"/>
              <a:cs charset="0" pitchFamily="18" typeface="Times New Roman"/>
            </a:endParaRPr>
          </a:p>
          <a:p>
            <a:pPr algn="ctr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1" baseline="0" cap="none" dirty="0" i="0" kumimoji="0" lang="ru-RU" normalizeH="0" smtClean="0" strike="noStrike" sz="2400" u="none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Цель: </a:t>
            </a:r>
            <a:r>
              <a:rPr b="0" baseline="0" cap="none" dirty="0" i="0" kumimoji="0" lang="ru-RU" normalizeH="0" smtClean="0" strike="noStrike" sz="2400" u="none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развивать познавательную активность и любознательность.</a:t>
            </a:r>
            <a:endParaRPr b="0" baseline="0" cap="none" dirty="0" i="0" kumimoji="0" lang="ru-RU" normalizeH="0" smtClean="0" strike="noStrike" sz="2400" u="none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charset="0" pitchFamily="18" typeface="Times New Roman"/>
              <a:cs charset="0" pitchFamily="18" typeface="Times New Roman"/>
            </a:endParaRPr>
          </a:p>
          <a:p>
            <a:pPr algn="ctr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dirty="0" i="0" kumimoji="0" lang="ru-RU" normalizeH="0" smtClean="0" strike="noStrike" sz="2400" u="sng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Оборудование</a:t>
            </a:r>
            <a:r>
              <a:rPr b="0" baseline="0" cap="none" dirty="0" i="0" kumimoji="0" lang="ru-RU" normalizeH="0" smtClean="0" strike="noStrike" sz="2400" u="none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: губка, мыльница, два таза (один с водой, второй с пеной).</a:t>
            </a:r>
            <a:endParaRPr b="0" baseline="0" cap="none" dirty="0" i="0" kumimoji="0" lang="ru-RU" normalizeH="0" smtClean="0" strike="noStrike" sz="2400" u="none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Альбина\Desktop\презентации и видео\ясл.мыло\IMG_20200128_094518.jpg" id="4" name="Рисунок 3"/>
          <p:cNvPicPr/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323528" y="1708878"/>
            <a:ext cx="3888432" cy="3808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льбина\Desktop\презентации и видео\ясл.мыло\IMG_20200128_094653.jpg" id="5" name="Рисунок 4"/>
          <p:cNvPicPr/>
          <p:nvPr/>
        </p:nvPicPr>
        <p:blipFill>
          <a:blip cstate="print" r:embed="rId4"/>
          <a:srcRect r="11" t="83"/>
          <a:stretch>
            <a:fillRect/>
          </a:stretch>
        </p:blipFill>
        <p:spPr bwMode="auto">
          <a:xfrm>
            <a:off x="5148064" y="1628800"/>
            <a:ext cx="398094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5589240"/>
            <a:ext cx="8835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dirty="0" lang="ru-RU" smtClean="0" sz="2400" u="sng">
                <a:solidFill>
                  <a:schemeClr val="accent3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Вывод</a:t>
            </a:r>
            <a:r>
              <a:rPr dirty="0" lang="ru-RU" smtClean="0" sz="2400">
                <a:solidFill>
                  <a:schemeClr val="accent3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: Ребята убедились в том, что не так-то просто лодочкам  двигаться по поверхности из пены</a:t>
            </a:r>
            <a:endParaRPr dirty="0" lang="ru-RU" sz="2400">
              <a:solidFill>
                <a:schemeClr val="accent3">
                  <a:lumMod val="50000"/>
                </a:schemeClr>
              </a:solidFill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Альбина\Desktop\презентации и видео\ясл.мыло\kbiesA (1).jpg" id="14339" name="Picture 3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-190500" y="-142875"/>
            <a:ext cx="9525000" cy="71437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1560" y="260648"/>
            <a:ext cx="7776864" cy="95410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2800">
                <a:solidFill>
                  <a:srgbClr val="7030A0"/>
                </a:solidFill>
                <a:latin charset="0" pitchFamily="18" typeface="Times New Roman"/>
                <a:cs charset="0" pitchFamily="18" typeface="Times New Roman"/>
              </a:rPr>
              <a:t>Мыло – первое гигиеническое средство, с которым встречается человек</a:t>
            </a:r>
            <a:endParaRPr dirty="0" lang="ru-RU" sz="2800">
              <a:solidFill>
                <a:srgbClr val="7030A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340768"/>
            <a:ext cx="8064896" cy="40011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just"/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endParaRPr dirty="0" lang="ru-RU" sz="2000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Альбина\Desktop\презентации и видео\ясл.мыло\14011_900.jpg" id="1026" name="Picture 2"/>
          <p:cNvPicPr>
            <a:picLocks noChangeArrowheads="1" noChangeAspect="1"/>
          </p:cNvPicPr>
          <p:nvPr/>
        </p:nvPicPr>
        <p:blipFill>
          <a:blip cstate="print" r:embed="rId3"/>
          <a:srcRect b="89" l="35" r="18" t="17"/>
          <a:stretch>
            <a:fillRect/>
          </a:stretch>
        </p:blipFill>
        <p:spPr bwMode="auto">
          <a:xfrm>
            <a:off x="1259632" y="1268760"/>
            <a:ext cx="6768752" cy="4680520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Альбина\Desktop\презентации и видео\ясл.мыло\hello_html_56b00b47.jpg" id="35842" name="Picture 2"/>
          <p:cNvPicPr>
            <a:picLocks noChangeArrowheads="1" noChangeAspect="1"/>
          </p:cNvPicPr>
          <p:nvPr/>
        </p:nvPicPr>
        <p:blipFill>
          <a:blip cstate="print" r:embed="rId2"/>
          <a:srcRect b="38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-55403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ctr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1" baseline="0" cap="none" dirty="0" i="0" kumimoji="0" lang="ru-RU" normalizeH="0" smtClean="0" strike="noStrike" sz="2400" u="none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charset="0" pitchFamily="18" typeface="Times New Roman"/>
                <a:ea charset="0" pitchFamily="34" typeface="Calibri"/>
                <a:cs charset="0" pitchFamily="18" typeface="Times New Roman"/>
              </a:rPr>
              <a:t>Опыт № 9 Игра</a:t>
            </a:r>
            <a:r>
              <a:rPr b="0" baseline="0" cap="none" dirty="0" i="0" kumimoji="0" lang="ru-RU" normalizeH="0" smtClean="0" strike="noStrike" sz="2400" u="none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charset="0" pitchFamily="18" typeface="Times New Roman"/>
                <a:ea charset="0" pitchFamily="34" typeface="Calibri"/>
                <a:cs charset="0" pitchFamily="18" typeface="Times New Roman"/>
              </a:rPr>
              <a:t> </a:t>
            </a:r>
            <a:r>
              <a:rPr b="1" baseline="0" cap="none" dirty="0" i="0" kumimoji="0" lang="ru-RU" normalizeH="0" smtClean="0" strike="noStrike" sz="2400" u="none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charset="0" pitchFamily="18" typeface="Times New Roman"/>
                <a:ea charset="0" pitchFamily="34" typeface="Calibri"/>
                <a:cs charset="0" pitchFamily="18" typeface="Times New Roman"/>
              </a:rPr>
              <a:t>«Мыльные пузыри и </a:t>
            </a:r>
            <a:r>
              <a:rPr b="1" baseline="0" cap="none" dirty="0" err="1" i="0" kumimoji="0" lang="ru-RU" normalizeH="0" smtClean="0" strike="noStrike" sz="2400" u="none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charset="0" pitchFamily="18" typeface="Times New Roman"/>
                <a:ea charset="0" pitchFamily="34" typeface="Calibri"/>
                <a:cs charset="0" pitchFamily="18" typeface="Times New Roman"/>
              </a:rPr>
              <a:t>пузырики</a:t>
            </a:r>
            <a:r>
              <a:rPr b="1" baseline="0" cap="none" dirty="0" i="0" kumimoji="0" lang="ru-RU" normalizeH="0" smtClean="0" strike="noStrike" sz="2400" u="none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charset="0" pitchFamily="18" typeface="Times New Roman"/>
                <a:ea charset="0" pitchFamily="34" typeface="Calibri"/>
                <a:cs charset="0" pitchFamily="18" typeface="Times New Roman"/>
              </a:rPr>
              <a:t> »</a:t>
            </a:r>
            <a:endParaRPr b="0" baseline="0" cap="none" dirty="0" i="0" kumimoji="0" lang="ru-RU" normalizeH="0" smtClean="0" strike="noStrike" sz="2400" u="none">
              <a:ln>
                <a:noFill/>
              </a:ln>
              <a:solidFill>
                <a:schemeClr val="accent5">
                  <a:lumMod val="20000"/>
                  <a:lumOff val="80000"/>
                </a:schemeClr>
              </a:solidFill>
              <a:effectLst/>
              <a:latin charset="0" pitchFamily="18" typeface="Times New Roman"/>
              <a:ea charset="0" pitchFamily="18" typeface="Times New Roman"/>
              <a:cs charset="0" pitchFamily="18" typeface="Times New Roman"/>
            </a:endParaRPr>
          </a:p>
          <a:p>
            <a:pPr algn="ctr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dirty="0" i="0" kumimoji="0" lang="ru-RU" normalizeH="0" smtClean="0" strike="noStrike" sz="2400" u="none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Цель: развивать восприятие величины, умение сравнивать, тактильные ощущения, речевое дыхание, эмоциональное восприятие, закреплять представление детей о свойствах пены: «воздушная», «легкая».</a:t>
            </a:r>
            <a:endParaRPr b="0" baseline="0" cap="none" dirty="0" i="0" kumimoji="0" lang="ru-RU" normalizeH="0" smtClean="0" strike="noStrike" sz="2400" u="sng">
              <a:ln>
                <a:noFill/>
              </a:ln>
              <a:solidFill>
                <a:schemeClr val="accent5">
                  <a:lumMod val="20000"/>
                  <a:lumOff val="80000"/>
                </a:schemeClr>
              </a:solidFill>
              <a:effectLst/>
              <a:latin charset="0" pitchFamily="18" typeface="Times New Roman"/>
              <a:ea charset="0" pitchFamily="34" typeface="Calibri"/>
              <a:cs charset="0" pitchFamily="18" typeface="Times New Roman"/>
            </a:endParaRPr>
          </a:p>
          <a:p>
            <a:pPr algn="ctr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dirty="0" i="0" kumimoji="0" lang="ru-RU" normalizeH="0" smtClean="0" strike="noStrike" sz="2400" u="sng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charset="0" pitchFamily="18" typeface="Times New Roman"/>
                <a:ea charset="0" pitchFamily="34" typeface="Calibri"/>
                <a:cs charset="0" pitchFamily="18" typeface="Times New Roman"/>
              </a:rPr>
              <a:t>Оборудование: </a:t>
            </a:r>
            <a:r>
              <a:rPr b="0" baseline="0" cap="none" dirty="0" i="0" kumimoji="0" lang="ru-RU" normalizeH="0" smtClean="0" strike="noStrike" sz="2400" u="none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charset="0" pitchFamily="18" typeface="Times New Roman"/>
                <a:ea charset="0" pitchFamily="34" typeface="Calibri"/>
                <a:cs charset="0" pitchFamily="18" typeface="Times New Roman"/>
              </a:rPr>
              <a:t>мыльные пузыри</a:t>
            </a:r>
            <a:r>
              <a:rPr b="0" baseline="0" cap="none" dirty="0" i="0" kumimoji="0" lang="ru-RU" normalizeH="0" smtClean="0" strike="noStrike" sz="2400" u="none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charset="0" pitchFamily="18" typeface="Times New Roman"/>
                <a:cs charset="0" pitchFamily="18" typeface="Times New Roman"/>
              </a:rPr>
              <a:t> </a:t>
            </a:r>
          </a:p>
        </p:txBody>
      </p:sp>
      <p:pic>
        <p:nvPicPr>
          <p:cNvPr descr="C:\Users\Альбина\Desktop\презентации и видео\ясл.мыло\IMG_20200128_095334.jpg" id="5" name="Рисунок 4"/>
          <p:cNvPicPr/>
          <p:nvPr/>
        </p:nvPicPr>
        <p:blipFill>
          <a:blip cstate="print" r:embed="rId3"/>
          <a:srcRect r="75"/>
          <a:stretch>
            <a:fillRect/>
          </a:stretch>
        </p:blipFill>
        <p:spPr bwMode="auto">
          <a:xfrm>
            <a:off x="467544" y="2276872"/>
            <a:ext cx="424847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076056" y="2420888"/>
            <a:ext cx="34563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vl="0">
              <a:spcBef>
                <a:spcPct val="0"/>
              </a:spcBef>
              <a:spcAft>
                <a:spcPct val="0"/>
              </a:spcAft>
            </a:pPr>
            <a:r>
              <a:rPr dirty="0" lang="ru-RU" smtClean="0" sz="2400">
                <a:solidFill>
                  <a:schemeClr val="tx2">
                    <a:lumMod val="75000"/>
                  </a:schemeClr>
                </a:solidFill>
                <a:ea charset="0" pitchFamily="34" typeface="Calibri"/>
                <a:cs charset="0" pitchFamily="18" typeface="Times New Roman"/>
              </a:rPr>
              <a:t>«</a:t>
            </a:r>
            <a:r>
              <a:rPr dirty="0" lang="ru-RU" smtClean="0" sz="2400">
                <a:solidFill>
                  <a:schemeClr val="tx2">
                    <a:lumMod val="75000"/>
                  </a:schemeClr>
                </a:solidFill>
                <a:latin charset="0" pitchFamily="18" typeface="Times New Roman"/>
                <a:ea charset="0" pitchFamily="34" typeface="Calibri"/>
                <a:cs charset="0" pitchFamily="18" typeface="Times New Roman"/>
              </a:rPr>
              <a:t>Открываем колпачки,</a:t>
            </a:r>
            <a:endParaRPr dirty="0" lang="ru-RU" smtClean="0" sz="2400">
              <a:solidFill>
                <a:schemeClr val="tx2">
                  <a:lumMod val="75000"/>
                </a:schemeClr>
              </a:solidFill>
              <a:latin charset="0" pitchFamily="34" typeface="Arial"/>
              <a:cs charset="0" pitchFamily="34" typeface="Arial"/>
            </a:endParaRPr>
          </a:p>
          <a:p>
            <a:pPr eaLnBrk="0" fontAlgn="base" hangingPunct="0" lvl="0">
              <a:spcBef>
                <a:spcPct val="0"/>
              </a:spcBef>
              <a:spcAft>
                <a:spcPct val="0"/>
              </a:spcAft>
            </a:pPr>
            <a:r>
              <a:rPr dirty="0" lang="ru-RU" smtClean="0" sz="2400">
                <a:solidFill>
                  <a:schemeClr val="tx2">
                    <a:lumMod val="75000"/>
                  </a:schemeClr>
                </a:solidFill>
                <a:latin charset="0" pitchFamily="18" typeface="Times New Roman"/>
                <a:ea charset="0" pitchFamily="34" typeface="Calibri"/>
                <a:cs charset="0" pitchFamily="18" typeface="Times New Roman"/>
              </a:rPr>
              <a:t>Выдуваем пузыри,</a:t>
            </a:r>
            <a:endParaRPr dirty="0" lang="ru-RU" smtClean="0" sz="2400">
              <a:solidFill>
                <a:schemeClr val="tx2">
                  <a:lumMod val="75000"/>
                </a:schemeClr>
              </a:solidFill>
              <a:latin charset="0" pitchFamily="34" typeface="Arial"/>
              <a:cs charset="0" pitchFamily="34" typeface="Arial"/>
            </a:endParaRPr>
          </a:p>
          <a:p>
            <a:pPr eaLnBrk="0" fontAlgn="base" hangingPunct="0" lvl="0">
              <a:spcBef>
                <a:spcPct val="0"/>
              </a:spcBef>
              <a:spcAft>
                <a:spcPct val="0"/>
              </a:spcAft>
            </a:pPr>
            <a:r>
              <a:rPr dirty="0" lang="ru-RU" smtClean="0" sz="2400">
                <a:solidFill>
                  <a:schemeClr val="tx2">
                    <a:lumMod val="75000"/>
                  </a:schemeClr>
                </a:solidFill>
                <a:latin charset="0" pitchFamily="18" typeface="Times New Roman"/>
                <a:ea charset="0" pitchFamily="34" typeface="Calibri"/>
                <a:cs charset="0" pitchFamily="18" typeface="Times New Roman"/>
              </a:rPr>
              <a:t>Вот </a:t>
            </a:r>
            <a:r>
              <a:rPr dirty="0" lang="ru-RU" smtClean="0" sz="2400">
                <a:solidFill>
                  <a:schemeClr val="tx2">
                    <a:lumMod val="75000"/>
                  </a:schemeClr>
                </a:solidFill>
                <a:ea charset="0" pitchFamily="34" typeface="Calibri"/>
                <a:cs charset="0" pitchFamily="18" typeface="Times New Roman"/>
              </a:rPr>
              <a:t>–</a:t>
            </a:r>
            <a:r>
              <a:rPr dirty="0" lang="ru-RU" smtClean="0" sz="2400">
                <a:solidFill>
                  <a:schemeClr val="tx2">
                    <a:lumMod val="75000"/>
                  </a:schemeClr>
                </a:solidFill>
                <a:latin charset="0" pitchFamily="18" typeface="Times New Roman"/>
                <a:ea charset="0" pitchFamily="34" typeface="Calibri"/>
                <a:cs charset="0" pitchFamily="18" typeface="Times New Roman"/>
              </a:rPr>
              <a:t> какие посмотри!</a:t>
            </a:r>
            <a:endParaRPr dirty="0" lang="ru-RU" smtClean="0" sz="2400">
              <a:solidFill>
                <a:schemeClr val="tx2">
                  <a:lumMod val="75000"/>
                </a:schemeClr>
              </a:solidFill>
              <a:latin charset="0" pitchFamily="34" typeface="Arial"/>
              <a:cs charset="0" pitchFamily="34" typeface="Arial"/>
            </a:endParaRPr>
          </a:p>
          <a:p>
            <a:pPr eaLnBrk="0" fontAlgn="base" hangingPunct="0" lvl="0">
              <a:spcBef>
                <a:spcPct val="0"/>
              </a:spcBef>
              <a:spcAft>
                <a:spcPct val="0"/>
              </a:spcAft>
            </a:pPr>
            <a:r>
              <a:rPr dirty="0" lang="ru-RU" smtClean="0" sz="2400">
                <a:solidFill>
                  <a:schemeClr val="tx2">
                    <a:lumMod val="75000"/>
                  </a:schemeClr>
                </a:solidFill>
                <a:latin charset="0" pitchFamily="18" typeface="Times New Roman"/>
                <a:ea charset="0" pitchFamily="34" typeface="Calibri"/>
                <a:cs charset="0" pitchFamily="18" typeface="Times New Roman"/>
              </a:rPr>
              <a:t>Все они воздушные</a:t>
            </a:r>
            <a:endParaRPr dirty="0" lang="ru-RU" smtClean="0" sz="2400">
              <a:solidFill>
                <a:schemeClr val="tx2">
                  <a:lumMod val="75000"/>
                </a:schemeClr>
              </a:solidFill>
              <a:latin charset="0" pitchFamily="34" typeface="Arial"/>
              <a:cs charset="0" pitchFamily="34" typeface="Arial"/>
            </a:endParaRPr>
          </a:p>
          <a:p>
            <a:pPr eaLnBrk="0" fontAlgn="base" hangingPunct="0" lvl="0">
              <a:spcBef>
                <a:spcPct val="0"/>
              </a:spcBef>
              <a:spcAft>
                <a:spcPct val="0"/>
              </a:spcAft>
            </a:pPr>
            <a:r>
              <a:rPr dirty="0" lang="ru-RU" smtClean="0" sz="2400">
                <a:solidFill>
                  <a:schemeClr val="tx2">
                    <a:lumMod val="75000"/>
                  </a:schemeClr>
                </a:solidFill>
                <a:latin charset="0" pitchFamily="18" typeface="Times New Roman"/>
                <a:ea charset="0" pitchFamily="34" typeface="Calibri"/>
                <a:cs charset="0" pitchFamily="18" typeface="Times New Roman"/>
              </a:rPr>
              <a:t>И очень непослушные!</a:t>
            </a:r>
            <a:endParaRPr dirty="0" lang="ru-RU" smtClean="0" sz="2400">
              <a:solidFill>
                <a:schemeClr val="tx2">
                  <a:lumMod val="75000"/>
                </a:schemeClr>
              </a:solidFill>
              <a:latin charset="0" pitchFamily="34" typeface="Arial"/>
              <a:cs charset="0" pitchFamily="34" typeface="Arial"/>
            </a:endParaRPr>
          </a:p>
          <a:p>
            <a:pPr eaLnBrk="0" fontAlgn="base" hangingPunct="0" lvl="0">
              <a:spcBef>
                <a:spcPct val="0"/>
              </a:spcBef>
              <a:spcAft>
                <a:spcPct val="0"/>
              </a:spcAft>
            </a:pPr>
            <a:r>
              <a:rPr dirty="0" lang="ru-RU" smtClean="0" sz="2400">
                <a:solidFill>
                  <a:schemeClr val="tx2">
                    <a:lumMod val="75000"/>
                  </a:schemeClr>
                </a:solidFill>
                <a:latin charset="0" pitchFamily="18" typeface="Times New Roman"/>
                <a:ea charset="0" pitchFamily="34" typeface="Calibri"/>
                <a:cs charset="0" pitchFamily="18" typeface="Times New Roman"/>
              </a:rPr>
              <a:t>Как бы нам их поймать </a:t>
            </a:r>
            <a:r>
              <a:rPr dirty="0" lang="ru-RU" smtClean="0" sz="2400">
                <a:solidFill>
                  <a:schemeClr val="tx2">
                    <a:lumMod val="75000"/>
                  </a:schemeClr>
                </a:solidFill>
                <a:ea charset="0" pitchFamily="34" typeface="Calibri"/>
                <a:cs charset="0" pitchFamily="18" typeface="Times New Roman"/>
              </a:rPr>
              <a:t>–</a:t>
            </a:r>
            <a:endParaRPr dirty="0" lang="ru-RU" smtClean="0" sz="2400">
              <a:solidFill>
                <a:schemeClr val="tx2">
                  <a:lumMod val="75000"/>
                </a:schemeClr>
              </a:solidFill>
              <a:latin charset="0" pitchFamily="34" typeface="Arial"/>
              <a:cs charset="0" pitchFamily="34" typeface="Arial"/>
            </a:endParaRPr>
          </a:p>
          <a:p>
            <a:pPr eaLnBrk="0" fontAlgn="base" hangingPunct="0" lvl="0">
              <a:spcBef>
                <a:spcPct val="0"/>
              </a:spcBef>
              <a:spcAft>
                <a:spcPct val="0"/>
              </a:spcAft>
            </a:pPr>
            <a:r>
              <a:rPr dirty="0" lang="ru-RU" smtClean="0" sz="2400">
                <a:solidFill>
                  <a:schemeClr val="tx2">
                    <a:lumMod val="75000"/>
                  </a:schemeClr>
                </a:solidFill>
                <a:latin charset="0" pitchFamily="18" typeface="Times New Roman"/>
                <a:ea charset="0" pitchFamily="34" typeface="Calibri"/>
                <a:cs charset="0" pitchFamily="18" typeface="Times New Roman"/>
              </a:rPr>
              <a:t>На ладошке подержать!</a:t>
            </a:r>
            <a:r>
              <a:rPr dirty="0" lang="ru-RU" smtClean="0" sz="2400">
                <a:solidFill>
                  <a:schemeClr val="tx2">
                    <a:lumMod val="75000"/>
                  </a:schemeClr>
                </a:solidFill>
                <a:ea charset="0" pitchFamily="34" typeface="Calibri"/>
                <a:cs charset="0" pitchFamily="18" typeface="Times New Roman"/>
              </a:rPr>
              <a:t>»</a:t>
            </a:r>
            <a:endParaRPr dirty="0" lang="ru-RU" sz="240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Альбина\Desktop\презентации и видео\ясл.мыло\hello_html_56b00b47.jpg" id="1026" name="Picture 2"/>
          <p:cNvPicPr>
            <a:picLocks noChangeArrowheads="1" noChangeAspect="1"/>
          </p:cNvPicPr>
          <p:nvPr/>
        </p:nvPicPr>
        <p:blipFill>
          <a:blip cstate="print" r:embed="rId2"/>
          <a:srcRect b="38"/>
          <a:stretch>
            <a:fillRect/>
          </a:stretch>
        </p:blipFill>
        <p:spPr bwMode="auto">
          <a:xfrm>
            <a:off x="0" y="0"/>
            <a:ext cx="9144000" cy="7118648"/>
          </a:xfrm>
          <a:prstGeom prst="rect">
            <a:avLst/>
          </a:prstGeom>
          <a:noFill/>
        </p:spPr>
      </p:pic>
      <p:pic>
        <p:nvPicPr>
          <p:cNvPr descr="C:\Users\Альбина\Desktop\презентации и видео\ясл.мыло\IMG_20200203_105529.jpg" id="5" name="Рисунок 4"/>
          <p:cNvPicPr/>
          <p:nvPr/>
        </p:nvPicPr>
        <p:blipFill>
          <a:blip cstate="print" r:embed="rId3"/>
          <a:srcRect b="29" l="36" r="86" t="59"/>
          <a:stretch>
            <a:fillRect/>
          </a:stretch>
        </p:blipFill>
        <p:spPr bwMode="auto">
          <a:xfrm>
            <a:off x="395536" y="1412776"/>
            <a:ext cx="252028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льбина\Desktop\презентации и видео\ясл.мыло\IMG_20200128_095748.jpg" id="6" name="Рисунок 5"/>
          <p:cNvPicPr/>
          <p:nvPr/>
        </p:nvPicPr>
        <p:blipFill>
          <a:blip cstate="print" r:embed="rId4"/>
          <a:srcRect l="163" r="95" t="63"/>
          <a:stretch>
            <a:fillRect/>
          </a:stretch>
        </p:blipFill>
        <p:spPr bwMode="auto">
          <a:xfrm>
            <a:off x="3275856" y="1412776"/>
            <a:ext cx="259228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льбина\Desktop\презентации и видео\ясл.мыло\IMG_20200128_095815.jpg" id="7" name="Рисунок 6"/>
          <p:cNvPicPr/>
          <p:nvPr/>
        </p:nvPicPr>
        <p:blipFill>
          <a:blip cstate="print" r:embed="rId5"/>
          <a:srcRect l="15" t="39"/>
          <a:stretch>
            <a:fillRect/>
          </a:stretch>
        </p:blipFill>
        <p:spPr bwMode="auto">
          <a:xfrm>
            <a:off x="6012160" y="1412776"/>
            <a:ext cx="259228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83567" y="0"/>
            <a:ext cx="7704857" cy="12003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just"/>
            <a:r>
              <a:rPr b="1" dirty="0" lang="ru-RU" smtClean="0" sz="240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Вывод: Мыльные пузыри легкие, воздушные , непослушные, бывают большие и маленькие  могут летать,   лопаются от прикосновения</a:t>
            </a:r>
            <a:endParaRPr b="1" dirty="0" lang="ru-RU" sz="2400">
              <a:solidFill>
                <a:schemeClr val="bg1"/>
              </a:solidFill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Альбина\Desktop\презентации и видео\ясл.мыло\kbiesA (1).jpg" id="37890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-190500" y="-142875"/>
            <a:ext cx="9525000" cy="7143750"/>
          </a:xfrm>
          <a:prstGeom prst="rect">
            <a:avLst/>
          </a:prstGeom>
          <a:noFill/>
        </p:spPr>
      </p:pic>
      <p:pic>
        <p:nvPicPr>
          <p:cNvPr descr="C:\Users\Альбина\Desktop\фото для презент\ясли пена\IMG_20200219_160709.jpg" id="3" name="Рисунок 2"/>
          <p:cNvPicPr/>
          <p:nvPr/>
        </p:nvPicPr>
        <p:blipFill>
          <a:blip cstate="print" r:embed="rId3"/>
          <a:srcRect b="63" l="69" r="122"/>
          <a:stretch>
            <a:fillRect/>
          </a:stretch>
        </p:blipFill>
        <p:spPr bwMode="auto">
          <a:xfrm>
            <a:off x="0" y="1124744"/>
            <a:ext cx="295232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льбина\Desktop\фото для презент\ясли пена\IMG_20200219_160255.jpg" id="4" name="Рисунок 3"/>
          <p:cNvPicPr/>
          <p:nvPr/>
        </p:nvPicPr>
        <p:blipFill>
          <a:blip cstate="print" r:embed="rId4"/>
          <a:srcRect l="89" r="14" t="64"/>
          <a:stretch>
            <a:fillRect/>
          </a:stretch>
        </p:blipFill>
        <p:spPr bwMode="auto">
          <a:xfrm>
            <a:off x="3131840" y="1340768"/>
            <a:ext cx="302433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льбина\Desktop\фото для презент\ясли пена\IMG_20200219_161519.jpg" id="5" name="Рисунок 4"/>
          <p:cNvPicPr/>
          <p:nvPr/>
        </p:nvPicPr>
        <p:blipFill>
          <a:blip cstate="print" r:embed="rId5"/>
          <a:srcRect l="82" r="112" t="3"/>
          <a:stretch>
            <a:fillRect/>
          </a:stretch>
        </p:blipFill>
        <p:spPr bwMode="auto">
          <a:xfrm>
            <a:off x="6372200" y="980728"/>
            <a:ext cx="277180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47664" y="0"/>
            <a:ext cx="5760640" cy="83099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24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Творческая деятельность </a:t>
            </a:r>
          </a:p>
          <a:p>
            <a:pPr algn="ctr"/>
            <a:r>
              <a:rPr dirty="0" lang="ru-RU" smtClean="0" sz="24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«Мыльные </a:t>
            </a:r>
            <a:r>
              <a:rPr dirty="0" err="1" lang="ru-RU" smtClean="0" sz="24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пузырики</a:t>
            </a:r>
            <a:r>
              <a:rPr dirty="0" lang="ru-RU" smtClean="0" sz="24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 летят.…»</a:t>
            </a:r>
            <a:endParaRPr dirty="0" lang="ru-RU" sz="2400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6309320"/>
            <a:ext cx="7272808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endParaRPr dirty="0" lang="ru-RU"/>
          </a:p>
        </p:txBody>
      </p:sp>
      <p:sp>
        <p:nvSpPr>
          <p:cNvPr id="10" name="TextBox 9"/>
          <p:cNvSpPr txBox="1"/>
          <p:nvPr/>
        </p:nvSpPr>
        <p:spPr>
          <a:xfrm>
            <a:off x="0" y="5445224"/>
            <a:ext cx="9144000" cy="147732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just" lvl="0"/>
            <a:r>
              <a:rPr dirty="0" lang="ru-RU" smtClean="0" sz="2400" u="sng">
                <a:solidFill>
                  <a:srgbClr val="002060"/>
                </a:solidFill>
                <a:latin charset="0" pitchFamily="18" typeface="Times New Roman"/>
                <a:ea charset="0" pitchFamily="34" typeface="Calibri"/>
                <a:cs charset="0" pitchFamily="18" typeface="Times New Roman"/>
              </a:rPr>
              <a:t>Цель:</a:t>
            </a:r>
            <a:r>
              <a:rPr dirty="0" lang="ru-RU" smtClean="0" sz="2400">
                <a:solidFill>
                  <a:srgbClr val="002060"/>
                </a:solidFill>
                <a:latin charset="0" pitchFamily="18" typeface="Times New Roman"/>
                <a:ea charset="0" pitchFamily="34" typeface="Calibri"/>
                <a:cs charset="0" pitchFamily="18" typeface="Times New Roman"/>
              </a:rPr>
              <a:t> Закрепить знания детей полученные в ходе проектной деятельности «Мыльные загадки» о свойствах мыльной пены. (Мыльные пузыри могут быть белые, большие и маленькие)</a:t>
            </a:r>
            <a:endParaRPr dirty="0" lang="ru-RU" smtClean="0" sz="2400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  <a:p>
            <a:endParaRPr dirty="0" lang="ru-RU"/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ьбина\Desktop\презентации и видео\ясл.мыло\kbiesA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0" y="-142875"/>
            <a:ext cx="9525000" cy="714375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880023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Знакомство младших дошкольников со свойствами мыла и мыльной пены.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Педагогический проект "Мыльные загадки "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628800"/>
            <a:ext cx="684076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краткосрочный.</a:t>
            </a:r>
          </a:p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 реализации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один месяц.</a:t>
            </a:r>
          </a:p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воспитатели;</a:t>
            </a:r>
          </a:p>
          <a:p>
            <a:pPr algn="just"/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-воспитанники второй   группы раннего возраста. Дети  участники проекта – принимают активное участие в проводимых играх-экспериментах.</a:t>
            </a:r>
          </a:p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льбина\Desktop\презентации и видео\ясл.мыло\depositphotos_6629878-stock-illustration-abstract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0038" y="-4763"/>
            <a:ext cx="9744076" cy="68675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"/>
            <a:ext cx="9144000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Учить намыливать руки. Знакомить с нетрадиционным материалом - пеной через игры-эксперименты .</a:t>
            </a:r>
          </a:p>
          <a:p>
            <a:pPr algn="just"/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800" u="sng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Развивать тактильные ощущения, эмоциональные восприятие, наблюдательность, навыки экспериментальной деятельности. Побуждать к речевому общению. Формировать представления о свойствах </a:t>
            </a:r>
          </a:p>
          <a:p>
            <a:pPr algn="just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-мыла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«моет», «мылится».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пены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«воздушная»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«легкая»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непрозрачная</a:t>
            </a:r>
          </a:p>
          <a:p>
            <a:pPr algn="just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-мыльных пузырей</a:t>
            </a:r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«прозрачные», «легкие», «воздушные»</a:t>
            </a:r>
          </a:p>
          <a:p>
            <a:pPr algn="just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мыло, пена, мыльные пузыри.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 свойства мыла, мыльной пены,  мыльных пузырей.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Альбина\Desktop\презентации и видео\ясл.мыло\74723963-soap-foam-overlying-on-the-background-of-a-blue-water-color.jpg" id="1026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-180528" y="0"/>
            <a:ext cx="9324528" cy="704896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692696"/>
            <a:ext cx="4032448" cy="48320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rtlCol="0" wrap="square">
            <a:spAutoFit/>
          </a:bodyPr>
          <a:lstStyle/>
          <a:p>
            <a:r>
              <a:rPr b="1" dirty="0" lang="ru-RU" smtClean="0" sz="28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Свою работу в проекте я решила начать с чтения и обсуждения детского стихотворения  А. </a:t>
            </a:r>
            <a:r>
              <a:rPr b="1" dirty="0" err="1" lang="ru-RU" smtClean="0" sz="28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Барто</a:t>
            </a:r>
            <a:r>
              <a:rPr b="1" dirty="0" lang="ru-RU" smtClean="0" sz="28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 «Ах, ты девочка чумазая!» </a:t>
            </a:r>
          </a:p>
          <a:p>
            <a:r>
              <a:rPr b="1" dirty="0" lang="ru-RU" smtClean="0" sz="2800" u="sng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Цель</a:t>
            </a:r>
            <a:r>
              <a:rPr b="1" dirty="0" lang="ru-RU" smtClean="0" sz="28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:  Способствовать формированию знаний  о свойствах мыла. Побудить к речевому общению. </a:t>
            </a:r>
            <a:endParaRPr b="1" dirty="0" lang="ru-RU" sz="2800">
              <a:solidFill>
                <a:srgbClr val="0070C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descr="https://1.bp.blogspot.com/-w9Xh22HLvXQ/VsQNnv22nII/AAAAAAAAFMo/nZSwr_2Dgzs/s1600/%25E2%2584%25966%2B001.jpg" id="1028" name="AutoShape 4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descr="C:\Users\Альбина\Documents\надины рисунки\№6 001.jpg" id="5" name="Рисунок 4"/>
          <p:cNvPicPr/>
          <p:nvPr/>
        </p:nvPicPr>
        <p:blipFill>
          <a:blip cstate="print" r:embed="rId4"/>
          <a:srcRect b="101" l="9" r="158" t="90"/>
          <a:stretch>
            <a:fillRect/>
          </a:stretch>
        </p:blipFill>
        <p:spPr bwMode="auto">
          <a:xfrm>
            <a:off x="3707904" y="4365104"/>
            <a:ext cx="237626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льбина\Desktop\презентации и видео\ясл.мыло\IMG_20200130_093138.jpg" id="10" name="Рисунок 9"/>
          <p:cNvPicPr/>
          <p:nvPr/>
        </p:nvPicPr>
        <p:blipFill>
          <a:blip cstate="print" r:embed="rId5"/>
          <a:srcRect r="13" t="21"/>
          <a:stretch>
            <a:fillRect/>
          </a:stretch>
        </p:blipFill>
        <p:spPr bwMode="auto">
          <a:xfrm>
            <a:off x="5148064" y="476672"/>
            <a:ext cx="338437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Альбина\Desktop\презентации и видео\ясл.мыло\74723963-soap-foam-overlying-on-the-background-of-a-blue-water-color.jpg" id="18434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71906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5445224"/>
            <a:ext cx="9144000" cy="206210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wrap="square">
            <a:spAutoFit/>
          </a:bodyPr>
          <a:lstStyle/>
          <a:p>
            <a:pPr algn="ctr"/>
            <a:r>
              <a:rPr dirty="0" lang="ru-RU" smtClean="0" sz="20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Таким образом создалась игровая ситуация </a:t>
            </a:r>
          </a:p>
          <a:p>
            <a:pPr algn="ctr"/>
            <a:r>
              <a:rPr b="1" dirty="0" lang="ru-RU" smtClean="0" sz="20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Опыт №.1Игровая ситуация «Ах, ты куколка чумазая…»   </a:t>
            </a:r>
            <a:endParaRPr dirty="0" lang="ru-RU" smtClean="0" sz="2000">
              <a:solidFill>
                <a:srgbClr val="0070C0"/>
              </a:solidFill>
              <a:latin charset="0" pitchFamily="18" typeface="Times New Roman"/>
              <a:cs charset="0" pitchFamily="18" typeface="Times New Roman"/>
            </a:endParaRPr>
          </a:p>
          <a:p>
            <a:pPr algn="ctr"/>
            <a:r>
              <a:rPr dirty="0" lang="ru-RU" smtClean="0" sz="2000" u="sng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Цель:</a:t>
            </a:r>
            <a:r>
              <a:rPr dirty="0" lang="ru-RU" smtClean="0" sz="20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 развитие предметных действий, экспериментальной деятельности в игре.</a:t>
            </a:r>
          </a:p>
          <a:p>
            <a:pPr algn="ctr"/>
            <a:r>
              <a:rPr dirty="0" lang="ru-RU" smtClean="0" sz="2000" u="sng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Оборудование</a:t>
            </a:r>
            <a:r>
              <a:rPr dirty="0" lang="ru-RU" smtClean="0" sz="20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: ванночка для куклы, кукла, мыло, полотенце, губка</a:t>
            </a:r>
          </a:p>
          <a:p>
            <a:pPr algn="ctr"/>
            <a:endParaRPr dirty="0" lang="ru-RU" smtClean="0" sz="2000">
              <a:solidFill>
                <a:srgbClr val="0070C0"/>
              </a:solidFill>
              <a:latin charset="0" pitchFamily="18" typeface="Times New Roman"/>
              <a:cs charset="0" pitchFamily="18" typeface="Times New Roman"/>
            </a:endParaRPr>
          </a:p>
          <a:p>
            <a:endParaRPr dirty="0" lang="ru-RU" sz="28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Альбина\Desktop\презентации и видео\ясл.мыло\IMG_20200130_095454.jpg" id="5" name="Рисунок 4"/>
          <p:cNvPicPr/>
          <p:nvPr/>
        </p:nvPicPr>
        <p:blipFill>
          <a:blip cstate="print" r:embed="rId3"/>
          <a:srcRect b="97" l="57" r="164"/>
          <a:stretch>
            <a:fillRect/>
          </a:stretch>
        </p:blipFill>
        <p:spPr bwMode="auto">
          <a:xfrm>
            <a:off x="683568" y="548680"/>
            <a:ext cx="345638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льбина\Desktop\презентации и видео\ясл.мыло\IMG_20200127_095026.jpg" id="6" name="Рисунок 5"/>
          <p:cNvPicPr/>
          <p:nvPr/>
        </p:nvPicPr>
        <p:blipFill>
          <a:blip cstate="print" r:embed="rId4"/>
          <a:srcRect l="37" r="62" t="54"/>
          <a:stretch>
            <a:fillRect/>
          </a:stretch>
        </p:blipFill>
        <p:spPr bwMode="auto">
          <a:xfrm>
            <a:off x="4788024" y="620688"/>
            <a:ext cx="367240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Мыло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4572000" y="-1712913"/>
            <a:ext cx="18288000" cy="10287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Альбина\Desktop\презентации и видео\ясл.мыло\depositphotos_49558655-stock-photo-soapsuds-bubbles-background.jpg" id="19458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66537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l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dirty="0" i="0" kumimoji="0" lang="ru-RU" normalizeH="0" smtClean="0" strike="noStrike" sz="3200" u="none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charset="0" pitchFamily="18" typeface="Times New Roman"/>
                <a:ea charset="0" pitchFamily="34" typeface="Calibri"/>
                <a:cs charset="0" pitchFamily="18" typeface="Times New Roman"/>
              </a:rPr>
              <a:t>           Вывод: мыло смывает хорошо грязь.</a:t>
            </a:r>
            <a:endParaRPr b="0" baseline="0" cap="none" dirty="0" i="0" kumimoji="0" lang="ru-RU" normalizeH="0" smtClean="0" strike="noStrike" sz="3200" u="none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charset="0" pitchFamily="34" typeface="Arial"/>
              <a:cs charset="0" pitchFamily="34" typeface="Arial"/>
            </a:endParaRPr>
          </a:p>
        </p:txBody>
      </p:sp>
      <p:pic>
        <p:nvPicPr>
          <p:cNvPr descr="C:\Users\Альбина\Desktop\презентации и видео\ясл.мыло\IMG_20200130_094431.jpg" id="7" name="Рисунок 6"/>
          <p:cNvPicPr/>
          <p:nvPr/>
        </p:nvPicPr>
        <p:blipFill>
          <a:blip cstate="print" r:embed="rId3"/>
          <a:srcRect b="176" t="29"/>
          <a:stretch>
            <a:fillRect/>
          </a:stretch>
        </p:blipFill>
        <p:spPr bwMode="auto">
          <a:xfrm>
            <a:off x="1547664" y="836712"/>
            <a:ext cx="5832648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льбина\Desktop\презентации и видео\ясл.мыло\depositphotos_1800087-stock-photo-bubbles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0038" y="-114300"/>
            <a:ext cx="9744076" cy="7086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1628800"/>
            <a:ext cx="69847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своей проектной работе я решила использовать специальные упражнения с  музыкальным сопровождением. Каждое утро перед тем , как идти мыть руки , ребята выполняли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логоритмические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упражнения и пальчиковую гимнастику «Отмываем наши ручки», а так же мы разучивали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из русского народного фольклора.</a:t>
            </a: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Учить правильным движениям, при  мытье рук с мылом.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1095</TotalTime>
  <Words>449</Words>
  <Application>Microsoft Office PowerPoint</Application>
  <PresentationFormat>Экран (4:3)</PresentationFormat>
  <Paragraphs>82</Paragraphs>
  <Slides>22</Slides>
  <Notes>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Альбина</dc:creator>
  <cp:lastModifiedBy>1</cp:lastModifiedBy>
  <cp:revision>114</cp:revision>
  <dcterms:created xsi:type="dcterms:W3CDTF">2020-02-02T18:26:32Z</dcterms:created>
  <dcterms:modified xsi:type="dcterms:W3CDTF">2021-02-06T17:23:43Z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1745724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