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0" r:id="rId2"/>
    <p:sldId id="256" r:id="rId3"/>
    <p:sldId id="258" r:id="rId4"/>
    <p:sldId id="259" r:id="rId5"/>
    <p:sldId id="257" r:id="rId6"/>
    <p:sldId id="261" r:id="rId7"/>
    <p:sldId id="262" r:id="rId8"/>
    <p:sldId id="264" r:id="rId9"/>
    <p:sldId id="263" r:id="rId10"/>
    <p:sldId id="266" r:id="rId11"/>
    <p:sldId id="267" r:id="rId12"/>
    <p:sldId id="265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68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81AA8FD-F845-454E-9627-E5984048404A}" type="datetimeFigureOut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801D56-6400-47FB-A981-98CCBAF80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79CE26F-2BB2-41A0-9865-0E3E6666D9FD}" type="datetimeFigureOut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FABA44B-160A-49F7-9CA9-67D95A727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D337BD-A8FA-4FDB-8573-BC91BBFD4E4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  <p:sp>
        <p:nvSpPr>
          <p:cNvPr id="20484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36F27D-D56D-4D1A-9AC7-B4857A7C6B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  <p:sp>
        <p:nvSpPr>
          <p:cNvPr id="27652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E6F42-F079-4467-9A72-E9749C277EA1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216E-1BB2-41EE-A902-4B36F9DB5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12E3-E327-4B99-A35D-ABDD820C1985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D5877-CA63-4643-933E-E03F112C2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003E4-F495-4A73-8469-A75B83B659A2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8F4B4-FAB4-418B-A3D0-3F1A5946C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AD9F4-9E88-4DD1-9BF5-37C1FA5DADBC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7B5EB-17BE-4CC0-9AFE-57F9FE78E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1045F-5E79-426A-A8F2-313EB88D81BE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BC7B-B7CA-4743-99D9-AF7862E26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0A8C3-466E-4C07-BB7F-2C1D3D564AA8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ADA79-74C5-4E3A-88C7-7A1E16528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9513-7B56-4C23-BBF9-D941D13095F3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C265-1C9A-40FB-8303-28D4AFFBF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DC2BB-2C9D-4E23-A749-460229090E9A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79CAB-E106-4BC7-825E-EDC8FB4AC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D99DB-AC38-4C84-974F-40050B293E27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3836E-DD5D-4A43-A95F-7B1B4763A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527D-6524-4806-8AB7-5A70378F2DEF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13C66-57BF-44EF-BD2B-6EA032791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BD1D9-55E6-4965-A18B-4EC0A6A4150F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2813-0099-4D15-BA71-723C94CF7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498E9E-8E3C-463C-B232-3DCB1A35AF3D}" type="datetime1">
              <a:rPr lang="ru-RU"/>
              <a:pPr>
                <a:defRPr/>
              </a:pPr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Ведрова Л.П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6A3CA1-B56C-498B-81CA-CA830B822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9.jpeg"/><Relationship Id="rId5" Type="http://schemas.openxmlformats.org/officeDocument/2006/relationships/image" Target="../media/image12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16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Gusli,Egor_Strel'nikov-Ne_dlya_menya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9.jpeg"/><Relationship Id="rId5" Type="http://schemas.openxmlformats.org/officeDocument/2006/relationships/image" Target="../media/image10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C826-4F9F-4FCA-91EF-25D596F7F6DD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467544" y="-891480"/>
            <a:ext cx="8034089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dirty="0">
              <a:latin typeface="Verdana" pitchFamily="34" charset="0"/>
            </a:endParaRPr>
          </a:p>
          <a:p>
            <a:endParaRPr lang="ru-RU" b="1" dirty="0">
              <a:latin typeface="Verdana" pitchFamily="34" charset="0"/>
            </a:endParaRPr>
          </a:p>
          <a:p>
            <a:endParaRPr lang="ru-RU" b="1" dirty="0">
              <a:latin typeface="Verdana" pitchFamily="34" charset="0"/>
            </a:endParaRPr>
          </a:p>
          <a:p>
            <a:endParaRPr lang="ru-RU" b="1" dirty="0">
              <a:latin typeface="Verdana" pitchFamily="34" charset="0"/>
            </a:endParaRPr>
          </a:p>
          <a:p>
            <a:endParaRPr lang="ru-RU" b="1" dirty="0">
              <a:latin typeface="Verdana" pitchFamily="34" charset="0"/>
            </a:endParaRPr>
          </a:p>
          <a:p>
            <a:pPr algn="ctr"/>
            <a:r>
              <a:rPr lang="ru-RU" sz="1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</a:t>
            </a:r>
          </a:p>
          <a:p>
            <a:pPr algn="ctr"/>
            <a:r>
              <a:rPr lang="ru-RU" sz="1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</a:t>
            </a:r>
          </a:p>
          <a:p>
            <a:pPr algn="ctr"/>
            <a:r>
              <a:rPr lang="ru-RU" sz="1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pPr algn="ctr"/>
            <a:r>
              <a:rPr lang="ru-RU" sz="1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"ЭММАУССКИЙ ДЕТСКИЙ САД </a:t>
            </a:r>
          </a:p>
          <a:p>
            <a:pPr algn="ctr"/>
            <a:r>
              <a:rPr lang="ru-RU" sz="1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ОБЩЕРАЗВИВАЮЩЕГО ВИДА"</a:t>
            </a:r>
          </a:p>
          <a:p>
            <a:endParaRPr lang="ru-RU" b="1" dirty="0">
              <a:latin typeface="Verdana" pitchFamily="34" charset="0"/>
            </a:endParaRPr>
          </a:p>
          <a:p>
            <a:endParaRPr lang="ru-RU" b="1" dirty="0">
              <a:latin typeface="Verdana" pitchFamily="34" charset="0"/>
            </a:endParaRPr>
          </a:p>
          <a:p>
            <a:endParaRPr lang="ru-RU" b="1" dirty="0">
              <a:latin typeface="Verdana" pitchFamily="34" charset="0"/>
            </a:endParaRPr>
          </a:p>
          <a:p>
            <a:pPr algn="just"/>
            <a:r>
              <a:rPr lang="ru-RU" b="1" dirty="0">
                <a:latin typeface="Verdana" pitchFamily="34" charset="0"/>
              </a:rPr>
              <a:t>Программное содержание:</a:t>
            </a:r>
            <a:r>
              <a:rPr lang="ru-RU" dirty="0">
                <a:latin typeface="Verdana" pitchFamily="34" charset="0"/>
              </a:rPr>
              <a:t> помочь эмоциональному  восприятию  содержания сказки, разнообразить приемы и методы на занятии   по ознакомлению детей с художественной литературой (русскими народными сказками), развивать грамматически правильную речь, способствовать развитию у детей интереса к театрально-игровой деятельности, умению отгадывать загадки, развивать логическое мышление. Воспитывать  умение сопереживать героям сказки.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1100212" y="1484784"/>
            <a:ext cx="676875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Verdana" pitchFamily="34" charset="0"/>
              </a:rPr>
              <a:t>Презентация по сказке </a:t>
            </a:r>
            <a:endParaRPr lang="en-US" sz="2000" b="1" dirty="0">
              <a:solidFill>
                <a:srgbClr val="FF0000"/>
              </a:solidFill>
              <a:latin typeface="Verdana" pitchFamily="34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Verdana" pitchFamily="34" charset="0"/>
              </a:rPr>
              <a:t>«</a:t>
            </a:r>
            <a:r>
              <a:rPr lang="ru-RU" sz="2000" b="1" dirty="0" err="1">
                <a:solidFill>
                  <a:srgbClr val="FF0000"/>
                </a:solidFill>
                <a:latin typeface="Verdana" pitchFamily="34" charset="0"/>
              </a:rPr>
              <a:t>Заюшкина</a:t>
            </a:r>
            <a:r>
              <a:rPr lang="ru-RU" sz="2000" b="1" dirty="0">
                <a:solidFill>
                  <a:srgbClr val="FF0000"/>
                </a:solidFill>
                <a:latin typeface="Verdana" pitchFamily="34" charset="0"/>
              </a:rPr>
              <a:t> избушка» </a:t>
            </a:r>
          </a:p>
          <a:p>
            <a:r>
              <a:rPr lang="ru-RU" b="1" dirty="0">
                <a:solidFill>
                  <a:schemeClr val="tx2"/>
                </a:solidFill>
                <a:latin typeface="Verdana" pitchFamily="34" charset="0"/>
              </a:rPr>
              <a:t>                                    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770DDF-7755-4570-8945-4BE3F56C0B1D}"/>
              </a:ext>
            </a:extLst>
          </p:cNvPr>
          <p:cNvSpPr txBox="1"/>
          <p:nvPr/>
        </p:nvSpPr>
        <p:spPr>
          <a:xfrm>
            <a:off x="3563888" y="5699423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Выполнила: воспитатель</a:t>
            </a:r>
          </a:p>
          <a:p>
            <a:r>
              <a:rPr lang="ru-RU" dirty="0">
                <a:solidFill>
                  <a:srgbClr val="00B050"/>
                </a:solidFill>
              </a:rPr>
              <a:t>Жукова Е.С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54645" y="1628800"/>
            <a:ext cx="3357562" cy="4129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10574" y="2876551"/>
            <a:ext cx="1958975" cy="2617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C404A-9709-4886-B3A9-5501202D90BE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571500" y="285750"/>
            <a:ext cx="7218363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Повстречал зайчик петушка.  Петушок спрашивает: «Чего ты, зайка, плачешь?»</a:t>
            </a: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389748" y="1079565"/>
            <a:ext cx="5000625" cy="1600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Verdana" pitchFamily="34" charset="0"/>
              </a:rPr>
              <a:t>Рассказал ему зайка о том, что лиса попросилась к нему в избушку погреться да выгнала его. А  петушок говорит: «Пойдем, я ее выгоню»  </a:t>
            </a:r>
          </a:p>
          <a:p>
            <a:r>
              <a:rPr lang="ru-RU" sz="1400" dirty="0">
                <a:latin typeface="Verdana" pitchFamily="34" charset="0"/>
              </a:rPr>
              <a:t>-«Собака гнала, не выгнала. Медведь гнал, не выгнал, и ты не выгонишь.»  - отвечает зайка.</a:t>
            </a:r>
          </a:p>
          <a:p>
            <a:r>
              <a:rPr lang="ru-RU" sz="1400" dirty="0">
                <a:latin typeface="Verdana" pitchFamily="34" charset="0"/>
              </a:rPr>
              <a:t>- «Собака, не выгнала, медведь не выгнал, а я выгоню, - говорит петушок.</a:t>
            </a:r>
          </a:p>
        </p:txBody>
      </p:sp>
      <p:sp>
        <p:nvSpPr>
          <p:cNvPr id="28679" name="TextBox 10"/>
          <p:cNvSpPr txBox="1">
            <a:spLocks noChangeArrowheads="1"/>
          </p:cNvSpPr>
          <p:nvPr/>
        </p:nvSpPr>
        <p:spPr bwMode="auto">
          <a:xfrm>
            <a:off x="2890060" y="5938912"/>
            <a:ext cx="3610284" cy="30777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Вот пошли они к </a:t>
            </a:r>
            <a:r>
              <a:rPr lang="ru-RU" sz="1400" dirty="0" err="1">
                <a:highlight>
                  <a:srgbClr val="FFFF00"/>
                </a:highlight>
                <a:latin typeface="Verdana" pitchFamily="34" charset="0"/>
              </a:rPr>
              <a:t>зайкиной</a:t>
            </a:r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 избушке.</a:t>
            </a:r>
          </a:p>
        </p:txBody>
      </p:sp>
    </p:spTree>
    <p:custDataLst>
      <p:tags r:id="rId1"/>
    </p:custDataLst>
  </p:cSld>
  <p:clrMapOvr>
    <a:masterClrMapping/>
  </p:clrMapOvr>
  <p:transition advTm="34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955 0.03635 C -0.13524 0.04769 -0.11354 0.03912 -0.17725 0.04051 C -0.21701 0.05371 -0.24982 0.04051 -0.28663 0.03496 C -0.28837 0.03403 -0.2901 0.03287 -0.29184 0.03218 C -0.29427 0.03149 -0.2967 0.03172 -0.29913 0.03079 C -0.30035 0.03033 -0.30104 0.02871 -0.30225 0.02801 C -0.30399 0.02709 -0.30573 0.02709 -0.30746 0.02662 C -0.31354 0.02107 -0.32222 0.01598 -0.32934 0.01412 C -0.33767 0.00857 -0.34635 0.00371 -0.35538 0.00024 C -0.36128 -0.00463 -0.36857 -0.00555 -0.37413 -0.01088 C -0.37535 -0.01203 -0.37604 -0.01388 -0.37725 -0.01504 C -0.37969 -0.01713 -0.38298 -0.01736 -0.38559 -0.01921 C -0.39444 -0.025 -0.40416 -0.03263 -0.41371 -0.03588 C -0.41944 -0.04351 -0.425 -0.04861 -0.43246 -0.05254 C -0.43923 -0.06458 -0.45816 -0.07245 -0.4658 -0.08449 C -0.4684 -0.08865 -0.47014 -0.09444 -0.47309 -0.09838 C -0.47725 -0.10393 -0.48073 -0.10902 -0.4835 -0.11643 C -0.48698 -0.12569 -0.4875 -0.13541 -0.49184 -0.14421 C -0.49357 -0.15532 -0.49826 -0.16481 -0.50017 -0.17615 C -0.50139 -0.1831 -0.5033 -0.19699 -0.5033 -0.19699 C -0.50486 -0.27152 -0.50434 -0.23032 -0.50434 -0.3206 " pathEditMode="fixed" ptsTypes="ffffffffffffffffffffA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2733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3168856"/>
            <a:ext cx="2138362" cy="2628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a2.mzstatic.com/us/r1000/116/Purple/v4/da/b1/6e/dab16e4c-dae1-6777-1ae1-03ee26cd093d/dITJOlRgatlm7NGGxoKGYM-temp-upload.tdenoxhr.1024x1024-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4005" y="2560411"/>
            <a:ext cx="1033463" cy="1192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02487" y="3904457"/>
            <a:ext cx="1484313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5E5FA-E385-4132-A730-90DF4FA74592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29704" name="TextBox 10"/>
          <p:cNvSpPr txBox="1">
            <a:spLocks noChangeArrowheads="1"/>
          </p:cNvSpPr>
          <p:nvPr/>
        </p:nvSpPr>
        <p:spPr bwMode="auto">
          <a:xfrm>
            <a:off x="1187624" y="-20652"/>
            <a:ext cx="7072313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Verdana" pitchFamily="34" charset="0"/>
              </a:rPr>
              <a:t>Петушок как закричит: «Я  -петушок, золотой гребешок. </a:t>
            </a:r>
          </a:p>
          <a:p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Иду в сапогах, несу косу на плечах, хочу лису </a:t>
            </a:r>
            <a:r>
              <a:rPr lang="ru-RU" sz="1400" dirty="0" err="1">
                <a:highlight>
                  <a:srgbClr val="FFFF00"/>
                </a:highlight>
                <a:latin typeface="Verdana" pitchFamily="34" charset="0"/>
              </a:rPr>
              <a:t>посечи</a:t>
            </a:r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, слезай, лиса, с печи!»</a:t>
            </a:r>
          </a:p>
          <a:p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Лиса испугалась: «Одеваюсь!» Петушок вскочил на забор и снова закричал…</a:t>
            </a:r>
          </a:p>
        </p:txBody>
      </p:sp>
      <p:sp>
        <p:nvSpPr>
          <p:cNvPr id="29705" name="TextBox 11"/>
          <p:cNvSpPr txBox="1">
            <a:spLocks noChangeArrowheads="1"/>
          </p:cNvSpPr>
          <p:nvPr/>
        </p:nvSpPr>
        <p:spPr bwMode="auto">
          <a:xfrm>
            <a:off x="2740938" y="6356350"/>
            <a:ext cx="3812262" cy="30777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Лиса выскочила из домика и убежала.</a:t>
            </a:r>
          </a:p>
        </p:txBody>
      </p:sp>
    </p:spTree>
    <p:custDataLst>
      <p:tags r:id="rId1"/>
    </p:custDataLst>
  </p:cSld>
  <p:clrMapOvr>
    <a:masterClrMapping/>
  </p:clrMapOvr>
  <p:transition advTm="36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fixed" ptsTypes="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C -0.00712 -0.00116 -0.01181 -0.00278 -0.01875 -0.00555 C -0.02101 -0.00648 -0.02274 -0.00903 -0.025 -0.00972 C -0.03056 -0.01134 -0.04167 -0.0125 -0.04167 -0.0125 C -0.08177 -0.03032 -0.04566 -0.01528 -0.15521 -0.01805 C -0.19722 -0.02916 -0.24931 -0.02708 -0.28854 -0.02778 C -0.30608 -0.03449 -0.32118 -0.03333 -0.34063 -0.03472 C -0.34965 -0.0368 -0.35851 -0.03912 -0.36771 -0.04028 C -0.3816 -0.04653 -0.39063 -0.0456 -0.40729 -0.04722 C -0.45313 -0.05741 -0.41979 -0.05139 -0.50833 -0.05278 C -0.51632 -0.05463 -0.52448 -0.05486 -0.53229 -0.05694 C -0.53854 -0.05856 -0.54479 -0.06319 -0.55104 -0.06528 C -0.55938 -0.06805 -0.56788 -0.06944 -0.57604 -0.07222 C -0.58368 -0.07477 -0.59132 -0.07569 -0.59896 -0.07778 C -0.60313 -0.07893 -0.61146 -0.08194 -0.61146 -0.08194 C -0.61528 -0.08518 -0.61354 -0.08403 -0.61667 -0.08611 " pathEditMode="fixed" ptsTypes="fffffffffffffffA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36525"/>
            <a:ext cx="4860032" cy="496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2674190"/>
            <a:ext cx="1428750" cy="1366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90150" y="162582"/>
            <a:ext cx="3696650" cy="491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0618E2-EB2A-41A1-8E86-28376E0A707A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30726" name="TextBox 9"/>
          <p:cNvSpPr txBox="1">
            <a:spLocks noChangeArrowheads="1"/>
          </p:cNvSpPr>
          <p:nvPr/>
        </p:nvSpPr>
        <p:spPr bwMode="auto">
          <a:xfrm>
            <a:off x="857250" y="5072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30727" name="TextBox 10"/>
          <p:cNvSpPr txBox="1">
            <a:spLocks noChangeArrowheads="1"/>
          </p:cNvSpPr>
          <p:nvPr/>
        </p:nvSpPr>
        <p:spPr bwMode="auto">
          <a:xfrm>
            <a:off x="573080" y="5661248"/>
            <a:ext cx="8140370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highlight>
                  <a:srgbClr val="FFFF00"/>
                </a:highlight>
                <a:latin typeface="Verdana" pitchFamily="34" charset="0"/>
              </a:rPr>
              <a:t>А  зайка стал в домике жить, а петушок к нему в гости приходил.</a:t>
            </a:r>
          </a:p>
        </p:txBody>
      </p:sp>
    </p:spTree>
    <p:custDataLst>
      <p:tags r:id="rId1"/>
    </p:custDataLst>
  </p:cSld>
  <p:clrMapOvr>
    <a:masterClrMapping/>
  </p:clrMapOvr>
  <p:transition advTm="9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4ACA8-7EB2-4CB1-B07D-B863E987EDD4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714620"/>
            <a:ext cx="6929486" cy="1446550"/>
          </a:xfrm>
          <a:prstGeom prst="rect">
            <a:avLst/>
          </a:prstGeom>
          <a:ln w="7620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конец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 b="-14429"/>
          <a:stretch>
            <a:fillRect/>
          </a:stretch>
        </p:blipFill>
        <p:spPr bwMode="auto">
          <a:xfrm>
            <a:off x="7904" y="598428"/>
            <a:ext cx="9136096" cy="72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rot="10800000" flipV="1">
            <a:off x="7904" y="0"/>
            <a:ext cx="91440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            Заюшкина избушка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1"/>
                </a:solidFill>
              </a:rPr>
              <a:t>                Русская народная сказка</a:t>
            </a:r>
          </a:p>
        </p:txBody>
      </p:sp>
      <p:pic>
        <p:nvPicPr>
          <p:cNvPr id="4" name="Gusli,Egor_Strel'nikov-Ne_dlya_men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CAD78-E64E-47B2-BBD3-9A8042BC0270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advTm="71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1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83568" y="404664"/>
            <a:ext cx="3719513" cy="358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B5861-C795-4AF2-80C5-D9D57E878ACC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60329" y="448320"/>
            <a:ext cx="3500437" cy="3500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-10644294" y="11715808"/>
            <a:ext cx="7707086" cy="731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2" name="TextBox 4"/>
          <p:cNvSpPr txBox="1">
            <a:spLocks noChangeArrowheads="1"/>
          </p:cNvSpPr>
          <p:nvPr/>
        </p:nvSpPr>
        <p:spPr bwMode="auto">
          <a:xfrm>
            <a:off x="1835696" y="4509120"/>
            <a:ext cx="6304185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зайки была избушка лубяная, а у лисы ледяная.</a:t>
            </a:r>
          </a:p>
        </p:txBody>
      </p:sp>
    </p:spTree>
    <p:custDataLst>
      <p:tags r:id="rId1"/>
    </p:custDataLst>
  </p:cSld>
  <p:clrMapOvr>
    <a:masterClrMapping/>
  </p:clrMapOvr>
  <p:transition advTm="10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-9215534" y="11930122"/>
            <a:ext cx="7707086" cy="731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5136" y="128501"/>
            <a:ext cx="9118864" cy="6858000"/>
          </a:xfr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D3363D-339A-40A7-BC93-4582468BF5A9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2051720" y="548680"/>
            <a:ext cx="52229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Verdana" pitchFamily="34" charset="0"/>
              </a:rPr>
              <a:t>Пришла весна, избушка у лисы растаяла.</a:t>
            </a:r>
          </a:p>
        </p:txBody>
      </p:sp>
    </p:spTree>
    <p:custDataLst>
      <p:tags r:id="rId1"/>
    </p:custDataLst>
  </p:cSld>
  <p:clrMapOvr>
    <a:masterClrMapping/>
  </p:clrMapOvr>
  <p:transition advTm="49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2.mzstatic.com/us/r1000/116/Purple/v4/da/b1/6e/dab16e4c-dae1-6777-1ae1-03ee26cd093d/dITJOlRgatlm7NGGxoKGYM-temp-upload.tdenoxhr.1024x1024-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430" y="285750"/>
            <a:ext cx="2800804" cy="4643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63" y="285750"/>
            <a:ext cx="5214937" cy="4643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ttp://a2.mzstatic.com/us/r1000/116/Purple/v4/da/b1/6e/dab16e4c-dae1-6777-1ae1-03ee26cd093d/dITJOlRgatlm7NGGxoKGYM-temp-upload.tdenoxhr.1024x1024-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90490" y="1922092"/>
            <a:ext cx="1617355" cy="1866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285750" y="5429250"/>
            <a:ext cx="8572500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Verdana" pitchFamily="34" charset="0"/>
              </a:rPr>
              <a:t>Попросилась лиса к зайцу погреться. Заяц пустил лису.  </a:t>
            </a:r>
          </a:p>
          <a:p>
            <a:r>
              <a:rPr lang="ru-RU" dirty="0">
                <a:latin typeface="Verdana" pitchFamily="34" charset="0"/>
              </a:rPr>
              <a:t>Лиса выгнала зайку, да стала в избушке жить. 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DDA506-53D5-4D48-908D-AA062F9AB646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3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78 -0.00602 L 0.30278 -0.006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248" y="3429000"/>
            <a:ext cx="2143125" cy="2862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63" y="150813"/>
            <a:ext cx="2928937" cy="292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642938" y="500063"/>
            <a:ext cx="4572000" cy="646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Идет зайка по дорожке, плачет. Повстречал собаку.   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357188" y="4214813"/>
            <a:ext cx="6143625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>
                <a:latin typeface="Verdana" pitchFamily="34" charset="0"/>
              </a:rPr>
              <a:t>Чего ты зайка, плачешь? – спрашивает собака.  </a:t>
            </a:r>
          </a:p>
          <a:p>
            <a:pPr>
              <a:buFontTx/>
              <a:buChar char="-"/>
            </a:pPr>
            <a:r>
              <a:rPr lang="ru-RU">
                <a:latin typeface="Verdana" pitchFamily="34" charset="0"/>
              </a:rPr>
              <a:t>Да  как мне не плакать, была у меня избушка. Попросилась лиса погреться, да меня и выгнала.</a:t>
            </a:r>
          </a:p>
          <a:p>
            <a:pPr>
              <a:buFontTx/>
              <a:buChar char="-"/>
            </a:pPr>
            <a:r>
              <a:rPr lang="ru-RU">
                <a:latin typeface="Verdana" pitchFamily="34" charset="0"/>
              </a:rPr>
              <a:t> Пойдем, я ее выгоню.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6D9FF-5906-47E0-926B-852E573A7948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254 C -0.03438 0.00093 -0.06737 0.00487 -0.10035 0.00718 C -0.5566 0.00556 -0.34757 0.03658 -0.49393 -0.00254 C -0.49862 -0.00578 -0.50348 -0.00717 -0.50851 -0.00949 C -0.51476 -0.01574 -0.51025 -0.01226 -0.51685 -0.01504 C -0.51997 -0.01643 -0.52622 -0.01921 -0.52622 -0.01898 C -0.5349 -0.03078 -0.52344 -0.01689 -0.53351 -0.02476 C -0.53976 -0.02962 -0.54393 -0.03541 -0.5481 -0.04282 C -0.54931 -0.04768 -0.55105 -0.05185 -0.55226 -0.05671 C -0.55209 -0.0706 -0.5599 -0.13055 -0.54601 -0.15532 C -0.5441 -0.16319 -0.54636 -0.15578 -0.54185 -0.16365 C -0.53577 -0.17384 -0.53108 -0.18495 -0.52414 -0.19421 C -0.52067 -0.2081 -0.51025 -0.21828 -0.50226 -0.22754 C -0.49757 -0.2331 -0.49549 -0.23958 -0.48976 -0.24143 C -0.48785 -0.24398 -0.48681 -0.24791 -0.48455 -0.24976 C -0.48264 -0.25138 -0.4783 -0.25254 -0.4783 -0.25231 C -0.4724 -0.25833 -0.46667 -0.26273 -0.45955 -0.26504 C -0.45382 -0.27083 -0.45122 -0.27199 -0.44393 -0.27337 C -0.43976 -0.27708 -0.43525 -0.28009 -0.43039 -0.28171 C -0.4257 -0.28587 -0.41094 -0.29305 -0.40539 -0.29421 C -0.40035 -0.29699 -0.39723 -0.29976 -0.39185 -0.30115 C -0.38577 -0.30532 -0.38056 -0.31018 -0.37414 -0.31365 C -0.36997 -0.31921 -0.36407 -0.32083 -0.35955 -0.32615 C -0.3573 -0.3287 -0.35348 -0.33449 -0.35348 -0.33425 C -0.35053 -0.3456 -0.35157 -0.34004 -0.35018 -0.35115 C -0.34983 -0.35879 -0.34306 -0.3956 -0.3566 -0.3956 " pathEditMode="fixed" rAng="0" ptsTypes="fffffffffffffffffffffffffA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0" y="-1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75" y="88900"/>
            <a:ext cx="9048338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a2.mzstatic.com/us/r1000/116/Purple/v4/da/b1/6e/dab16e4c-dae1-6777-1ae1-03ee26cd093d/dITJOlRgatlm7NGGxoKGYM-temp-upload.tdenoxhr.1024x1024-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63" y="2500313"/>
            <a:ext cx="1033462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2657477"/>
            <a:ext cx="3135312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82078" y="3175001"/>
            <a:ext cx="1958975" cy="2617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59124" y="10102"/>
            <a:ext cx="9078913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Verdana" pitchFamily="34" charset="0"/>
              </a:rPr>
              <a:t>Вот пришли они к избушке. Собака говорит: Уходи, лиса, из </a:t>
            </a:r>
            <a:r>
              <a:rPr lang="ru-RU" dirty="0" err="1">
                <a:latin typeface="Verdana" pitchFamily="34" charset="0"/>
              </a:rPr>
              <a:t>зайкиной</a:t>
            </a:r>
            <a:r>
              <a:rPr lang="ru-RU" dirty="0">
                <a:latin typeface="Verdana" pitchFamily="34" charset="0"/>
              </a:rPr>
              <a:t> избушки!</a:t>
            </a:r>
          </a:p>
        </p:txBody>
      </p:sp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62069" y="6211888"/>
            <a:ext cx="8973932" cy="61555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latin typeface="Verdana" pitchFamily="34" charset="0"/>
              </a:rPr>
              <a:t>А лиса отвечает: «Как выскочу, как выпрыгну, полетят клочки по закоулочкам».</a:t>
            </a:r>
          </a:p>
          <a:p>
            <a:r>
              <a:rPr lang="ru-RU" sz="1600" dirty="0">
                <a:latin typeface="Verdana" pitchFamily="34" charset="0"/>
              </a:rPr>
              <a:t>Испугалась  собака и убежала, а зайка опять пошел куда глаза глядят</a:t>
            </a:r>
            <a:r>
              <a:rPr lang="ru-RU" dirty="0">
                <a:latin typeface="Verdana" pitchFamily="34" charset="0"/>
              </a:rPr>
              <a:t>…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05E25-AC89-4F60-8D82-16F5B3CD751D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21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 0.01158 C -0.01162 0.01412 -0.01544 0.01482 -0.01926 0.01713 C -0.02968 0.02315 -0.04027 0.02986 -0.05155 0.03241 C -0.05833 0.03681 -0.06544 0.03496 -0.07239 0.03797 C -0.10416 0.05209 -0.1394 0.04954 -0.17256 0.05047 C -0.21423 0.05486 -0.25607 0.05556 -0.29739 0.0463 C -0.30971 0.03982 -0.29392 0.04746 -0.31614 0.04213 C -0.3177 0.04167 -0.31874 0.03982 -0.3203 0.03936 C -0.32343 0.03843 -0.32655 0.03843 -0.32968 0.03797 C -0.33593 0.03565 -0.34218 0.03287 -0.3486 0.03102 C -0.3519 0.02986 -0.35902 0.02824 -0.35902 0.02824 C -0.36058 0.0213 -0.3684 0.02107 -0.37343 0.01991 C -0.40086 0.0132 -0.37742 0.02061 -0.39635 0.01436 C -0.40971 0.00996 -0.42221 0.00162 -0.43593 -0.00092 C -0.44253 -0.00694 -0.44912 -0.00787 -0.45676 -0.00926 C -0.46197 -0.01203 -0.46701 -0.01597 -0.47239 -0.01759 C -0.47725 -0.01921 -0.48697 -0.02176 -0.48697 -0.02176 C -0.49965 -0.03009 -0.49357 -0.02801 -0.50468 -0.03009 C -0.5118 -0.03495 -0.51423 -0.03449 -0.52343 -0.03564 C -0.53263 -0.03865 -0.54114 -0.04143 -0.55051 -0.04259 C -0.56596 -0.05092 -0.58298 -0.04907 -0.59947 -0.05092 C -0.61076 -0.05463 -0.62221 -0.05787 -0.63385 -0.05926 C -0.63871 -0.06342 -0.64392 -0.06574 -0.64947 -0.06759 C -0.65607 -0.07338 -0.66249 -0.07847 -0.6703 -0.08009 C -0.67534 -0.08287 -0.67846 -0.08564 -0.68385 -0.08703 C -0.69322 -0.09328 -0.68958 -0.09027 -0.69548 -0.09537 C -0.69843 -0.10115 -0.71006 -0.11319 -0.7151 -0.11481 C -0.71805 -0.12083 -0.72239 -0.12708 -0.7276 -0.1287 C -0.73159 -0.13402 -0.73558 -0.13796 -0.73905 -0.14398 C -0.74322 -0.15115 -0.74565 -0.15972 -0.75051 -0.1662 C -0.75277 -0.16921 -0.75555 -0.17152 -0.7578 -0.17453 C -0.75971 -0.18194 -0.75763 -0.17639 -0.76319 -0.18287 C -0.771 -0.19259 -0.77846 -0.20347 -0.78593 -0.21342 C -0.78853 -0.21689 -0.80051 -0.22291 -0.80051 -0.22731 " pathEditMode="fixed" ptsTypes="fffffffffffffffffffffffffffffffffA">
                                      <p:cBhvr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86425" y="260648"/>
            <a:ext cx="3000375" cy="5843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33490" y="2359530"/>
            <a:ext cx="2407311" cy="3744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871D2-17F3-4ED1-9505-261603BF2686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483831" y="260648"/>
            <a:ext cx="3936155" cy="2031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Verdana" pitchFamily="34" charset="0"/>
              </a:rPr>
              <a:t>Идет зайчик по дорожке, повстречался с медведем.  Медведь спрашивает:  «Чего зайка плачешь?»   Рассказал ему зайка о своей беде.  А медведь говорит:  «Пойдем, я ее выгоню!» </a:t>
            </a:r>
          </a:p>
        </p:txBody>
      </p:sp>
    </p:spTree>
    <p:custDataLst>
      <p:tags r:id="rId1"/>
    </p:custDataLst>
  </p:cSld>
  <p:clrMapOvr>
    <a:masterClrMapping/>
  </p:clrMapOvr>
  <p:transition advTm="26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44 0.00093 C 0.08074 0.00787 0.04307 0.00532 0.01581 0.00648 C -0.02118 0.01019 -0.05885 0.00972 -0.09566 0.01065 C -0.29774 0.00926 -0.49982 0.00648 -0.70191 0.00648 " pathEditMode="fixed" rAng="0" ptsTypes="fffA">
                                      <p:cBhvr>
                                        <p:cTn id="1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6563" y="4143375"/>
            <a:ext cx="14478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08513" y="2214563"/>
            <a:ext cx="18827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902" y="184150"/>
            <a:ext cx="9106098" cy="667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a2.mzstatic.com/us/r1000/116/Purple/v4/da/b1/6e/dab16e4c-dae1-6777-1ae1-03ee26cd093d/dITJOlRgatlm7NGGxoKGYM-temp-upload.tdenoxhr.1024x1024-6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90788" y="2357438"/>
            <a:ext cx="100965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0026" y="2070080"/>
            <a:ext cx="1882775" cy="3667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16030" y="3429000"/>
            <a:ext cx="1447800" cy="193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B5D2DA-62BD-476A-BBB5-4D61B759DD7C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26633" name="TextBox 9"/>
          <p:cNvSpPr txBox="1">
            <a:spLocks noChangeArrowheads="1"/>
          </p:cNvSpPr>
          <p:nvPr/>
        </p:nvSpPr>
        <p:spPr bwMode="auto">
          <a:xfrm>
            <a:off x="611560" y="181869"/>
            <a:ext cx="8358188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Вот пришли они к </a:t>
            </a:r>
            <a:r>
              <a:rPr lang="ru-RU" sz="1400" dirty="0" err="1">
                <a:highlight>
                  <a:srgbClr val="FFFF00"/>
                </a:highlight>
                <a:latin typeface="Verdana" pitchFamily="34" charset="0"/>
              </a:rPr>
              <a:t>зайкиной</a:t>
            </a:r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 избушке.  Медведь говорит:  «Уходи, лиса, из </a:t>
            </a:r>
            <a:r>
              <a:rPr lang="ru-RU" sz="1400" dirty="0" err="1">
                <a:highlight>
                  <a:srgbClr val="FFFF00"/>
                </a:highlight>
                <a:latin typeface="Verdana" pitchFamily="34" charset="0"/>
              </a:rPr>
              <a:t>зайкиной</a:t>
            </a:r>
            <a:r>
              <a:rPr lang="ru-RU" sz="1400" dirty="0">
                <a:highlight>
                  <a:srgbClr val="FFFF00"/>
                </a:highlight>
                <a:latin typeface="Verdana" pitchFamily="34" charset="0"/>
              </a:rPr>
              <a:t> избушки»</a:t>
            </a:r>
          </a:p>
        </p:txBody>
      </p:sp>
      <p:sp>
        <p:nvSpPr>
          <p:cNvPr id="26634" name="TextBox 11"/>
          <p:cNvSpPr txBox="1">
            <a:spLocks noChangeArrowheads="1"/>
          </p:cNvSpPr>
          <p:nvPr/>
        </p:nvSpPr>
        <p:spPr bwMode="auto">
          <a:xfrm>
            <a:off x="971600" y="5923727"/>
            <a:ext cx="6412235" cy="95410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itchFamily="34" charset="0"/>
              </a:rPr>
              <a:t>А лиса отвечает : «Как выскочу, как выпрыгну, полетят клочки по закоулочкам». </a:t>
            </a:r>
          </a:p>
          <a:p>
            <a:r>
              <a:rPr lang="ru-RU" sz="1400" dirty="0">
                <a:latin typeface="Verdana" pitchFamily="34" charset="0"/>
              </a:rPr>
              <a:t> Испугался медведь и пошел своей дорогой, а зайчик  опять  идет и плачет.</a:t>
            </a:r>
          </a:p>
        </p:txBody>
      </p:sp>
    </p:spTree>
    <p:custDataLst>
      <p:tags r:id="rId1"/>
    </p:custDataLst>
  </p:cSld>
  <p:clrMapOvr>
    <a:masterClrMapping/>
  </p:clrMapOvr>
  <p:transition advTm="309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023 C -0.00191 -0.0007 -0.00382 -0.00093 -0.00573 -0.00162 C -0.00729 -0.00232 -0.00851 -0.00393 -0.01024 -0.0044 C -0.01545 -0.00625 -0.02066 -0.00648 -0.02604 -0.00879 C -0.06163 -0.00602 -0.09722 -0.00278 -0.13298 -0.00162 C -0.14653 -0.00232 -0.16076 0.00115 -0.17361 -0.0044 C -0.17535 -0.00509 -0.17621 -0.00787 -0.17812 -0.00879 C -0.18802 -0.01249 -0.19948 -0.01087 -0.20972 -0.01434 C -0.22569 -0.01989 -0.24045 -0.02891 -0.25694 -0.03146 C -0.26076 -0.03377 -0.26146 -0.03446 -0.26493 -0.03585 C -0.26788 -0.03677 -0.27396 -0.03863 -0.27396 -0.03839 C -0.28854 -0.05065 -0.31476 -0.05528 -0.33142 -0.05713 C -0.34722 -0.06383 -0.35816 -0.06337 -0.37639 -0.0643 C -0.38715 -0.068 -0.39809 -0.06823 -0.40903 -0.06985 C -0.42048 -0.07355 -0.43212 -0.07678 -0.4441 -0.0784 C -0.45486 -0.08303 -0.4342 -0.0747 -0.46215 -0.08141 C -0.46337 -0.08164 -0.46406 -0.08372 -0.46545 -0.08418 C -0.47691 -0.08742 -0.48976 -0.08904 -0.50156 -0.09135 C -0.51337 -0.09621 -0.52517 -0.10245 -0.5375 -0.10546 C -0.54496 -0.11263 -0.55469 -0.11309 -0.56337 -0.11679 C -0.57604 -0.13275 -0.59375 -0.13761 -0.60625 -0.15241 C -0.61805 -0.16675 -0.63142 -0.18294 -0.64114 -0.19959 C -0.65278 -0.21924 -0.64201 -0.20467 -0.65017 -0.21508 C -0.65399 -0.22942 -0.67101 -0.21855 -0.68055 -0.21647 C -0.71285 -0.21693 -0.74514 -0.21693 -0.7776 -0.21809 C -0.79028 -0.21832 -0.80295 -0.22549 -0.8158 -0.22803 C -0.81996 -0.23335 -0.82205 -0.23451 -0.82691 -0.23798 C -0.82934 -0.2396 -0.83142 -0.24168 -0.83368 -0.24353 C -0.83455 -0.24445 -0.83715 -0.24492 -0.83715 -0.24468 " pathEditMode="fixed" rAng="0" ptsTypes="ffffffffffffffffffffffffffffA">
                                      <p:cBhvr>
                                        <p:cTn id="2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4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5.1|3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8|7.5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5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6.7|11.9|4.7|4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2|3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0.9|3.4|8.9|2.1|3.6|2.2|2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</TotalTime>
  <Words>480</Words>
  <Application>Microsoft Office PowerPoint</Application>
  <PresentationFormat>Экран (4:3)</PresentationFormat>
  <Paragraphs>62</Paragraphs>
  <Slides>13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 Жуков</cp:lastModifiedBy>
  <cp:revision>117</cp:revision>
  <dcterms:created xsi:type="dcterms:W3CDTF">2013-04-15T14:31:24Z</dcterms:created>
  <dcterms:modified xsi:type="dcterms:W3CDTF">2023-01-13T19:09:04Z</dcterms:modified>
</cp:coreProperties>
</file>