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sldIdLst>
    <p:sldId id="256" r:id="rId2"/>
    <p:sldId id="257" r:id="rId3"/>
    <p:sldId id="258" r:id="rId4"/>
    <p:sldId id="261" r:id="rId5"/>
    <p:sldId id="262" r:id="rId6"/>
    <p:sldId id="272" r:id="rId7"/>
    <p:sldId id="264" r:id="rId8"/>
    <p:sldId id="263" r:id="rId9"/>
    <p:sldId id="273" r:id="rId10"/>
    <p:sldId id="267" r:id="rId11"/>
    <p:sldId id="268" r:id="rId12"/>
    <p:sldId id="269" r:id="rId13"/>
    <p:sldId id="270" r:id="rId14"/>
    <p:sldId id="271" r:id="rId15"/>
    <p:sldId id="275" r:id="rId16"/>
    <p:sldId id="276" r:id="rId17"/>
    <p:sldId id="277" r:id="rId18"/>
    <p:sldId id="278" r:id="rId19"/>
    <p:sldId id="279" r:id="rId20"/>
    <p:sldId id="274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39C5BF56-59A7-4977-8E2A-7DB1E5EAB5B4}" type="datetimeFigureOut">
              <a:rPr lang="ru-RU" smtClean="0"/>
              <a:t>04.03.2021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327F527-659A-4111-8EE1-32D332B6E28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5BF56-59A7-4977-8E2A-7DB1E5EAB5B4}" type="datetimeFigureOut">
              <a:rPr lang="ru-RU" smtClean="0"/>
              <a:t>04.03.2021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7F527-659A-4111-8EE1-32D332B6E2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39C5BF56-59A7-4977-8E2A-7DB1E5EAB5B4}" type="datetimeFigureOut">
              <a:rPr lang="ru-RU" smtClean="0"/>
              <a:t>04.03.2021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0327F527-659A-4111-8EE1-32D332B6E28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5BF56-59A7-4977-8E2A-7DB1E5EAB5B4}" type="datetimeFigureOut">
              <a:rPr lang="ru-RU" smtClean="0"/>
              <a:t>04.03.2021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327F527-659A-4111-8EE1-32D332B6E28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5BF56-59A7-4977-8E2A-7DB1E5EAB5B4}" type="datetimeFigureOut">
              <a:rPr lang="ru-RU" smtClean="0"/>
              <a:t>04.03.2021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0327F527-659A-4111-8EE1-32D332B6E287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9C5BF56-59A7-4977-8E2A-7DB1E5EAB5B4}" type="datetimeFigureOut">
              <a:rPr lang="ru-RU" smtClean="0"/>
              <a:t>04.03.2021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327F527-659A-4111-8EE1-32D332B6E287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9C5BF56-59A7-4977-8E2A-7DB1E5EAB5B4}" type="datetimeFigureOut">
              <a:rPr lang="ru-RU" smtClean="0"/>
              <a:t>04.03.2021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327F527-659A-4111-8EE1-32D332B6E287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5BF56-59A7-4977-8E2A-7DB1E5EAB5B4}" type="datetimeFigureOut">
              <a:rPr lang="ru-RU" smtClean="0"/>
              <a:t>04.03.2021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327F527-659A-4111-8EE1-32D332B6E2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5BF56-59A7-4977-8E2A-7DB1E5EAB5B4}" type="datetimeFigureOut">
              <a:rPr lang="ru-RU" smtClean="0"/>
              <a:t>04.03.2021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327F527-659A-4111-8EE1-32D332B6E2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5BF56-59A7-4977-8E2A-7DB1E5EAB5B4}" type="datetimeFigureOut">
              <a:rPr lang="ru-RU" smtClean="0"/>
              <a:t>04.03.2021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327F527-659A-4111-8EE1-32D332B6E287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39C5BF56-59A7-4977-8E2A-7DB1E5EAB5B4}" type="datetimeFigureOut">
              <a:rPr lang="ru-RU" smtClean="0"/>
              <a:t>04.03.2021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0327F527-659A-4111-8EE1-32D332B6E287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9C5BF56-59A7-4977-8E2A-7DB1E5EAB5B4}" type="datetimeFigureOut">
              <a:rPr lang="ru-RU" smtClean="0"/>
              <a:t>04.03.2021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327F527-659A-4111-8EE1-32D332B6E28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1052736"/>
            <a:ext cx="6840760" cy="3024336"/>
          </a:xfrm>
          <a:solidFill>
            <a:schemeClr val="accent1"/>
          </a:solidFill>
        </p:spPr>
        <p:txBody>
          <a:bodyPr>
            <a:noAutofit/>
          </a:bodyPr>
          <a:lstStyle/>
          <a:p>
            <a:pPr algn="ctr"/>
            <a:r>
              <a:rPr lang="ru-RU" sz="36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Формирование у дошкольников любознательности при </a:t>
            </a:r>
            <a:r>
              <a:rPr lang="ru-RU" sz="360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организации </a:t>
            </a:r>
            <a:r>
              <a:rPr lang="ru-RU" sz="36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образовательной деятельности.</a:t>
            </a:r>
            <a:br>
              <a:rPr lang="ru-RU" sz="36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3600" cap="none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83768" y="5661248"/>
            <a:ext cx="6768752" cy="1415008"/>
          </a:xfrm>
        </p:spPr>
        <p:txBody>
          <a:bodyPr>
            <a:normAutofit/>
          </a:bodyPr>
          <a:lstStyle/>
          <a:p>
            <a:r>
              <a:rPr lang="ru-RU" sz="1800" dirty="0" smtClean="0">
                <a:ln w="10160">
                  <a:solidFill>
                    <a:srgbClr val="00206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Автор: Михайличенко Валентина Владимировна  </a:t>
            </a:r>
          </a:p>
          <a:p>
            <a:r>
              <a:rPr lang="ru-RU" sz="1800" dirty="0" smtClean="0">
                <a:ln w="10160">
                  <a:solidFill>
                    <a:srgbClr val="00206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воспитатель  МК ДОУ </a:t>
            </a:r>
            <a:r>
              <a:rPr lang="ru-RU" sz="1800" dirty="0" err="1" smtClean="0">
                <a:ln w="10160">
                  <a:solidFill>
                    <a:srgbClr val="00206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Лосевский</a:t>
            </a:r>
            <a:r>
              <a:rPr lang="ru-RU" sz="1800" dirty="0" smtClean="0">
                <a:ln w="10160">
                  <a:solidFill>
                    <a:srgbClr val="00206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  д/сад№2</a:t>
            </a:r>
            <a:endParaRPr lang="ru-RU" sz="1800" dirty="0">
              <a:ln w="10160">
                <a:solidFill>
                  <a:srgbClr val="002060"/>
                </a:solidFill>
                <a:prstDash val="solid"/>
              </a:ln>
              <a:solidFill>
                <a:srgbClr val="00206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8271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2852936"/>
            <a:ext cx="8568952" cy="1470025"/>
          </a:xfrm>
        </p:spPr>
        <p:txBody>
          <a:bodyPr>
            <a:normAutofit/>
          </a:bodyPr>
          <a:lstStyle/>
          <a:p>
            <a:pPr algn="l"/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                       </a:t>
            </a:r>
            <a:r>
              <a:rPr lang="ru-RU" sz="31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n w="10160">
                <a:solidFill>
                  <a:schemeClr val="accent1"/>
                </a:solidFill>
                <a:prstDash val="solid"/>
              </a:ln>
              <a:solidFill>
                <a:srgbClr val="00206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764704"/>
            <a:ext cx="6877272" cy="4824536"/>
          </a:xfrm>
          <a:solidFill>
            <a:schemeClr val="accent2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ru-RU" sz="2800" u="sng" dirty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Например, логическая цепочка может</a:t>
            </a:r>
            <a:br>
              <a:rPr lang="ru-RU" sz="2800" u="sng" dirty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u="sng" dirty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быть такая</a:t>
            </a:r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зачем нужна одежда?</a:t>
            </a:r>
            <a:b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какая бывает одежда?</a:t>
            </a:r>
            <a:b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без одежды как было бы человеку?</a:t>
            </a:r>
            <a:b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из чего шьют одежду?</a:t>
            </a:r>
            <a:b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когда не было ткани, во что одевались люди?</a:t>
            </a:r>
            <a:b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как они добывали шкуры?</a:t>
            </a:r>
            <a:b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как можно сшить одежду из шкур?</a:t>
            </a:r>
          </a:p>
        </p:txBody>
      </p:sp>
    </p:spTree>
    <p:extLst>
      <p:ext uri="{BB962C8B-B14F-4D97-AF65-F5344CB8AC3E}">
        <p14:creationId xmlns:p14="http://schemas.microsoft.com/office/powerpoint/2010/main" val="710115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620688"/>
            <a:ext cx="8352928" cy="4824537"/>
          </a:xfrm>
          <a:solidFill>
            <a:schemeClr val="accent2">
              <a:lumMod val="75000"/>
            </a:schemeClr>
          </a:solidFill>
        </p:spPr>
        <p:txBody>
          <a:bodyPr>
            <a:normAutofit/>
          </a:bodyPr>
          <a:lstStyle/>
          <a:p>
            <a:pPr algn="l"/>
            <a:r>
              <a:rPr lang="ru-RU" sz="310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u="sng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Преобразуем </a:t>
            </a:r>
            <a:r>
              <a:rPr lang="ru-RU" sz="3100" u="sng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старое в новое</a:t>
            </a:r>
            <a:br>
              <a:rPr lang="ru-RU" sz="3100" u="sng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2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Любознательность детей можно совершенствовать самым простым способом, если </a:t>
            </a:r>
            <a:r>
              <a:rPr lang="ru-RU" sz="220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придумывать новое </a:t>
            </a:r>
            <a:r>
              <a:rPr lang="ru-RU" sz="22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использование старым предметам. Например, мама собирает все ненужные вещи на </a:t>
            </a:r>
            <a:r>
              <a:rPr lang="ru-RU" sz="220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кухне</a:t>
            </a:r>
            <a:r>
              <a:rPr lang="ru-RU" sz="22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(коробочки</a:t>
            </a:r>
            <a:r>
              <a:rPr lang="ru-RU" sz="22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пластиковые бутылочки, стаканы, крышки) и предлагает малышу придумать, как </a:t>
            </a:r>
            <a:r>
              <a:rPr lang="ru-RU" sz="220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можно их </a:t>
            </a:r>
            <a:r>
              <a:rPr lang="ru-RU" sz="22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еще раз использовать в быту. Из небольших пластиковых бутылочек получатся забавные </a:t>
            </a:r>
            <a:r>
              <a:rPr lang="ru-RU" sz="220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рожицы зверят</a:t>
            </a:r>
            <a:r>
              <a:rPr lang="ru-RU" sz="22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если к ним подклеить ушки и нарисовать глаза, носики, усики; обклеив старую </a:t>
            </a:r>
            <a:r>
              <a:rPr lang="ru-RU" sz="220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коробочку красивой </a:t>
            </a:r>
            <a:r>
              <a:rPr lang="ru-RU" sz="22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тканью, можно получить оригинальную шкатулку для подарка бабушке. </a:t>
            </a:r>
            <a:r>
              <a:rPr lang="ru-RU" sz="220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Главное, побуждать </a:t>
            </a:r>
            <a:r>
              <a:rPr lang="ru-RU" sz="22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малыша самого придумывать различные преобразования, видеть перспективу старой</a:t>
            </a:r>
            <a:r>
              <a:rPr lang="ru-RU" sz="22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2200" dirty="0">
              <a:ln w="10160">
                <a:solidFill>
                  <a:schemeClr val="accent1"/>
                </a:solidFill>
                <a:prstDash val="solid"/>
              </a:ln>
              <a:solidFill>
                <a:srgbClr val="00206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8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764704"/>
            <a:ext cx="7772400" cy="5112569"/>
          </a:xfrm>
          <a:solidFill>
            <a:schemeClr val="accent2">
              <a:lumMod val="75000"/>
            </a:schemeClr>
          </a:solidFill>
        </p:spPr>
        <p:txBody>
          <a:bodyPr>
            <a:normAutofit fontScale="90000"/>
          </a:bodyPr>
          <a:lstStyle/>
          <a:p>
            <a:pPr algn="l"/>
            <a:r>
              <a:rPr lang="ru-RU" sz="31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1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7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Сейчас такие игры становятся популярными для детей и взрослых, поэтому приобретая игру -</a:t>
            </a:r>
            <a:br>
              <a:rPr lang="ru-RU" sz="27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7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раскопку, ее можно сделать семейным развлечением. Игры - раскопки направлены на развитие</a:t>
            </a:r>
            <a:br>
              <a:rPr lang="ru-RU" sz="27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7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любознательности, например, "Тайны пирамид", "Юный археолог", "Динозавр в айсберге" или</a:t>
            </a:r>
            <a:br>
              <a:rPr lang="ru-RU" sz="27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7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"Потерянная экспедиция". Смысл всех игр в том, что обязательно нужно раскопать какой-либо</a:t>
            </a:r>
            <a:br>
              <a:rPr lang="ru-RU" sz="27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7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артефакт под культурными слоями. Игровые действия помогают открыть древние тайны истории. На</a:t>
            </a:r>
            <a:br>
              <a:rPr lang="ru-RU" sz="27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7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семейном досуге интересно устроить конкурс, кто быстрее докопается до артефакта или предложить</a:t>
            </a:r>
            <a:br>
              <a:rPr lang="ru-RU" sz="27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7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коллекционирование артефактов.</a:t>
            </a:r>
            <a:r>
              <a:rPr lang="ru-RU" sz="27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sz="27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endParaRPr lang="ru-RU" sz="2700" cap="none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116632"/>
            <a:ext cx="7704856" cy="620688"/>
          </a:xfrm>
          <a:solidFill>
            <a:schemeClr val="accent1"/>
          </a:solidFill>
        </p:spPr>
        <p:txBody>
          <a:bodyPr>
            <a:noAutofit/>
          </a:bodyPr>
          <a:lstStyle/>
          <a:p>
            <a:pPr algn="ctr"/>
            <a:r>
              <a:rPr lang="ru-RU" sz="2800" u="sng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Игры - раскопки</a:t>
            </a:r>
            <a:r>
              <a:rPr lang="ru-RU" sz="2800" u="sng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u="sng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2800" u="sng" dirty="0">
              <a:ln w="10160">
                <a:solidFill>
                  <a:schemeClr val="accent1"/>
                </a:solidFill>
                <a:prstDash val="solid"/>
              </a:ln>
              <a:solidFill>
                <a:srgbClr val="00206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153555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908720"/>
            <a:ext cx="8496944" cy="4752528"/>
          </a:xfrm>
          <a:solidFill>
            <a:schemeClr val="accent2">
              <a:lumMod val="75000"/>
            </a:schemeClr>
          </a:solidFill>
        </p:spPr>
        <p:txBody>
          <a:bodyPr>
            <a:normAutofit fontScale="90000"/>
          </a:bodyPr>
          <a:lstStyle/>
          <a:p>
            <a:r>
              <a:rPr lang="ru-RU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310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Есть </a:t>
            </a:r>
            <a:r>
              <a:rPr lang="ru-RU" sz="31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разные варианты подобных игр - путешествий, </a:t>
            </a:r>
            <a:r>
              <a:rPr lang="ru-RU" sz="310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10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31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которые можно играть вместе с детьми. </a:t>
            </a:r>
            <a:r>
              <a:rPr lang="ru-RU" sz="310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10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Они помогают </a:t>
            </a:r>
            <a:r>
              <a:rPr lang="ru-RU" sz="31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 только развивать познавательные интересы ребенка, но и учат логическому </a:t>
            </a:r>
            <a:r>
              <a:rPr lang="ru-RU" sz="310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мышлен</a:t>
            </a:r>
            <a:r>
              <a:rPr lang="ru-RU" sz="310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ию.</a:t>
            </a:r>
            <a:r>
              <a:rPr lang="ru-RU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3100" u="sng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Словесная </a:t>
            </a:r>
            <a:r>
              <a:rPr lang="ru-RU" sz="3100" u="sng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логическая игра начинается с рассказа </a:t>
            </a:r>
            <a:r>
              <a:rPr lang="ru-RU" sz="3100" u="sng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ведущего</a:t>
            </a:r>
            <a:br>
              <a:rPr lang="ru-RU" sz="3100" u="sng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10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31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воплощения замысла можно предложить </a:t>
            </a:r>
            <a:r>
              <a:rPr lang="ru-RU" sz="310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ребенку           сделать </a:t>
            </a:r>
            <a:r>
              <a:rPr lang="ru-RU" sz="31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зарисовку, а </a:t>
            </a:r>
            <a:r>
              <a:rPr lang="ru-RU" sz="310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остальным участникам </a:t>
            </a:r>
            <a:r>
              <a:rPr lang="ru-RU" sz="31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игры отгадать, в каком времени побывал игрок.</a:t>
            </a:r>
            <a:br>
              <a:rPr lang="ru-RU" sz="31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3100" cap="none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16632"/>
            <a:ext cx="8496944" cy="720080"/>
          </a:xfrm>
          <a:solidFill>
            <a:schemeClr val="accent1"/>
          </a:solidFill>
        </p:spPr>
        <p:txBody>
          <a:bodyPr>
            <a:noAutofit/>
          </a:bodyPr>
          <a:lstStyle/>
          <a:p>
            <a:pPr algn="ctr"/>
            <a:r>
              <a:rPr lang="ru-RU" sz="3200" u="sng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Путешествуем во времени</a:t>
            </a:r>
            <a:br>
              <a:rPr lang="ru-RU" sz="3200" u="sng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3200" u="sng" dirty="0">
              <a:ln w="18415" cmpd="sng">
                <a:solidFill>
                  <a:srgbClr val="FFFFFF"/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07832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620688"/>
            <a:ext cx="8371656" cy="4277072"/>
          </a:xfrm>
          <a:solidFill>
            <a:schemeClr val="accent2">
              <a:lumMod val="75000"/>
            </a:schemeClr>
          </a:solidFill>
        </p:spPr>
        <p:txBody>
          <a:bodyPr>
            <a:noAutofit/>
          </a:bodyPr>
          <a:lstStyle/>
          <a:p>
            <a:pPr algn="l"/>
            <a:r>
              <a:rPr lang="ru-RU" sz="2800" u="sng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Онлайн - игра</a:t>
            </a:r>
            <a:r>
              <a:rPr lang="ru-RU" sz="28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 по сюжету герой находит машину времени, но не может ею управлять. Не</a:t>
            </a:r>
            <a:br>
              <a:rPr lang="ru-RU" sz="28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изучив инструкцию, он просто нажимает на кнопку и начинает путешествовать. В результате</a:t>
            </a:r>
            <a:br>
              <a:rPr lang="ru-RU" sz="28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много интересных персонажей разных исторических времен ему встретятся: динозавры,</a:t>
            </a:r>
            <a:br>
              <a:rPr lang="ru-RU" sz="28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рыцари, ковбои. Героя игры ждут разные испытания в разном историческом времени. </a:t>
            </a:r>
            <a:r>
              <a:rPr lang="ru-RU" sz="280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Нужно помочь </a:t>
            </a:r>
            <a:r>
              <a:rPr lang="ru-RU" sz="28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ему вернуться в современность.</a:t>
            </a:r>
            <a:br>
              <a:rPr lang="ru-RU" sz="28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2800" cap="none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70003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908720"/>
            <a:ext cx="8136904" cy="3456384"/>
          </a:xfrm>
          <a:solidFill>
            <a:schemeClr val="accent2">
              <a:lumMod val="75000"/>
            </a:schemeClr>
          </a:solidFill>
        </p:spPr>
        <p:txBody>
          <a:bodyPr>
            <a:noAutofit/>
          </a:bodyPr>
          <a:lstStyle/>
          <a:p>
            <a:r>
              <a:rPr lang="ru-RU" sz="2800" u="sng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«Я - в зеркале»</a:t>
            </a:r>
            <a:br>
              <a:rPr lang="ru-RU" sz="2800" u="sng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Упражнение помогает совершенствовать познавательный интерес дошкольников, воплощать</a:t>
            </a:r>
            <a:br>
              <a:rPr lang="ru-RU" sz="28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творческие замыслы, словесно описывать свои эмоциональные проявления. Взрослый предлагает</a:t>
            </a:r>
            <a:br>
              <a:rPr lang="ru-RU" sz="28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ребенку нарисовать самого себя в трех зеркалах: голубом - Я в настоящем, зеленом - Я в прошлом и</a:t>
            </a:r>
            <a:br>
              <a:rPr lang="ru-RU" sz="28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красном - Я в будущем. 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66222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60648"/>
            <a:ext cx="8064896" cy="5645224"/>
          </a:xfrm>
          <a:solidFill>
            <a:schemeClr val="accent2">
              <a:lumMod val="75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31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Затем идет обсуждение рисунков, например, можно спросить дошколёнка,</a:t>
            </a:r>
            <a:br>
              <a:rPr lang="ru-RU" sz="31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1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что он чувствовал при рисовании, какие эмоции вызвало у него изображение самого себя в </a:t>
            </a:r>
            <a:r>
              <a:rPr lang="ru-RU" sz="310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прошлом, настоящем</a:t>
            </a:r>
            <a:r>
              <a:rPr lang="ru-RU" sz="31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будущем. Спросить, в каком времени было легче себя изобразить? Обязательно </a:t>
            </a:r>
            <a:r>
              <a:rPr lang="ru-RU" sz="310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все рисунки </a:t>
            </a:r>
            <a:r>
              <a:rPr lang="ru-RU" sz="31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собирать в отдельную папку, возвращаться периодически к этой теме, чтобы </a:t>
            </a:r>
            <a:r>
              <a:rPr lang="ru-RU" sz="310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проследить, как </a:t>
            </a:r>
            <a:r>
              <a:rPr lang="ru-RU" sz="31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совершенствуется и активизируется желание познавать себя, представлять себя в будущем.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97635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772816"/>
            <a:ext cx="8227640" cy="3989040"/>
          </a:xfrm>
          <a:solidFill>
            <a:schemeClr val="accent2">
              <a:lumMod val="75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270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700" u="sng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«Наблюдение за своим телом»</a:t>
            </a:r>
            <a:br>
              <a:rPr lang="ru-RU" sz="2700" u="sng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7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Цель: Формирование представления детей о строении тела.</a:t>
            </a:r>
            <a:br>
              <a:rPr lang="ru-RU" sz="27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7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Уточнять и обобщать знания детей о строении тела человека, о различных его функциях.</a:t>
            </a:r>
            <a:br>
              <a:rPr lang="ru-RU" sz="27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7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Закреплять навык общения детей друг с другом и со взрослыми. Активизировать словарь детей.</a:t>
            </a:r>
            <a:br>
              <a:rPr lang="ru-RU" sz="27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7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Воспитывать бережное отношение к себе, своему организму, формировать культурно –</a:t>
            </a:r>
            <a:br>
              <a:rPr lang="ru-RU" sz="27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7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гигиенические навыки.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620688"/>
            <a:ext cx="8136904" cy="685800"/>
          </a:xfrm>
          <a:solidFill>
            <a:schemeClr val="accent1"/>
          </a:solidFill>
        </p:spPr>
        <p:txBody>
          <a:bodyPr>
            <a:normAutofit/>
          </a:bodyPr>
          <a:lstStyle/>
          <a:p>
            <a:pPr algn="ctr"/>
            <a:r>
              <a:rPr lang="ru-RU" sz="3600" dirty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Наблюдение.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9561883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124744"/>
            <a:ext cx="7632848" cy="3845024"/>
          </a:xfrm>
          <a:solidFill>
            <a:schemeClr val="accent2">
              <a:lumMod val="75000"/>
            </a:schemeClr>
          </a:solidFill>
        </p:spPr>
        <p:txBody>
          <a:bodyPr>
            <a:noAutofit/>
          </a:bodyPr>
          <a:lstStyle/>
          <a:p>
            <a:r>
              <a:rPr lang="ru-RU" sz="28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u="sng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Экспериментирование</a:t>
            </a:r>
            <a:r>
              <a:rPr lang="ru-RU" sz="280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8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способствует пробуждению детской любознательности, вовлечению ребенка в</a:t>
            </a:r>
            <a:br>
              <a:rPr lang="ru-RU" sz="28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активное освоение окружающего мира. При этом, детям дается возможность проявить фантазию </a:t>
            </a:r>
            <a:r>
              <a:rPr lang="ru-RU" sz="280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высвободить </a:t>
            </a:r>
            <a:r>
              <a:rPr lang="ru-RU" sz="28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творческую энергию, </a:t>
            </a:r>
            <a:r>
              <a:rPr lang="ru-RU" sz="280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развивать наблюдательность</a:t>
            </a:r>
            <a:r>
              <a:rPr lang="ru-RU" sz="28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умение самостоятельно делать выводы</a:t>
            </a:r>
            <a:r>
              <a:rPr lang="ru-RU" sz="28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8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cap="none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260648"/>
            <a:ext cx="6705600" cy="68580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79574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692696"/>
            <a:ext cx="8568952" cy="4896544"/>
          </a:xfrm>
          <a:solidFill>
            <a:schemeClr val="accent2">
              <a:lumMod val="75000"/>
            </a:schemeClr>
          </a:solidFill>
        </p:spPr>
        <p:txBody>
          <a:bodyPr>
            <a:noAutofit/>
          </a:bodyPr>
          <a:lstStyle/>
          <a:p>
            <a:r>
              <a:rPr lang="ru-RU" sz="280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8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работах отечественных учёных любознательность</a:t>
            </a:r>
            <a:br>
              <a:rPr lang="ru-RU" sz="28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рассматривается как интеллектуальное чувство, как условие мотивации, как мотив к деятельности и</a:t>
            </a:r>
            <a:br>
              <a:rPr lang="ru-RU" sz="28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как свойство личности, а также как познавательная потребность и познавательный интерес</a:t>
            </a:r>
            <a:r>
              <a:rPr lang="ru-RU" sz="280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8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Проявление любознательности играет важную роль в познавательной деятельности в целом и служит</a:t>
            </a:r>
            <a:br>
              <a:rPr lang="ru-RU" sz="28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важнейшим условием подготовки ребёнка к обучению в школе.</a:t>
            </a:r>
            <a:r>
              <a:rPr lang="ru-RU" sz="28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sz="28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8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sz="28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endParaRPr lang="ru-RU" sz="2800" cap="none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425633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476672"/>
            <a:ext cx="6984776" cy="4608512"/>
          </a:xfrm>
          <a:solidFill>
            <a:schemeClr val="accent2">
              <a:lumMod val="75000"/>
            </a:schemeClr>
          </a:solidFill>
        </p:spPr>
        <p:txBody>
          <a:bodyPr>
            <a:noAutofit/>
          </a:bodyPr>
          <a:lstStyle/>
          <a:p>
            <a:pPr algn="l"/>
            <a:r>
              <a:rPr lang="ru-RU" sz="36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Любознательность – внутренний стимул к получению новой информации с целью развития,</a:t>
            </a:r>
            <a:br>
              <a:rPr lang="ru-RU" sz="36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расширения кругозора. Это повышенный интерес к тому, что может пополнить копилку </a:t>
            </a:r>
            <a:r>
              <a:rPr lang="ru-RU" sz="360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жизненного опыта </a:t>
            </a:r>
            <a:r>
              <a:rPr lang="ru-RU" sz="36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впечатлений человека</a:t>
            </a:r>
            <a:r>
              <a:rPr lang="ru-RU" sz="36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520636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648" y="620688"/>
            <a:ext cx="6477000" cy="3744416"/>
          </a:xfrm>
          <a:solidFill>
            <a:schemeClr val="accent1"/>
          </a:solidFill>
          <a:scene3d>
            <a:camera prst="perspectiveContrastingRightFacing"/>
            <a:lightRig rig="threePt" dir="t"/>
          </a:scene3d>
        </p:spPr>
        <p:txBody>
          <a:bodyPr>
            <a:noAutofit/>
          </a:bodyPr>
          <a:lstStyle/>
          <a:p>
            <a:pPr algn="ctr"/>
            <a:r>
              <a:rPr lang="ru-RU" sz="7200" b="1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7200" b="1" cap="none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10368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908720"/>
            <a:ext cx="7272808" cy="4536504"/>
          </a:xfrm>
          <a:solidFill>
            <a:schemeClr val="accent2">
              <a:lumMod val="75000"/>
            </a:schemeClr>
          </a:solidFill>
        </p:spPr>
        <p:txBody>
          <a:bodyPr>
            <a:noAutofit/>
          </a:bodyPr>
          <a:lstStyle/>
          <a:p>
            <a:pPr algn="l"/>
            <a:r>
              <a:rPr lang="ru-RU" sz="28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условиях реализации ФГОС развитие любознательности и инициативности выступает одной </a:t>
            </a:r>
            <a:r>
              <a:rPr lang="ru-RU" sz="280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важных </a:t>
            </a:r>
            <a:r>
              <a:rPr lang="ru-RU" sz="28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 организации процесса обучения и воспитания ребёнка, это обусловлено тем, </a:t>
            </a:r>
            <a:r>
              <a:rPr lang="ru-RU" sz="280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что  дошкольный </a:t>
            </a:r>
            <a:r>
              <a:rPr lang="ru-RU" sz="28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возраст является периодом интенсивного становления личности и всех её сфер:</a:t>
            </a:r>
            <a:br>
              <a:rPr lang="ru-RU" sz="28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познавательной, мотивационной, эмоционально-волевой и т. д.</a:t>
            </a:r>
            <a:br>
              <a:rPr lang="ru-RU" sz="28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2800" cap="none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6621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404664"/>
            <a:ext cx="6768752" cy="4996442"/>
          </a:xfrm>
          <a:solidFill>
            <a:schemeClr val="accent2">
              <a:lumMod val="75000"/>
            </a:schemeClr>
          </a:solidFill>
        </p:spPr>
        <p:txBody>
          <a:bodyPr>
            <a:noAutofit/>
          </a:bodyPr>
          <a:lstStyle/>
          <a:p>
            <a:pPr algn="l"/>
            <a:r>
              <a:rPr lang="ru-RU" sz="32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Важным условием развития любознательности является широкое ознакомление детей с явлениями</a:t>
            </a:r>
            <a:br>
              <a:rPr lang="ru-RU" sz="32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окружающей жизни и формирование активного, заинтересованного отношения к ним. </a:t>
            </a:r>
            <a:r>
              <a:rPr lang="ru-RU" sz="320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Дошкольный возраст </a:t>
            </a:r>
            <a:r>
              <a:rPr lang="ru-RU" sz="32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– возраст почемучек. Он наиболее благоприятный для познавательного развития детей.</a:t>
            </a:r>
            <a:br>
              <a:rPr lang="ru-RU" sz="32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3200" cap="none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3717032"/>
            <a:ext cx="6400800" cy="1752600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7911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628800"/>
            <a:ext cx="6984776" cy="4248473"/>
          </a:xfrm>
          <a:solidFill>
            <a:schemeClr val="accent2">
              <a:lumMod val="75000"/>
            </a:schemeClr>
          </a:solidFill>
        </p:spPr>
        <p:txBody>
          <a:bodyPr>
            <a:noAutofit/>
          </a:bodyPr>
          <a:lstStyle/>
          <a:p>
            <a:pPr marL="342900" indent="-342900" algn="l">
              <a:buFont typeface="Wingdings" pitchFamily="2" charset="2"/>
              <a:buChar char="§"/>
            </a:pPr>
            <a:r>
              <a:rPr lang="ru-RU" sz="180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18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эмоциональная вовлеченность ребенка в деятельность (сосредоточенность на задании;</a:t>
            </a:r>
            <a:br>
              <a:rPr lang="ru-RU" sz="18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8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экспрессивно-мимические проявления интереса; положительный эмоциональный фон;</a:t>
            </a:r>
            <a:br>
              <a:rPr lang="ru-RU" sz="18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8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эмоциональные «всплески»);</a:t>
            </a:r>
            <a:br>
              <a:rPr lang="ru-RU" sz="18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80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18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целенаправленность деятельности, ее завершенность (способность не отвлекаться на посторонние</a:t>
            </a:r>
            <a:br>
              <a:rPr lang="ru-RU" sz="18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8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раздражители и доводить деятельность до конца);</a:t>
            </a:r>
            <a:br>
              <a:rPr lang="ru-RU" sz="18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80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18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степень инициативности ребенка (наличие вопросов, реплик относительно выполнения задания,</a:t>
            </a:r>
            <a:br>
              <a:rPr lang="ru-RU" sz="18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8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собственных предложений, замечаний, просьб о помощи, а также диалога с партнером о содержании</a:t>
            </a:r>
            <a:br>
              <a:rPr lang="ru-RU" sz="18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8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деятельности).</a:t>
            </a:r>
            <a:r>
              <a:rPr lang="ru-RU" sz="18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188640"/>
            <a:ext cx="6912768" cy="1080120"/>
          </a:xfrm>
          <a:solidFill>
            <a:schemeClr val="accent1"/>
          </a:solidFill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Показатели выраженности познавательной мотивации:</a:t>
            </a:r>
            <a:b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10334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2276872"/>
            <a:ext cx="8568952" cy="3384376"/>
          </a:xfrm>
          <a:solidFill>
            <a:schemeClr val="accent2">
              <a:lumMod val="75000"/>
            </a:schemeClr>
          </a:solidFill>
        </p:spPr>
        <p:txBody>
          <a:bodyPr>
            <a:noAutofit/>
          </a:bodyPr>
          <a:lstStyle/>
          <a:p>
            <a:r>
              <a:rPr lang="ru-RU" sz="24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создание обогащённой предметно-пространственной среды;</a:t>
            </a:r>
            <a:br>
              <a:rPr lang="ru-RU" sz="24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включение занимательности в содержание занятий;</a:t>
            </a:r>
            <a:br>
              <a:rPr lang="ru-RU" sz="24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создание проблемно-поисковых ситуаций;</a:t>
            </a:r>
            <a:br>
              <a:rPr lang="ru-RU" sz="24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вовлечение в выполнение творческих заданий;</a:t>
            </a:r>
            <a:br>
              <a:rPr lang="ru-RU" sz="24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интеграция разнообразной деятельности;</a:t>
            </a:r>
            <a:br>
              <a:rPr lang="ru-RU" sz="24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организация экспериментирования;</a:t>
            </a:r>
            <a:br>
              <a:rPr lang="ru-RU" sz="24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стимулирование проявления положительно-эмоционального отношения ребёнка к явлениям,</a:t>
            </a:r>
            <a:br>
              <a:rPr lang="ru-RU" sz="24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предметам и видам деятельности.</a:t>
            </a:r>
            <a:endParaRPr lang="ru-RU" sz="2400" cap="none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404664"/>
            <a:ext cx="8424936" cy="1584176"/>
          </a:xfrm>
          <a:solidFill>
            <a:schemeClr val="accent1"/>
          </a:solidFill>
        </p:spPr>
        <p:txBody>
          <a:bodyPr>
            <a:noAutofit/>
          </a:bodyPr>
          <a:lstStyle/>
          <a:p>
            <a:pPr algn="ctr"/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Психолого-педагогические условия, которые </a:t>
            </a: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обеспечивают развитие </a:t>
            </a:r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достаточно устойчивых познавательных интересов дошкольников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001459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836712"/>
            <a:ext cx="7416824" cy="4104456"/>
          </a:xfrm>
          <a:solidFill>
            <a:schemeClr val="accent2">
              <a:lumMod val="75000"/>
            </a:schemeClr>
          </a:solidFill>
        </p:spPr>
        <p:txBody>
          <a:bodyPr>
            <a:noAutofit/>
          </a:bodyPr>
          <a:lstStyle/>
          <a:p>
            <a:pPr algn="l"/>
            <a:r>
              <a:rPr lang="ru-RU" sz="360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Основное условие развития любознательности – широкое ознакомление детей с явлениями окружающей жизни и воспитание активного, заинтересованного отношения к ним.</a:t>
            </a:r>
            <a:r>
              <a:rPr lang="ru-RU" sz="36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n w="10160">
                <a:solidFill>
                  <a:schemeClr val="accent1"/>
                </a:solidFill>
                <a:prstDash val="solid"/>
              </a:ln>
              <a:solidFill>
                <a:srgbClr val="00206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9206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1844824"/>
            <a:ext cx="8640960" cy="3960440"/>
          </a:xfrm>
          <a:solidFill>
            <a:schemeClr val="accent2">
              <a:lumMod val="75000"/>
            </a:schemeClr>
          </a:solidFill>
        </p:spPr>
        <p:txBody>
          <a:bodyPr>
            <a:noAutofit/>
          </a:bodyPr>
          <a:lstStyle/>
          <a:p>
            <a:pPr marL="342900" indent="-342900" algn="l">
              <a:buFont typeface="Wingdings" pitchFamily="2" charset="2"/>
              <a:buChar char="§"/>
            </a:pPr>
            <a:r>
              <a:rPr lang="ru-RU" sz="240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4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 наличие внешних условий, создающих возможность получать достаточные впечатления в той или</a:t>
            </a:r>
            <a:br>
              <a:rPr lang="ru-RU" sz="24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иной области, осуществлять ту или иную деятельность;</a:t>
            </a:r>
            <a:br>
              <a:rPr lang="ru-RU" sz="24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б) накопление соответствующего опыта, делающего данную деятельность частично знакомой;</a:t>
            </a:r>
            <a:br>
              <a:rPr lang="ru-RU" sz="24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в) создание положительного отношения к данной деятельности (или к данному предмету), чтобы</a:t>
            </a:r>
            <a:br>
              <a:rPr lang="ru-RU" sz="24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«обернуть» к ней ребенка, вызвать желание заниматься и обеспечить, таким образом,</a:t>
            </a:r>
            <a:br>
              <a:rPr lang="ru-RU" sz="24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психологические предпосылки интереса.</a:t>
            </a:r>
            <a:r>
              <a:rPr lang="ru-RU" sz="24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n w="10160">
                <a:solidFill>
                  <a:schemeClr val="accent1"/>
                </a:solidFill>
                <a:prstDash val="solid"/>
              </a:ln>
              <a:solidFill>
                <a:srgbClr val="00206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88640"/>
            <a:ext cx="8640960" cy="1656184"/>
          </a:xfrm>
          <a:solidFill>
            <a:schemeClr val="accent2">
              <a:lumMod val="75000"/>
            </a:schemeClr>
          </a:solidFill>
        </p:spPr>
        <p:txBody>
          <a:bodyPr>
            <a:noAutofit/>
          </a:bodyPr>
          <a:lstStyle/>
          <a:p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Возникновение интереса обеспечивается подготовкой соответствующей почвы, в содержание</a:t>
            </a:r>
            <a:b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понятия которой мы включаем:</a:t>
            </a:r>
            <a:b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44057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1124744"/>
            <a:ext cx="8731696" cy="4061048"/>
          </a:xfrm>
          <a:solidFill>
            <a:schemeClr val="accent2">
              <a:lumMod val="75000"/>
            </a:schemeClr>
          </a:solidFill>
        </p:spPr>
        <p:txBody>
          <a:bodyPr>
            <a:noAutofit/>
          </a:bodyPr>
          <a:lstStyle/>
          <a:p>
            <a:r>
              <a:rPr lang="ru-RU" sz="24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Упражнение можно проводить в любой ситуации: дома, на прогулке, на домашнем занятии.</a:t>
            </a:r>
            <a:br>
              <a:rPr lang="ru-RU" sz="24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Взрослый придумывает интересную тему, например, "Зачем нужна одежда?", "Почему идет дождь</a:t>
            </a:r>
            <a:r>
              <a:rPr lang="ru-RU" sz="240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?", "</a:t>
            </a:r>
            <a:r>
              <a:rPr lang="ru-RU" sz="24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Откуда берутся грибы?". Изначально вопросы задает взрослый, чтобы научить ребенка </a:t>
            </a:r>
            <a:r>
              <a:rPr lang="ru-RU" sz="240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выстраивать логическую </a:t>
            </a:r>
            <a:r>
              <a:rPr lang="ru-RU" sz="24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цепочку вопросов, а затем вопросы может задавать ребенок. Дошкольник отвечает </a:t>
            </a:r>
            <a:r>
              <a:rPr lang="ru-RU" sz="240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 вопросы </a:t>
            </a:r>
            <a:r>
              <a:rPr lang="ru-RU" sz="24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 тех пор, пока может найти ответ. Взрослый помогает ему наводящими </a:t>
            </a:r>
            <a:r>
              <a:rPr lang="ru-RU" sz="240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предложениями или </a:t>
            </a:r>
            <a:r>
              <a:rPr lang="ru-RU" sz="24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 затруднении сам отвечает на поставленный вопрос. </a:t>
            </a:r>
            <a:endParaRPr lang="ru-RU" sz="2400" cap="none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9672" y="260648"/>
            <a:ext cx="6120680" cy="720080"/>
          </a:xfrm>
          <a:solidFill>
            <a:schemeClr val="accent1"/>
          </a:solidFill>
        </p:spPr>
        <p:txBody>
          <a:bodyPr>
            <a:normAutofit/>
          </a:bodyPr>
          <a:lstStyle/>
          <a:p>
            <a:pPr algn="ctr"/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Упражнения и игры на развитие</a:t>
            </a:r>
          </a:p>
          <a:p>
            <a:endParaRPr lang="ru-RU" sz="2400" dirty="0">
              <a:ln w="10160">
                <a:solidFill>
                  <a:schemeClr val="accent1"/>
                </a:solidFill>
                <a:prstDash val="solid"/>
              </a:ln>
              <a:solidFill>
                <a:srgbClr val="00206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392508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296</TotalTime>
  <Words>256</Words>
  <Application>Microsoft Office PowerPoint</Application>
  <PresentationFormat>Экран (4:3)</PresentationFormat>
  <Paragraphs>33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Обычная</vt:lpstr>
      <vt:lpstr>Формирование у дошкольников любознательности при организации образовательной деятельности. </vt:lpstr>
      <vt:lpstr>Любознательность – внутренний стимул к получению новой информации с целью развития, расширения кругозора. Это повышенный интерес к тому, что может пополнить копилку жизненного опыта и впечатлений человека. </vt:lpstr>
      <vt:lpstr>В условиях реализации ФГОС развитие любознательности и инициативности выступает одной и важных задач организации процесса обучения и воспитания ребёнка, это обусловлено тем, что  дошкольный возраст является периодом интенсивного становления личности и всех её сфер: познавательной, мотивационной, эмоционально-волевой и т. д. </vt:lpstr>
      <vt:lpstr>Важным условием развития любознательности является широкое ознакомление детей с явлениями окружающей жизни и формирование активного, заинтересованного отношения к ним. Дошкольный возраст – возраст почемучек. Он наиболее благоприятный для познавательного развития детей. </vt:lpstr>
      <vt:lpstr>1. эмоциональная вовлеченность ребенка в деятельность (сосредоточенность на задании; экспрессивно-мимические проявления интереса; положительный эмоциональный фон; эмоциональные «всплески»); 2. целенаправленность деятельности, ее завершенность (способность не отвлекаться на посторонние раздражители и доводить деятельность до конца); 3. степень инициативности ребенка (наличие вопросов, реплик относительно выполнения задания, собственных предложений, замечаний, просьб о помощи, а также диалога с партнером о содержании деятельности).  </vt:lpstr>
      <vt:lpstr>- создание обогащённой предметно-пространственной среды; - включение занимательности в содержание занятий; - создание проблемно-поисковых ситуаций; - вовлечение в выполнение творческих заданий; - интеграция разнообразной деятельности; - организация экспериментирования; - стимулирование проявления положительно-эмоционального отношения ребёнка к явлениям, предметам и видам деятельности.</vt:lpstr>
      <vt:lpstr>Основное условие развития любознательности – широкое ознакомление детей с явлениями окружающей жизни и воспитание активного, заинтересованного отношения к ним. </vt:lpstr>
      <vt:lpstr>а) наличие внешних условий, создающих возможность получать достаточные впечатления в той или иной области, осуществлять ту или иную деятельность; б) накопление соответствующего опыта, делающего данную деятельность частично знакомой; в) создание положительного отношения к данной деятельности (или к данному предмету), чтобы «обернуть» к ней ребенка, вызвать желание заниматься и обеспечить, таким образом, психологические предпосылки интереса. </vt:lpstr>
      <vt:lpstr>Упражнение можно проводить в любой ситуации: дома, на прогулке, на домашнем занятии. Взрослый придумывает интересную тему, например, "Зачем нужна одежда?", "Почему идет дождь?", "Откуда берутся грибы?". Изначально вопросы задает взрослый, чтобы научить ребенка выстраивать логическую цепочку вопросов, а затем вопросы может задавать ребенок. Дошкольник отвечает на вопросы до тех пор, пока может найти ответ. Взрослый помогает ему наводящими предложениями или при затруднении сам отвечает на поставленный вопрос. </vt:lpstr>
      <vt:lpstr>                         </vt:lpstr>
      <vt:lpstr> Преобразуем старое в новое Любознательность детей можно совершенствовать самым простым способом, если придумывать новое использование старым предметам. Например, мама собирает все ненужные вещи на кухне (коробочки, пластиковые бутылочки, стаканы, крышки) и предлагает малышу придумать, как можно их еще раз использовать в быту. Из небольших пластиковых бутылочек получатся забавные рожицы зверят, если к ним подклеить ушки и нарисовать глаза, носики, усики; обклеив старую коробочку красивой тканью, можно получить оригинальную шкатулку для подарка бабушке. Главное, побуждать малыша самого придумывать различные преобразования, видеть перспективу старой </vt:lpstr>
      <vt:lpstr>    Сейчас такие игры становятся популярными для детей и взрослых, поэтому приобретая игру - раскопку, ее можно сделать семейным развлечением. Игры - раскопки направлены на развитие любознательности, например, "Тайны пирамид", "Юный археолог", "Динозавр в айсберге" или "Потерянная экспедиция". Смысл всех игр в том, что обязательно нужно раскопать какой-либо артефакт под культурными слоями. Игровые действия помогают открыть древние тайны истории. На семейном досуге интересно устроить конкурс, кто быстрее докопается до артефакта или предложить коллекционирование артефактов. </vt:lpstr>
      <vt:lpstr> Есть разные варианты подобных игр - путешествий,  в которые можно играть вместе с детьми.  Они помогают не только развивать познавательные интересы ребенка, но и учат логическому мышлению. Словесная логическая игра начинается с рассказа ведущего и воплощения замысла можно предложить ребенку           сделать зарисовку, а остальным участникам игры отгадать, в каком времени побывал игрок. </vt:lpstr>
      <vt:lpstr>Онлайн - игра: по сюжету герой находит машину времени, но не может ею управлять. Не изучив инструкцию, он просто нажимает на кнопку и начинает путешествовать. В результате много интересных персонажей разных исторических времен ему встретятся: динозавры, рыцари, ковбои. Героя игры ждут разные испытания в разном историческом времени. Нужно помочь ему вернуться в современность. </vt:lpstr>
      <vt:lpstr>«Я - в зеркале» Упражнение помогает совершенствовать познавательный интерес дошкольников, воплощать творческие замыслы, словесно описывать свои эмоциональные проявления. Взрослый предлагает ребенку нарисовать самого себя в трех зеркалах: голубом - Я в настоящем, зеленом - Я в прошлом и красном - Я в будущем. </vt:lpstr>
      <vt:lpstr>Затем идет обсуждение рисунков, например, можно спросить дошколёнка, что он чувствовал при рисовании, какие эмоции вызвало у него изображение самого себя в прошлом, настоящем, будущем. Спросить, в каком времени было легче себя изобразить? Обязательно все рисунки собирать в отдельную папку, возвращаться периодически к этой теме, чтобы проследить, как совершенствуется и активизируется желание познавать себя, представлять себя в будущем. </vt:lpstr>
      <vt:lpstr>  «Наблюдение за своим телом» Цель: Формирование представления детей о строении тела. Уточнять и обобщать знания детей о строении тела человека, о различных его функциях. Закреплять навык общения детей друг с другом и со взрослыми. Активизировать словарь детей. Воспитывать бережное отношение к себе, своему организму, формировать культурно – гигиенические навыки. </vt:lpstr>
      <vt:lpstr> Экспериментирование - способствует пробуждению детской любознательности, вовлечению ребенка в активное освоение окружающего мира. При этом, детям дается возможность проявить фантазию и высвободить творческую энергию, развивать наблюдательность, умение самостоятельно делать выводы.  </vt:lpstr>
      <vt:lpstr>В работах отечественных учёных любознательность рассматривается как интеллектуальное чувство, как условие мотивации, как мотив к деятельности и как свойство личности, а также как познавательная потребность и познавательный интерес. Проявление любознательности играет важную роль в познавательной деятельности в целом и служит важнейшим условием подготовки ребёнка к обучению в школе.  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у дошкольников любознательности при организации непосредственно образовательной деятельности.</dc:title>
  <dc:creator>1 младшая группа</dc:creator>
  <cp:lastModifiedBy>1 младшая группа</cp:lastModifiedBy>
  <cp:revision>27</cp:revision>
  <dcterms:created xsi:type="dcterms:W3CDTF">2021-03-02T08:17:04Z</dcterms:created>
  <dcterms:modified xsi:type="dcterms:W3CDTF">2021-03-04T05:39:51Z</dcterms:modified>
</cp:coreProperties>
</file>