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x-fontdata" Extension="fntdata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76" r:id="rId2"/>
    <p:sldId id="286" r:id="rId3"/>
    <p:sldId id="284" r:id="rId4"/>
    <p:sldId id="277" r:id="rId5"/>
    <p:sldId id="278" r:id="rId6"/>
    <p:sldId id="280" r:id="rId7"/>
    <p:sldId id="279" r:id="rId8"/>
    <p:sldId id="281" r:id="rId9"/>
    <p:sldId id="287" r:id="rId10"/>
    <p:sldId id="282" r:id="rId11"/>
    <p:sldId id="285" r:id="rId12"/>
    <p:sldId id="283" r:id="rId13"/>
  </p:sldIdLst>
  <p:sldSz cx="18288000" cy="10287000"/>
  <p:notesSz cx="6858000" cy="9144000"/>
  <p:embeddedFontLst>
    <p:embeddedFont>
      <p:font typeface="Open Sans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omic Sans MS" panose="030F0702030302020204" pitchFamily="66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DBAE"/>
    <a:srgbClr val="F9BDB3"/>
    <a:srgbClr val="DAADED"/>
    <a:srgbClr val="86C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22" autoAdjust="0"/>
  </p:normalViewPr>
  <p:slideViewPr>
    <p:cSldViewPr>
      <p:cViewPr varScale="1">
        <p:scale>
          <a:sx n="46" d="100"/>
          <a:sy n="46" d="100"/>
        </p:scale>
        <p:origin x="-7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469F6-F3A3-455F-9E44-DCAF7F8F3315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F8449-1BAA-48CA-9448-8CF60A3B66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27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2434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6C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28620" y="5348085"/>
            <a:ext cx="9863180" cy="4924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Экосистемы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 образовании</a:t>
            </a:r>
            <a:endParaRPr lang="en-US" sz="3200" b="1" dirty="0">
              <a:solidFill>
                <a:srgbClr val="0F5B99"/>
              </a:solidFill>
              <a:latin typeface="HK Grotesk Light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3A637B5A-D620-4F4C-BB0B-125B8586E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114300"/>
            <a:ext cx="6477000" cy="323850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690AE6BA-725E-47BE-BB18-ACE3D2D870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937314" y="724950"/>
            <a:ext cx="7488936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0BD1C15-5BCD-4133-9603-25CEC595BDAE}"/>
              </a:ext>
            </a:extLst>
          </p:cNvPr>
          <p:cNvSpPr txBox="1"/>
          <p:nvPr/>
        </p:nvSpPr>
        <p:spPr>
          <a:xfrm>
            <a:off x="533400" y="6472536"/>
            <a:ext cx="100584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«Эко-школы/Зеленый флаг»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F5B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Апсайклинг города 313.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F5B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0F5B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Команда: Город 313.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F5B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082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ADED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37138" tIns="68550" rIns="137138" bIns="68550" rtlCol="0" anchor="t" anchorCtr="0">
            <a:normAutofit/>
          </a:bodyPr>
          <a:lstStyle/>
          <a:p>
            <a:pPr marL="0" indent="0" algn="ctr">
              <a:buNone/>
            </a:pPr>
            <a:r>
              <a:rPr lang="ru-RU" sz="4400" b="0" i="0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Если приобщить детей, их семьи к вторичному и творческому использованию мусора, то это будет способствовать, деятельной позиции по сохранению природы.</a:t>
            </a:r>
            <a:r>
              <a:rPr lang="ru-RU" sz="4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4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A5F21C9-B0B8-4648-A578-E1A39FB27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188" y="322519"/>
            <a:ext cx="5105400" cy="2552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CA2C3AA-FB8A-4996-A15A-3920993E1E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709" y="6324565"/>
            <a:ext cx="3962435" cy="39624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DBAE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37138" tIns="68550" rIns="137138" bIns="68550" rtlCol="0" anchor="t" anchorCtr="0">
            <a:normAutofit/>
          </a:bodyPr>
          <a:lstStyle/>
          <a:p>
            <a:pPr marL="0" indent="0" algn="ctr">
              <a:buNone/>
            </a:pPr>
            <a:r>
              <a:rPr lang="ru-RU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Новизна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Данный проект знакомит с одним из интереснейших видов творчества –</a:t>
            </a:r>
            <a:r>
              <a:rPr lang="ru-RU" b="1" i="0" dirty="0" err="1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апсайклингом</a:t>
            </a:r>
            <a:r>
              <a:rPr lang="ru-RU" b="1" i="0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b="0" i="0" dirty="0">
                <a:solidFill>
                  <a:srgbClr val="7030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Сырьем для производства служат уже использованные материалы. Такой процесс, в промышленности, очень важен. Сохраняются природные ресурсы, а старые использованные и уже ненужные вещи и материалы получают новую жизнь!</a:t>
            </a:r>
          </a:p>
          <a:p>
            <a:pPr indent="-7620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A5F21C9-B0B8-4648-A578-E1A39FB27C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188" y="322519"/>
            <a:ext cx="5105400" cy="25527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D2E2286-96D3-4ADF-9454-09492575C4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6" y="6225973"/>
            <a:ext cx="3962435" cy="396243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BDB3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"/>
          <p:cNvSpPr txBox="1">
            <a:spLocks noGrp="1"/>
          </p:cNvSpPr>
          <p:nvPr>
            <p:ph idx="1" type="body"/>
          </p:nvPr>
        </p:nvSpPr>
        <p:spPr>
          <a:xfrm>
            <a:off x="1257300" y="2738438"/>
            <a:ext cx="9334500" cy="6527007"/>
          </a:xfrm>
          <a:prstGeom prst="rect">
            <a:avLst/>
          </a:prstGeom>
          <a:noFill/>
          <a:ln>
            <a:noFill/>
          </a:ln>
        </p:spPr>
        <p:txBody>
          <a:bodyPr anchor="t" anchorCtr="0" bIns="68550" lIns="137138" rIns="137138" rtlCol="0" spcFirstLastPara="1" tIns="68550" vert="horz" wrap="square">
            <a:normAutofit/>
          </a:bodyPr>
          <a:lstStyle/>
          <a:p>
            <a:pPr algn="ctr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</a:pPr>
            <a:r>
              <a:rPr dirty="0" lang="ru-RU" sz="7200">
                <a:solidFill>
                  <a:srgbClr val="7030A0"/>
                </a:solidFill>
                <a:latin charset="0" panose="020B0604020202020204" pitchFamily="34" typeface="Arial"/>
                <a:cs charset="0" panose="020B0604020202020204" pitchFamily="34" typeface="Arial"/>
              </a:rPr>
              <a:t>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BCB14FD-2CA0-4077-A5D6-756496F2E7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741" y="6724"/>
            <a:ext cx="5105400" cy="25527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A895A6F-BE14-4F27-B45F-9E311429B2F4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" t="19"/>
          <a:stretch/>
        </p:blipFill>
        <p:spPr>
          <a:xfrm>
            <a:off x="7924800" y="1818489"/>
            <a:ext cx="8727141" cy="8591776"/>
          </a:xfrm>
          <a:prstGeom prst="smileyFace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>
            <a:extLst>
              <a:ext uri="{FF2B5EF4-FFF2-40B4-BE49-F238E27FC236}">
                <a16:creationId xmlns:a16="http://schemas.microsoft.com/office/drawing/2014/main" xmlns="" id="{3E8751DB-2F7F-46DD-8BDB-C4CEA7EDBA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573000" y="4896170"/>
            <a:ext cx="4953000" cy="54131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A0FC47-FA53-47CD-B03E-8BE0909BE974}"/>
              </a:ext>
            </a:extLst>
          </p:cNvPr>
          <p:cNvSpPr txBox="1"/>
          <p:nvPr/>
        </p:nvSpPr>
        <p:spPr>
          <a:xfrm>
            <a:off x="914400" y="1420123"/>
            <a:ext cx="15963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60270" algn="ctr"/>
            <a:r>
              <a:rPr lang="ru-RU" sz="6000" b="0" i="0" dirty="0">
                <a:solidFill>
                  <a:srgbClr val="FF0000"/>
                </a:solidFill>
                <a:effectLst/>
                <a:latin typeface="Comic Sans MS" panose="030F0702030302020204" pitchFamily="66" charset="0"/>
              </a:rPr>
              <a:t>"Мы отходы не бросаем их в шедевры превращаем"</a:t>
            </a:r>
            <a:endParaRPr lang="ru-RU" sz="6000" i="0" dirty="0">
              <a:solidFill>
                <a:srgbClr val="FF0000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00069C3-C7EF-47D7-9448-713C87C347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95300"/>
            <a:ext cx="2486025" cy="3314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EF7576FA-0435-44AC-A938-8780741CD4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" y="4305300"/>
            <a:ext cx="59817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2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>
            <a:extLst>
              <a:ext uri="{FF2B5EF4-FFF2-40B4-BE49-F238E27FC236}">
                <a16:creationId xmlns:a16="http://schemas.microsoft.com/office/drawing/2014/main" xmlns="" id="{3E8751DB-2F7F-46DD-8BDB-C4CEA7EDBA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573000" y="4896170"/>
            <a:ext cx="4953000" cy="54131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A0FC47-FA53-47CD-B03E-8BE0909BE974}"/>
              </a:ext>
            </a:extLst>
          </p:cNvPr>
          <p:cNvSpPr txBox="1"/>
          <p:nvPr/>
        </p:nvSpPr>
        <p:spPr>
          <a:xfrm>
            <a:off x="990600" y="1181100"/>
            <a:ext cx="1485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Апсайклинг - это один из лучших вариантов по преобразованию мусора. Чтобы сохранить наш дом и окружающую среду чистыми и красивыми, необходимо правильно распоряжаться теми вещами, которые становятся ненужными.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Созданием детско-родительского движения «Апсайклинг в Городе 313» мы хотим с</a:t>
            </a: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формировать понятия о вторичном использовании бросового материала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детей, их семей и педагогов нашего сада и вовлечь их в творческую продуктивную деятельность. Есть все предпосылки для реализации данного проекта в течении учебного года.</a:t>
            </a:r>
          </a:p>
          <a:p>
            <a:pPr indent="450215" algn="just">
              <a:spcAft>
                <a:spcPts val="0"/>
              </a:spcAft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117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DBAE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"/>
          <p:cNvSpPr txBox="1"/>
          <p:nvPr/>
        </p:nvSpPr>
        <p:spPr>
          <a:xfrm>
            <a:off x="1143000" y="829235"/>
            <a:ext cx="3984461" cy="853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99008"/>
              </a:lnSpc>
            </a:pPr>
            <a:r>
              <a:rPr lang="en-US" sz="5600" b="1" spc="300" dirty="0" err="1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Команда</a:t>
            </a:r>
            <a:endParaRPr sz="5600" b="1" spc="300" dirty="0">
              <a:solidFill>
                <a:srgbClr val="1917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90699A2-B43C-4EA4-9292-D491771926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6400" y="208225"/>
            <a:ext cx="5029200" cy="25146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DCA6B36-3407-4F5B-9012-707E9E5B0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538" y="3977242"/>
            <a:ext cx="12753542" cy="7173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2AE2FD5-4148-4133-957F-575E750F98A4}"/>
              </a:ext>
            </a:extLst>
          </p:cNvPr>
          <p:cNvSpPr txBox="1"/>
          <p:nvPr/>
        </p:nvSpPr>
        <p:spPr>
          <a:xfrm>
            <a:off x="990600" y="1181100"/>
            <a:ext cx="14859000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Апсайклинг - это один из лучших вариантов по преобразованию мусора. Чтобы сохранить наш дом и окружающую среду чистыми и красивыми, необходимо правильно распоряжаться теми вещами, которые становятся ненужными.</a:t>
            </a: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Созданием детско-родительского движения «Апсайклинг в Городе 313» мы хотим с</a:t>
            </a: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формировать понятия о вторичном использовании бросового материала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детей подготовительных групп, их семей и педагогов нашего сада и вовлечь их в творческую продуктивную деятельность. 	Есть все предпосылки для реализации данного проекта в течении учебного года. На данном этапе для реализации проекта нам не хватает: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информационного освещения, для охвата большей аудитории и популяризации идеи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апсайклинга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финансовой грамотности для оценки дополнительно затрачиваемых ресурсов;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привлечения социальных партнёров.</a:t>
            </a:r>
          </a:p>
          <a:p>
            <a:pPr algn="just">
              <a:spcAft>
                <a:spcPts val="0"/>
              </a:spcAft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endParaRPr lang="ru-RU" sz="28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6C8F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"/>
          <p:cNvSpPr txBox="1"/>
          <p:nvPr/>
        </p:nvSpPr>
        <p:spPr>
          <a:xfrm>
            <a:off x="568456" y="723900"/>
            <a:ext cx="2173287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проблемы заказчика</a:t>
            </a:r>
            <a:endParaRPr sz="54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81" name="Google Shape;181;p3"/>
          <p:cNvSpPr txBox="1">
            <a:spLocks noGrp="1"/>
          </p:cNvSpPr>
          <p:nvPr>
            <p:ph type="body" idx="1"/>
          </p:nvPr>
        </p:nvSpPr>
        <p:spPr>
          <a:xfrm>
            <a:off x="568456" y="2179534"/>
            <a:ext cx="12842744" cy="662156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37138" tIns="68550" rIns="137138" bIns="68550" rtlCol="0" anchor="t" anchorCtr="0">
            <a:normAutofit/>
          </a:bodyPr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</a:pPr>
            <a:r>
              <a:rPr lang="ru-RU" b="1" dirty="0"/>
              <a:t>Для того чтобы улучшить  состояние окружающей среды в нашей образовательной организации, мы поставили задачу уменьшения количества выбрасываемых нами ненужных предметов, давая им «вторую жизнь». Поделки из такого материала являются очень широким полигоном для осуществления наших фантазий и пополнения предметно-пространственной развивающей среды. Яичные контейнеры, скорлупа, полиэтиленовые пакеты, коробки, втулки от бумажных полотенец и туалетной бумаги, крышки  и многое другое являются прекрасным, а самое главное бесплатным поделочным  материалом.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ts val="1600"/>
              <a:buNone/>
            </a:pPr>
            <a:r>
              <a:rPr lang="ru-RU" b="1" dirty="0"/>
              <a:t>	В процессе создания движения «Апсайклинг в Городе 313» мы планируем приобщить к этой идее и нашу целевую аудиторию.</a:t>
            </a:r>
            <a:endParaRPr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059C733-EEA7-4986-801A-0D4297226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2600" y="371854"/>
            <a:ext cx="5105400" cy="2552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A3FAEE1-10A0-4622-A68D-D21818F76E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00" y="6239049"/>
            <a:ext cx="3962435" cy="39624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DBAE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"/>
          <p:cNvSpPr txBox="1"/>
          <p:nvPr/>
        </p:nvSpPr>
        <p:spPr>
          <a:xfrm>
            <a:off x="1257300" y="355109"/>
            <a:ext cx="11447814" cy="1279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54000"/>
              </a:lnSpc>
            </a:pPr>
            <a:r>
              <a:rPr lang="en-US" sz="5400" b="1" dirty="0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MVP </a:t>
            </a:r>
            <a:r>
              <a:rPr lang="en-US" sz="5400" b="1" dirty="0" err="1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от</a:t>
            </a:r>
            <a:r>
              <a:rPr lang="en-US" sz="5400" b="1" dirty="0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5400" b="1" dirty="0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н</a:t>
            </a:r>
            <a:r>
              <a:rPr lang="en-US" sz="5400" b="1" dirty="0" err="1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ашей</a:t>
            </a:r>
            <a:r>
              <a:rPr lang="en-US" sz="5400" b="1" dirty="0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5400" b="1" dirty="0" err="1">
                <a:solidFill>
                  <a:srgbClr val="191769"/>
                </a:solidFill>
                <a:latin typeface="Arial"/>
                <a:ea typeface="Arial"/>
                <a:cs typeface="Arial"/>
                <a:sym typeface="Arial"/>
              </a:rPr>
              <a:t>команды</a:t>
            </a:r>
            <a:endParaRPr sz="5400" b="1" dirty="0">
              <a:solidFill>
                <a:srgbClr val="19176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F9671FF-6BD4-4375-A15C-AAD74A253C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3635" y="249354"/>
            <a:ext cx="5105400" cy="25527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B657B22-480D-4CA4-BE20-5B007CA950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5117" y="6347425"/>
            <a:ext cx="3962435" cy="3962435"/>
          </a:xfrm>
          <a:prstGeom prst="rect">
            <a:avLst/>
          </a:prstGeom>
        </p:spPr>
      </p:pic>
      <p:sp>
        <p:nvSpPr>
          <p:cNvPr id="11" name="Google Shape;200;p5">
            <a:extLst>
              <a:ext uri="{FF2B5EF4-FFF2-40B4-BE49-F238E27FC236}">
                <a16:creationId xmlns:a16="http://schemas.microsoft.com/office/drawing/2014/main" xmlns="" id="{25B3CD49-5C85-4D71-9349-9E22F059BB7F}"/>
              </a:ext>
            </a:extLst>
          </p:cNvPr>
          <p:cNvSpPr txBox="1"/>
          <p:nvPr/>
        </p:nvSpPr>
        <p:spPr>
          <a:xfrm>
            <a:off x="1355892" y="3108078"/>
            <a:ext cx="15636708" cy="2825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70375"/>
              </a:lnSpc>
            </a:pPr>
            <a:r>
              <a:rPr lang="ru-RU" sz="3600" dirty="0"/>
              <a:t>АРТ- объекты, предметы искусства, аксессуары, бытовые изделия и т.п., изготовленные путём преобразования и  вторичного использования материалов, отходов производства и потребления 5-го класса</a:t>
            </a:r>
            <a:endParaRPr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BDB3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/>
        </p:nvSpPr>
        <p:spPr>
          <a:xfrm>
            <a:off x="1537018" y="463328"/>
            <a:ext cx="12407582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>
              <a:defRPr lang="en-US"/>
            </a:defPPr>
            <a:lvl1pPr>
              <a:lnSpc>
                <a:spcPct val="154000"/>
              </a:lnSpc>
              <a:defRPr sz="5400" b="1">
                <a:solidFill>
                  <a:srgbClr val="191769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/>
              <a:t>Показатели эффективности проектной идеи</a:t>
            </a:r>
            <a:endParaRPr dirty="0">
              <a:sym typeface="Arial"/>
            </a:endParaRPr>
          </a:p>
        </p:txBody>
      </p:sp>
      <p:sp>
        <p:nvSpPr>
          <p:cNvPr id="190" name="Google Shape;190;p4"/>
          <p:cNvSpPr txBox="1"/>
          <p:nvPr/>
        </p:nvSpPr>
        <p:spPr>
          <a:xfrm>
            <a:off x="1551532" y="2955976"/>
            <a:ext cx="14542356" cy="3477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40009"/>
              </a:lnSpc>
            </a:pPr>
            <a:r>
              <a:rPr lang="ru-RU" sz="3228" dirty="0">
                <a:solidFill>
                  <a:srgbClr val="191769"/>
                </a:solidFill>
                <a:latin typeface="Open Sans"/>
                <a:cs typeface="Open Sans"/>
              </a:rPr>
              <a:t>Идея проекта будет эффективна, если в ходе его реализации мы сможем привлечь к движению «Апсайклинг в Городе 313» свыше 30% семей воспитанников старшего дошкольного возраста, учитывая что материальные ресурсы минимальные. Реализация проекта предполагается во время работы ДОУ.</a:t>
            </a:r>
            <a:endParaRPr sz="3228" dirty="0">
              <a:solidFill>
                <a:srgbClr val="191769"/>
              </a:solidFill>
              <a:latin typeface="Open Sans"/>
              <a:cs typeface="Open Sans"/>
              <a:sym typeface="Open Sans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A313A0B-7A05-4F3F-A37F-7CEF3581A6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3635" y="137275"/>
            <a:ext cx="5105400" cy="25527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E4239B0-2281-455C-AD88-C36699BF73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6" y="6225973"/>
            <a:ext cx="3962435" cy="39624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6C8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/>
          <p:nvPr/>
        </p:nvSpPr>
        <p:spPr>
          <a:xfrm>
            <a:off x="1551532" y="647700"/>
            <a:ext cx="12443663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sz="5400" b="1">
                <a:solidFill>
                  <a:srgbClr val="191769"/>
                </a:solidFill>
                <a:latin typeface="Arial"/>
                <a:ea typeface="Arial"/>
                <a:cs typeface="Arial"/>
              </a:defRPr>
            </a:lvl1pPr>
          </a:lstStyle>
          <a:p>
            <a:r>
              <a:rPr lang="ru-RU" dirty="0"/>
              <a:t>Ключевые показатели деятельности</a:t>
            </a:r>
            <a:endParaRPr dirty="0">
              <a:sym typeface="Arial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BB05640-7B89-4D44-B90E-3B7EB0771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200" y="202346"/>
            <a:ext cx="5105400" cy="2552700"/>
          </a:xfrm>
          <a:prstGeom prst="rect">
            <a:avLst/>
          </a:prstGeom>
        </p:spPr>
      </p:pic>
      <p:sp>
        <p:nvSpPr>
          <p:cNvPr id="9" name="Google Shape;190;p4">
            <a:extLst>
              <a:ext uri="{FF2B5EF4-FFF2-40B4-BE49-F238E27FC236}">
                <a16:creationId xmlns:a16="http://schemas.microsoft.com/office/drawing/2014/main" xmlns="" id="{E7E019F3-5C41-438D-A8CA-3089BDE84EF1}"/>
              </a:ext>
            </a:extLst>
          </p:cNvPr>
          <p:cNvSpPr txBox="1"/>
          <p:nvPr/>
        </p:nvSpPr>
        <p:spPr>
          <a:xfrm>
            <a:off x="1423466" y="2933700"/>
            <a:ext cx="15569134" cy="5601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Цель проекта: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формирование </a:t>
            </a:r>
            <a:r>
              <a:rPr lang="ru-RU" sz="2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экологосберегающего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поведения детей, их семей и педагогов посредством вовлечения их в творческую продуктивную деятельность с 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использованием 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вторичном использовании бросового материала и отходов производства и потребления низкого класса опасности.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Повысить уровень экологической культуры детей и родителей, популяризировать бережное отношение к природе средствами художественного творчества при изготовлении поделок из бросового материала.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-Развивать экологического мышления, воображения и конструктивные умения.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Совершенствовать умения устанавливать причинно-следственные связи между природой и деятельностью человека.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Воспитывать любовь и бережное отношение к природе, умение видеть и откликаться на красоту природного окружения.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6C8FF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 txBox="1"/>
          <p:nvPr/>
        </p:nvSpPr>
        <p:spPr>
          <a:xfrm>
            <a:off x="1551532" y="647700"/>
            <a:ext cx="12443663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>
              <a:defRPr lang="en-US"/>
            </a:defPPr>
            <a:lvl1pPr>
              <a:lnSpc>
                <a:spcPct val="100000"/>
              </a:lnSpc>
              <a:defRPr sz="5400" b="1">
                <a:solidFill>
                  <a:srgbClr val="191769"/>
                </a:solidFill>
                <a:latin typeface="Arial"/>
                <a:ea typeface="Arial"/>
                <a:cs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191769"/>
                </a:solidFill>
                <a:effectLst/>
                <a:uLnTx/>
                <a:uFillTx/>
                <a:latin typeface="Arial"/>
                <a:cs typeface="Arial"/>
              </a:rPr>
              <a:t>Ключевые показатели деятельности</a:t>
            </a:r>
            <a:endParaRPr kumimoji="0" sz="5400" b="1" i="0" u="none" strike="noStrike" kern="1200" cap="none" spc="0" normalizeH="0" baseline="0" noProof="0" dirty="0">
              <a:ln>
                <a:noFill/>
              </a:ln>
              <a:solidFill>
                <a:srgbClr val="191769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BB05640-7B89-4D44-B90E-3B7EB0771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0200" y="202346"/>
            <a:ext cx="5105400" cy="2552700"/>
          </a:xfrm>
          <a:prstGeom prst="rect">
            <a:avLst/>
          </a:prstGeom>
        </p:spPr>
      </p:pic>
      <p:sp>
        <p:nvSpPr>
          <p:cNvPr id="9" name="Google Shape;190;p4">
            <a:extLst>
              <a:ext uri="{FF2B5EF4-FFF2-40B4-BE49-F238E27FC236}">
                <a16:creationId xmlns:a16="http://schemas.microsoft.com/office/drawing/2014/main" xmlns="" id="{E7E019F3-5C41-438D-A8CA-3089BDE84EF1}"/>
              </a:ext>
            </a:extLst>
          </p:cNvPr>
          <p:cNvSpPr txBox="1"/>
          <p:nvPr/>
        </p:nvSpPr>
        <p:spPr>
          <a:xfrm>
            <a:off x="1551532" y="2955977"/>
            <a:ext cx="1544106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Этапы реализации проекта:</a:t>
            </a:r>
          </a:p>
        </p:txBody>
      </p:sp>
      <p:pic>
        <p:nvPicPr>
          <p:cNvPr id="11" name="Picture 17">
            <a:extLst>
              <a:ext uri="{FF2B5EF4-FFF2-40B4-BE49-F238E27FC236}">
                <a16:creationId xmlns:a16="http://schemas.microsoft.com/office/drawing/2014/main" xmlns="" id="{D7D8942E-8AB7-475C-A7E0-3D5D2D74E5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544800" y="7662123"/>
            <a:ext cx="2274151" cy="2422531"/>
          </a:xfrm>
          <a:prstGeom prst="rect">
            <a:avLst/>
          </a:prstGeom>
        </p:spPr>
      </p:pic>
      <p:graphicFrame>
        <p:nvGraphicFramePr>
          <p:cNvPr id="6" name="Таблица 2">
            <a:extLst>
              <a:ext uri="{FF2B5EF4-FFF2-40B4-BE49-F238E27FC236}">
                <a16:creationId xmlns:a16="http://schemas.microsoft.com/office/drawing/2014/main" xmlns="" id="{E4DD7F42-F87A-4FC1-B6E0-115C687DD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80350"/>
              </p:ext>
            </p:extLst>
          </p:nvPr>
        </p:nvGraphicFramePr>
        <p:xfrm>
          <a:off x="838200" y="3879307"/>
          <a:ext cx="10515600" cy="6278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336">
                  <a:extLst>
                    <a:ext uri="{9D8B030D-6E8A-4147-A177-3AD203B41FA5}">
                      <a16:colId xmlns:a16="http://schemas.microsoft.com/office/drawing/2014/main" xmlns="" val="2758136025"/>
                    </a:ext>
                  </a:extLst>
                </a:gridCol>
                <a:gridCol w="7606664">
                  <a:extLst>
                    <a:ext uri="{9D8B030D-6E8A-4147-A177-3AD203B41FA5}">
                      <a16:colId xmlns:a16="http://schemas.microsoft.com/office/drawing/2014/main" xmlns="" val="906262513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xmlns="" val="2160323407"/>
                    </a:ext>
                  </a:extLst>
                </a:gridCol>
              </a:tblGrid>
              <a:tr h="199619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Подготовительный (определение целей и задач проекта).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Поиск информации о апсайклинге, бытовых отходах, проблемах загрязнения мусором окружающей среды.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сентябрь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38253912"/>
                  </a:ext>
                </a:extLst>
              </a:tr>
              <a:tr h="199619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Основной (реализация плана проекта)</a:t>
                      </a:r>
                      <a:endParaRPr lang="ru-RU" sz="2400" b="0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Совместная исследовательская и творческая  деятельность педагогов,  детей и родителей. Создание движения «Апсайклинг в Городе 313»</a:t>
                      </a:r>
                      <a:endParaRPr lang="ru-RU" sz="2400" b="0" i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октябрь-апрель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9939955"/>
                  </a:ext>
                </a:extLst>
              </a:tr>
              <a:tr h="199619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Заключительный (подведение итогов)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1456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98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433</Words>
  <Application>Microsoft Office PowerPoint</Application>
  <PresentationFormat>Произвольный</PresentationFormat>
  <Paragraphs>48</Paragraphs>
  <Slides>12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Open Sans</vt:lpstr>
      <vt:lpstr>Calibri</vt:lpstr>
      <vt:lpstr>HK Grotesk Light</vt:lpstr>
      <vt:lpstr>Comic Sans MS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Фиолетовая и Зеленая 3D Спортивная Видео Презентация</dc:title>
  <dc:creator>HP-laptop</dc:creator>
  <cp:lastModifiedBy>Администратор</cp:lastModifiedBy>
  <cp:revision>17</cp:revision>
  <dcterms:created xsi:type="dcterms:W3CDTF">2006-08-16T00:00:00Z</dcterms:created>
  <dcterms:modified xsi:type="dcterms:W3CDTF">2023-02-14T06:17:19Z</dcterms:modified>
  <dc:identifier>DAFHZCZUCoY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2683506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