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9"/>
  </p:notesMasterIdLst>
  <p:sldIdLst>
    <p:sldId id="264" r:id="rId2"/>
    <p:sldId id="272" r:id="rId3"/>
    <p:sldId id="261" r:id="rId4"/>
    <p:sldId id="266" r:id="rId5"/>
    <p:sldId id="265" r:id="rId6"/>
    <p:sldId id="260" r:id="rId7"/>
    <p:sldId id="27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B8E6"/>
    <a:srgbClr val="FF0000"/>
    <a:srgbClr val="0066FF"/>
    <a:srgbClr val="CC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099" autoAdjust="0"/>
    <p:restoredTop sz="94660"/>
  </p:normalViewPr>
  <p:slideViewPr>
    <p:cSldViewPr>
      <p:cViewPr varScale="1">
        <p:scale>
          <a:sx n="110" d="100"/>
          <a:sy n="110" d="100"/>
        </p:scale>
        <p:origin x="-164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13C99D-3E1E-43A9-B153-28FE773DF113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CED12B-A578-4424-ACF1-785C8C133F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8048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FDD6E-EE29-4E4A-9137-6574D1E85754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BFC26506-32C7-4DD8-AA33-F5E6054A18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FDD6E-EE29-4E4A-9137-6574D1E85754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26506-32C7-4DD8-AA33-F5E6054A1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FDD6E-EE29-4E4A-9137-6574D1E85754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26506-32C7-4DD8-AA33-F5E6054A1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FDD6E-EE29-4E4A-9137-6574D1E85754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26506-32C7-4DD8-AA33-F5E6054A18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FDD6E-EE29-4E4A-9137-6574D1E85754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FC26506-32C7-4DD8-AA33-F5E6054A1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FDD6E-EE29-4E4A-9137-6574D1E85754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26506-32C7-4DD8-AA33-F5E6054A18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FDD6E-EE29-4E4A-9137-6574D1E85754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26506-32C7-4DD8-AA33-F5E6054A18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FDD6E-EE29-4E4A-9137-6574D1E85754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26506-32C7-4DD8-AA33-F5E6054A1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FDD6E-EE29-4E4A-9137-6574D1E85754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26506-32C7-4DD8-AA33-F5E6054A1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FDD6E-EE29-4E4A-9137-6574D1E85754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26506-32C7-4DD8-AA33-F5E6054A18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FDD6E-EE29-4E4A-9137-6574D1E85754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FC26506-32C7-4DD8-AA33-F5E6054A18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96FDD6E-EE29-4E4A-9137-6574D1E85754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BFC26506-32C7-4DD8-AA33-F5E6054A1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Я\Desktop\рамки\03543738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664" y="0"/>
            <a:ext cx="9144001" cy="7019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Выноска со стрелкой вниз 2"/>
          <p:cNvSpPr/>
          <p:nvPr/>
        </p:nvSpPr>
        <p:spPr>
          <a:xfrm>
            <a:off x="1512707" y="679117"/>
            <a:ext cx="5904656" cy="1728192"/>
          </a:xfrm>
          <a:prstGeom prst="downArrowCallout">
            <a:avLst/>
          </a:prstGeom>
          <a:ln w="3810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МУНИЦИПАЛЬНОЕ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БЮДЖЕТНОЕ ОБЩЕОБРАЗОВАТЕЛЬНОЕ УЧРЕЖДЕНИЕ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СРЕДНЯЯ  ОБЩЕОБРАЗОВАТЕЛЬНАЯ  ШКОЛА № 3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ГОРОДА БИЙСКА АЛТАЙСКОГО КРАЯ</a:t>
            </a:r>
            <a:endParaRPr lang="ru-RU" sz="12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ctr"/>
            <a:endParaRPr lang="ru-RU" sz="32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860737"/>
              </p:ext>
            </p:extLst>
          </p:nvPr>
        </p:nvGraphicFramePr>
        <p:xfrm>
          <a:off x="0" y="0"/>
          <a:ext cx="9144000" cy="701943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1440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70194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 smtClean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 smtClean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МУНИЦИПАЛЬНОЕ БЮДЖЕТНОЕ ОБЩЕОБРАЗОВАТЕЛЬНОЕ УЧРЕЖДЕНИЕ</a:t>
                      </a:r>
                      <a:b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СРЕДНЯЯ  ОБЩЕОБРАЗОВАТЕЛЬНАЯ  ШКОЛА № 3</a:t>
                      </a:r>
                      <a:b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ГОРОДА БИЙСКА АЛТАЙСКОГО КРАЯ</a:t>
                      </a:r>
                      <a:endParaRPr lang="ru-RU" sz="1200" b="1" dirty="0" smtClean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 smtClean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 smtClean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 smtClean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 smtClean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 smtClean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 smtClean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 smtClean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 smtClean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 smtClean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Презентация</a:t>
                      </a:r>
                      <a:r>
                        <a:rPr lang="ru-RU" sz="2000" b="1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на тему: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«Создание условий для безопасности детей второго раннего возраста»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aseline="0" dirty="0" smtClean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aseline="0" dirty="0" smtClean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aseline="0" dirty="0" smtClean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aseline="0" dirty="0" smtClean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aseline="0" dirty="0" smtClean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                                                                       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aseline="0" dirty="0" smtClean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aseline="0" dirty="0" smtClean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                                                                                        Выполнила: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                                                                                           Козырева О.А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aseline="0" dirty="0" smtClean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aseline="0" dirty="0" smtClean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 dirty="0" err="1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г.Бийск</a:t>
                      </a:r>
                      <a:r>
                        <a:rPr lang="en-US" sz="1800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,</a:t>
                      </a:r>
                      <a:r>
                        <a:rPr lang="ru-RU" sz="1800" baseline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800" baseline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2023</a:t>
                      </a:r>
                      <a:endParaRPr lang="ru-RU" sz="1800" dirty="0" smtClean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4300" marR="11430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16632"/>
            <a:ext cx="1224136" cy="10801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images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7863" y="4149080"/>
            <a:ext cx="3335666" cy="2520281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929170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Я\Desktop\рамки\03543738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664" y="0"/>
            <a:ext cx="9144001" cy="7019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Выноска со стрелкой вниз 2"/>
          <p:cNvSpPr/>
          <p:nvPr/>
        </p:nvSpPr>
        <p:spPr>
          <a:xfrm>
            <a:off x="1475656" y="260648"/>
            <a:ext cx="5904656" cy="2016224"/>
          </a:xfrm>
          <a:prstGeom prst="downArrowCallout">
            <a:avLst/>
          </a:prstGeom>
          <a:solidFill>
            <a:schemeClr val="accent1">
              <a:lumMod val="20000"/>
              <a:lumOff val="80000"/>
            </a:schemeClr>
          </a:solidFill>
          <a:ln w="3810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Безопасность – это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остояние </a:t>
            </a: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защищенности жизненно важных интересов личности, общества и государства от внутренних и внешних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угроз</a:t>
            </a:r>
            <a:endParaRPr lang="ru-RU" sz="20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31640" y="2276872"/>
            <a:ext cx="691276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 раннего возраста мы начинаем говорить с ребенком о правилах поведения в быту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социуме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природе.</a:t>
            </a:r>
          </a:p>
          <a:p>
            <a:pPr>
              <a:lnSpc>
                <a:spcPct val="150000"/>
              </a:lnSpc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Основная задача нас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взрослых  привить детям культуру безопасного поведения на улице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 быту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в общении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на природе .   </a:t>
            </a:r>
          </a:p>
        </p:txBody>
      </p:sp>
      <p:pic>
        <p:nvPicPr>
          <p:cNvPr id="6" name="Picture 4" descr="C:\Users\Я\Desktop\обж картинки\Картинки для уголков\1364367131_ltnb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6080" y="4020135"/>
            <a:ext cx="4608512" cy="27758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E6B8E6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4084798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вал 4"/>
          <p:cNvSpPr/>
          <p:nvPr/>
        </p:nvSpPr>
        <p:spPr>
          <a:xfrm>
            <a:off x="3943775" y="2800774"/>
            <a:ext cx="1256451" cy="1256451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1590" tIns="21590" rIns="21590" bIns="21590" numCol="1" spcCol="1270" anchor="ctr" anchorCtr="0">
            <a:noAutofit/>
          </a:bodyPr>
          <a:lstStyle/>
          <a:p>
            <a:pPr lvl="0" algn="ctr" defTabSz="1511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3400" kern="1200" dirty="0"/>
          </a:p>
        </p:txBody>
      </p:sp>
      <p:sp>
        <p:nvSpPr>
          <p:cNvPr id="9" name="Овал 4"/>
          <p:cNvSpPr/>
          <p:nvPr/>
        </p:nvSpPr>
        <p:spPr>
          <a:xfrm>
            <a:off x="4096175" y="2953174"/>
            <a:ext cx="1256451" cy="1256451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1590" tIns="21590" rIns="21590" bIns="21590" numCol="1" spcCol="1270" anchor="ctr" anchorCtr="0">
            <a:noAutofit/>
          </a:bodyPr>
          <a:lstStyle/>
          <a:p>
            <a:pPr lvl="0" algn="ctr" defTabSz="1511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3400" kern="1200" dirty="0"/>
          </a:p>
        </p:txBody>
      </p:sp>
      <p:pic>
        <p:nvPicPr>
          <p:cNvPr id="2050" name="Picture 2" descr="C:\Users\Я\Desktop\рамки\03543738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0428"/>
            <a:ext cx="9303939" cy="6928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Скругленный прямоугольник 2"/>
          <p:cNvSpPr/>
          <p:nvPr/>
        </p:nvSpPr>
        <p:spPr>
          <a:xfrm>
            <a:off x="3203848" y="980728"/>
            <a:ext cx="2220786" cy="92704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endParaRPr lang="ru-RU" sz="36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 flipH="1">
            <a:off x="2211168" y="1916832"/>
            <a:ext cx="2116464" cy="12343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H="1">
            <a:off x="3037944" y="1916832"/>
            <a:ext cx="1289688" cy="284936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4427984" y="1916832"/>
            <a:ext cx="1328149" cy="286588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4427984" y="1916832"/>
            <a:ext cx="2304256" cy="11521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Прямоугольник с двумя скругленными противолежащими углами 19"/>
          <p:cNvSpPr/>
          <p:nvPr/>
        </p:nvSpPr>
        <p:spPr>
          <a:xfrm>
            <a:off x="1043608" y="2060848"/>
            <a:ext cx="1957230" cy="1872209"/>
          </a:xfrm>
          <a:prstGeom prst="round2Diag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Познакомить детей с правилами безопасного поведения в природе</a:t>
            </a:r>
          </a:p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sz="1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с двумя скругленными противолежащими углами 21"/>
          <p:cNvSpPr/>
          <p:nvPr/>
        </p:nvSpPr>
        <p:spPr>
          <a:xfrm>
            <a:off x="1445342" y="4209625"/>
            <a:ext cx="2237446" cy="1235600"/>
          </a:xfrm>
          <a:prstGeom prst="round2Diag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Безопасность собственной жизнедеятельности .</a:t>
            </a:r>
          </a:p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Знакомить с предметным миром и правилами безопасного обращения с предметами</a:t>
            </a:r>
            <a:endParaRPr lang="ru-RU" sz="1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с двумя скругленными противолежащими углами 22"/>
          <p:cNvSpPr/>
          <p:nvPr/>
        </p:nvSpPr>
        <p:spPr>
          <a:xfrm>
            <a:off x="4724400" y="4209625"/>
            <a:ext cx="2095851" cy="1235600"/>
          </a:xfrm>
          <a:prstGeom prst="round2Diag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Знакомить с понятиями «</a:t>
            </a:r>
            <a:r>
              <a:rPr lang="ru-RU" sz="12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можно-нельзя</a:t>
            </a:r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en-US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«опасно» </a:t>
            </a:r>
          </a:p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Формировать представление о правилах безопасного поведения в играх.</a:t>
            </a:r>
            <a:endParaRPr lang="ru-RU" sz="1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Прямоугольник с двумя скругленными противолежащими углами 23"/>
          <p:cNvSpPr/>
          <p:nvPr/>
        </p:nvSpPr>
        <p:spPr>
          <a:xfrm>
            <a:off x="5756133" y="1975375"/>
            <a:ext cx="2128235" cy="1872208"/>
          </a:xfrm>
          <a:prstGeom prst="round2Diag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Безопасность на дорогах!</a:t>
            </a:r>
          </a:p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Формировать первичные  представления о машинах</a:t>
            </a:r>
            <a:r>
              <a:rPr lang="en-US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улице</a:t>
            </a:r>
            <a:r>
              <a:rPr lang="en-US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дороге.</a:t>
            </a:r>
          </a:p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Знакомить с некоторыми видами транспортных средств.</a:t>
            </a:r>
            <a:endParaRPr lang="ru-RU" sz="1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4" name="Picture 3" descr="C:\Users\Я\Desktop\обж картинки\Картинки для уголков\libri1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8943" y="404664"/>
            <a:ext cx="1905425" cy="1665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Скругленный прямоугольник 15"/>
          <p:cNvSpPr/>
          <p:nvPr/>
        </p:nvSpPr>
        <p:spPr>
          <a:xfrm>
            <a:off x="3131840" y="980728"/>
            <a:ext cx="2364802" cy="927042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Задачи безопасного поведения</a:t>
            </a:r>
            <a:endParaRPr lang="ru-RU" sz="20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1874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Я\Desktop\рамки\03543738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81390"/>
            <a:ext cx="9252520" cy="6939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Выноска со стрелкой вниз 2"/>
          <p:cNvSpPr/>
          <p:nvPr/>
        </p:nvSpPr>
        <p:spPr>
          <a:xfrm>
            <a:off x="899592" y="548680"/>
            <a:ext cx="7272808" cy="1805828"/>
          </a:xfrm>
          <a:prstGeom prst="downArrowCallou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Направления работы по безопасности</a:t>
            </a:r>
            <a:endParaRPr lang="ru-RU" sz="32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87624" y="2852936"/>
            <a:ext cx="4248472" cy="2041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000" b="1" i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Безопасность на дорогах</a:t>
            </a:r>
          </a:p>
          <a:p>
            <a:pPr>
              <a:lnSpc>
                <a:spcPct val="150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2000" b="1" i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Безопасность собственной жизни </a:t>
            </a:r>
          </a:p>
          <a:p>
            <a:pPr>
              <a:lnSpc>
                <a:spcPct val="150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2000" b="1" i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Безопасное поведение в природе</a:t>
            </a:r>
          </a:p>
        </p:txBody>
      </p:sp>
      <p:pic>
        <p:nvPicPr>
          <p:cNvPr id="3076" name="Picture 4" descr="C:\Users\Я\Desktop\обж картинки\84329247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2354509"/>
            <a:ext cx="2015787" cy="1362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Users\Я\Desktop\обж картинки\Картинки для уголков\step-05b3ecb3d396389bbaaaac101a61b9b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3717032"/>
            <a:ext cx="2015962" cy="1512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8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5186567"/>
            <a:ext cx="2088101" cy="129539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2149983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Я\Desktop\рамки\03543738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Выноска со стрелкой вниз 1"/>
          <p:cNvSpPr/>
          <p:nvPr/>
        </p:nvSpPr>
        <p:spPr>
          <a:xfrm>
            <a:off x="899592" y="908720"/>
            <a:ext cx="7272808" cy="1656184"/>
          </a:xfrm>
          <a:prstGeom prst="downArrowCallou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«Психолого-педагогические условия для безопасного поведения детей раннего возраста»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63588" y="2957126"/>
            <a:ext cx="741682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i="1" dirty="0" smtClean="0">
                <a:latin typeface="Times New Roman"/>
                <a:ea typeface="SimSun"/>
              </a:rPr>
              <a:t> 1. Создать содержательно насыщенную предметно-развивающую среду. </a:t>
            </a:r>
          </a:p>
          <a:p>
            <a:pPr>
              <a:lnSpc>
                <a:spcPct val="150000"/>
              </a:lnSpc>
            </a:pPr>
            <a:r>
              <a:rPr lang="ru-RU" b="1" i="1" dirty="0" smtClean="0">
                <a:latin typeface="Times New Roman"/>
                <a:ea typeface="SimSun"/>
              </a:rPr>
              <a:t>2.Активизировать участие родителей в совместной деятельности по формированию у детей основ безопасного поведения .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706553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78" y="0"/>
            <a:ext cx="9144000" cy="695739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10" name="Выноска со стрелкой вниз 9"/>
          <p:cNvSpPr/>
          <p:nvPr/>
        </p:nvSpPr>
        <p:spPr>
          <a:xfrm>
            <a:off x="952908" y="664861"/>
            <a:ext cx="6696744" cy="1346448"/>
          </a:xfrm>
          <a:prstGeom prst="downArrowCallou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itchFamily="18" charset="0"/>
              </a:rPr>
              <a:t>Методы и приемы обучения малышей безопасному поведе</a:t>
            </a:r>
            <a:r>
              <a:rPr lang="ru-RU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itchFamily="18" charset="0"/>
              </a:rPr>
              <a:t>нию </a:t>
            </a:r>
            <a:endParaRPr lang="ru-RU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Загнутый угол 11"/>
          <p:cNvSpPr/>
          <p:nvPr/>
        </p:nvSpPr>
        <p:spPr>
          <a:xfrm>
            <a:off x="4405516" y="2501085"/>
            <a:ext cx="3241060" cy="1255467"/>
          </a:xfrm>
          <a:prstGeom prst="foldedCorner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Беседа</a:t>
            </a:r>
          </a:p>
        </p:txBody>
      </p:sp>
      <p:sp>
        <p:nvSpPr>
          <p:cNvPr id="13" name="Загнутый угол 12"/>
          <p:cNvSpPr/>
          <p:nvPr/>
        </p:nvSpPr>
        <p:spPr>
          <a:xfrm>
            <a:off x="919305" y="4797152"/>
            <a:ext cx="3241060" cy="1462810"/>
          </a:xfrm>
          <a:prstGeom prst="foldedCorner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8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Дидактические игры</a:t>
            </a:r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i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Загнутый угол 14"/>
          <p:cNvSpPr/>
          <p:nvPr/>
        </p:nvSpPr>
        <p:spPr>
          <a:xfrm>
            <a:off x="888611" y="3337761"/>
            <a:ext cx="3241060" cy="1102770"/>
          </a:xfrm>
          <a:prstGeom prst="foldedCorner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800" b="1" i="1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i="1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Рассматривание иллюстраций</a:t>
            </a:r>
          </a:p>
          <a:p>
            <a:pPr algn="ctr"/>
            <a:endParaRPr lang="ru-RU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i="1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Загнутый угол 10"/>
          <p:cNvSpPr/>
          <p:nvPr/>
        </p:nvSpPr>
        <p:spPr>
          <a:xfrm>
            <a:off x="888611" y="1844824"/>
            <a:ext cx="3096344" cy="1102770"/>
          </a:xfrm>
          <a:prstGeom prst="foldedCorner">
            <a:avLst/>
          </a:prstGeom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Объяснения </a:t>
            </a:r>
          </a:p>
          <a:p>
            <a:pPr algn="ctr"/>
            <a:endParaRPr lang="ru-RU" b="1" i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Рисунок 15"/>
          <p:cNvPicPr/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3933" l="6500" r="94500">
                        <a14:foregroundMark x1="13000" y1="18201" x2="52500" y2="3975"/>
                        <a14:foregroundMark x1="50750" y1="3975" x2="92000" y2="34519"/>
                        <a14:foregroundMark x1="13750" y1="18828" x2="14500" y2="63598"/>
                        <a14:foregroundMark x1="14500" y1="60042" x2="8000" y2="79079"/>
                        <a14:foregroundMark x1="9000" y1="79079" x2="72750" y2="91213"/>
                        <a14:foregroundMark x1="74250" y1="93933" x2="94500" y2="61506"/>
                        <a14:foregroundMark x1="93750" y1="63598" x2="92000" y2="3451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2340" y="1406517"/>
            <a:ext cx="1358900" cy="1623060"/>
          </a:xfrm>
          <a:prstGeom prst="rect">
            <a:avLst/>
          </a:prstGeom>
        </p:spPr>
      </p:pic>
      <p:sp>
        <p:nvSpPr>
          <p:cNvPr id="14" name="Загнутый угол 13"/>
          <p:cNvSpPr/>
          <p:nvPr/>
        </p:nvSpPr>
        <p:spPr>
          <a:xfrm>
            <a:off x="4536346" y="4614931"/>
            <a:ext cx="3139825" cy="1368152"/>
          </a:xfrm>
          <a:prstGeom prst="foldedCorner">
            <a:avLst/>
          </a:prstGeom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Игровые ситуации</a:t>
            </a:r>
          </a:p>
          <a:p>
            <a:pPr algn="ctr"/>
            <a:endParaRPr lang="ru-RU" sz="2400" b="1" i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0425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Я\Desktop\рамки\03543738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83568" y="836712"/>
            <a:ext cx="8208912" cy="4752528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cap="none" spc="0" dirty="0" smtClean="0">
                <a:ln w="11430"/>
                <a:gradFill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5400000" scaled="0"/>
                </a:gradFill>
                <a:latin typeface="Times New Roman" pitchFamily="18" charset="0"/>
                <a:cs typeface="Times New Roman" pitchFamily="18" charset="0"/>
              </a:rPr>
              <a:t>СПАСИБО ЗА </a:t>
            </a:r>
          </a:p>
          <a:p>
            <a:pPr algn="ctr"/>
            <a:r>
              <a:rPr lang="ru-RU" sz="5400" cap="none" spc="0" dirty="0" smtClean="0">
                <a:ln w="11430"/>
                <a:gradFill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5400000" scaled="0"/>
                </a:gradFill>
                <a:latin typeface="Times New Roman" pitchFamily="18" charset="0"/>
                <a:cs typeface="Times New Roman" pitchFamily="18" charset="0"/>
              </a:rPr>
              <a:t>ВНИМАНИЕ</a:t>
            </a:r>
            <a:r>
              <a:rPr lang="ru-RU" sz="5400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!</a:t>
            </a:r>
            <a:endParaRPr lang="ru-RU" sz="5400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3706516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892</TotalTime>
  <Words>209</Words>
  <Application>Microsoft Office PowerPoint</Application>
  <PresentationFormat>Экран (4:3)</PresentationFormat>
  <Paragraphs>62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Справедливость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Я</dc:creator>
  <cp:lastModifiedBy>User</cp:lastModifiedBy>
  <cp:revision>83</cp:revision>
  <dcterms:created xsi:type="dcterms:W3CDTF">2014-11-01T09:45:25Z</dcterms:created>
  <dcterms:modified xsi:type="dcterms:W3CDTF">2023-02-14T02:46:06Z</dcterms:modified>
</cp:coreProperties>
</file>