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83" r:id="rId3"/>
    <p:sldId id="284" r:id="rId4"/>
    <p:sldId id="285" r:id="rId5"/>
    <p:sldId id="28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96199-F39E-4CBD-B4F9-E20BC9FD01B5}" type="doc">
      <dgm:prSet loTypeId="urn:microsoft.com/office/officeart/2005/8/layout/hProcess3" loCatId="process" qsTypeId="urn:microsoft.com/office/officeart/2005/8/quickstyle/simple1" qsCatId="simple" csTypeId="urn:microsoft.com/office/officeart/2005/8/colors/accent2_2" csCatId="accent2" phldr="1"/>
      <dgm:spPr/>
    </dgm:pt>
    <dgm:pt modelId="{226CB263-6A1C-4ADB-AF5F-39C2DA61E10D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Знания, ценности</a:t>
          </a:r>
          <a:endParaRPr lang="ru-RU" b="1" dirty="0">
            <a:solidFill>
              <a:schemeClr val="bg1"/>
            </a:solidFill>
          </a:endParaRPr>
        </a:p>
      </dgm:t>
    </dgm:pt>
    <dgm:pt modelId="{8CA4D42A-9439-4B78-9AF5-4467647F8D10}" type="parTrans" cxnId="{2A95E922-7F6E-4C95-9BAA-9C59F62073F4}">
      <dgm:prSet/>
      <dgm:spPr/>
      <dgm:t>
        <a:bodyPr/>
        <a:lstStyle/>
        <a:p>
          <a:endParaRPr lang="ru-RU"/>
        </a:p>
      </dgm:t>
    </dgm:pt>
    <dgm:pt modelId="{C8CF9C15-CA65-4AED-BFC4-24F4BFBD43CE}" type="sibTrans" cxnId="{2A95E922-7F6E-4C95-9BAA-9C59F62073F4}">
      <dgm:prSet/>
      <dgm:spPr/>
      <dgm:t>
        <a:bodyPr/>
        <a:lstStyle/>
        <a:p>
          <a:endParaRPr lang="ru-RU"/>
        </a:p>
      </dgm:t>
    </dgm:pt>
    <dgm:pt modelId="{DE978E56-19A8-4B86-AE2A-6619648A05C0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умения </a:t>
          </a:r>
          <a:endParaRPr lang="ru-RU" b="1" dirty="0">
            <a:solidFill>
              <a:schemeClr val="bg1"/>
            </a:solidFill>
          </a:endParaRPr>
        </a:p>
      </dgm:t>
    </dgm:pt>
    <dgm:pt modelId="{3C60F3F7-2172-41FB-9C8E-22B183881F6A}" type="parTrans" cxnId="{EB310910-C7F6-4798-AE73-37C0893DF9F5}">
      <dgm:prSet/>
      <dgm:spPr/>
      <dgm:t>
        <a:bodyPr/>
        <a:lstStyle/>
        <a:p>
          <a:endParaRPr lang="ru-RU"/>
        </a:p>
      </dgm:t>
    </dgm:pt>
    <dgm:pt modelId="{935B2D3F-A65D-4F1C-AB28-A7BD55F2F6EC}" type="sibTrans" cxnId="{EB310910-C7F6-4798-AE73-37C0893DF9F5}">
      <dgm:prSet/>
      <dgm:spPr/>
      <dgm:t>
        <a:bodyPr/>
        <a:lstStyle/>
        <a:p>
          <a:endParaRPr lang="ru-RU"/>
        </a:p>
      </dgm:t>
    </dgm:pt>
    <dgm:pt modelId="{7724F6F3-C245-4090-AAFC-39C261110C37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компетенции</a:t>
          </a:r>
          <a:endParaRPr lang="ru-RU" b="1" dirty="0">
            <a:solidFill>
              <a:schemeClr val="bg1"/>
            </a:solidFill>
          </a:endParaRPr>
        </a:p>
      </dgm:t>
    </dgm:pt>
    <dgm:pt modelId="{965E2D01-04AF-449B-B956-E82467AA5A2C}" type="parTrans" cxnId="{2846CE62-C00C-4FC2-82FD-0B78BB832C2E}">
      <dgm:prSet/>
      <dgm:spPr/>
      <dgm:t>
        <a:bodyPr/>
        <a:lstStyle/>
        <a:p>
          <a:endParaRPr lang="ru-RU"/>
        </a:p>
      </dgm:t>
    </dgm:pt>
    <dgm:pt modelId="{B874F6EE-1CE3-4FED-969A-7C473DEACDDC}" type="sibTrans" cxnId="{2846CE62-C00C-4FC2-82FD-0B78BB832C2E}">
      <dgm:prSet/>
      <dgm:spPr/>
      <dgm:t>
        <a:bodyPr/>
        <a:lstStyle/>
        <a:p>
          <a:endParaRPr lang="ru-RU"/>
        </a:p>
      </dgm:t>
    </dgm:pt>
    <dgm:pt modelId="{1356D69A-9283-4C6B-8CA0-264EC064C87F}" type="pres">
      <dgm:prSet presAssocID="{73D96199-F39E-4CBD-B4F9-E20BC9FD01B5}" presName="Name0" presStyleCnt="0">
        <dgm:presLayoutVars>
          <dgm:dir/>
          <dgm:animLvl val="lvl"/>
          <dgm:resizeHandles val="exact"/>
        </dgm:presLayoutVars>
      </dgm:prSet>
      <dgm:spPr/>
    </dgm:pt>
    <dgm:pt modelId="{AF129372-DFCD-4A54-916D-DC16F0ECBEBC}" type="pres">
      <dgm:prSet presAssocID="{73D96199-F39E-4CBD-B4F9-E20BC9FD01B5}" presName="dummy" presStyleCnt="0"/>
      <dgm:spPr/>
    </dgm:pt>
    <dgm:pt modelId="{35A68325-1A2A-45E3-A310-D2484D2022AA}" type="pres">
      <dgm:prSet presAssocID="{73D96199-F39E-4CBD-B4F9-E20BC9FD01B5}" presName="linH" presStyleCnt="0"/>
      <dgm:spPr/>
    </dgm:pt>
    <dgm:pt modelId="{8F25AC2F-876A-42F9-8E22-93FD4350E93B}" type="pres">
      <dgm:prSet presAssocID="{73D96199-F39E-4CBD-B4F9-E20BC9FD01B5}" presName="padding1" presStyleCnt="0"/>
      <dgm:spPr/>
    </dgm:pt>
    <dgm:pt modelId="{0C92473B-BD18-4931-A896-86A6C15C4D78}" type="pres">
      <dgm:prSet presAssocID="{226CB263-6A1C-4ADB-AF5F-39C2DA61E10D}" presName="linV" presStyleCnt="0"/>
      <dgm:spPr/>
    </dgm:pt>
    <dgm:pt modelId="{A2E524F8-0452-4C9E-B7B0-CDB8A89EDD4F}" type="pres">
      <dgm:prSet presAssocID="{226CB263-6A1C-4ADB-AF5F-39C2DA61E10D}" presName="spVertical1" presStyleCnt="0"/>
      <dgm:spPr/>
    </dgm:pt>
    <dgm:pt modelId="{27B18827-F582-42D9-BE6F-30737D19C738}" type="pres">
      <dgm:prSet presAssocID="{226CB263-6A1C-4ADB-AF5F-39C2DA61E10D}" presName="parTx" presStyleLbl="revTx" presStyleIdx="0" presStyleCnt="3" custScaleY="1294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7478F-1281-4049-921A-46DB432A6F4B}" type="pres">
      <dgm:prSet presAssocID="{226CB263-6A1C-4ADB-AF5F-39C2DA61E10D}" presName="spVertical2" presStyleCnt="0"/>
      <dgm:spPr/>
    </dgm:pt>
    <dgm:pt modelId="{0029DA88-4870-48A8-AE26-16755AB0E8E1}" type="pres">
      <dgm:prSet presAssocID="{226CB263-6A1C-4ADB-AF5F-39C2DA61E10D}" presName="spVertical3" presStyleCnt="0"/>
      <dgm:spPr/>
    </dgm:pt>
    <dgm:pt modelId="{AEC42C44-3D1F-4D36-AF1D-78F629BE143A}" type="pres">
      <dgm:prSet presAssocID="{C8CF9C15-CA65-4AED-BFC4-24F4BFBD43CE}" presName="space" presStyleCnt="0"/>
      <dgm:spPr/>
    </dgm:pt>
    <dgm:pt modelId="{9DA7EBB5-36C4-4EFE-9E5E-B0EBB51A840A}" type="pres">
      <dgm:prSet presAssocID="{DE978E56-19A8-4B86-AE2A-6619648A05C0}" presName="linV" presStyleCnt="0"/>
      <dgm:spPr/>
    </dgm:pt>
    <dgm:pt modelId="{33134F7C-A7CB-48E4-9C2A-65A521CD1C2F}" type="pres">
      <dgm:prSet presAssocID="{DE978E56-19A8-4B86-AE2A-6619648A05C0}" presName="spVertical1" presStyleCnt="0"/>
      <dgm:spPr/>
    </dgm:pt>
    <dgm:pt modelId="{5B97953F-D8F2-4D59-8B45-9F614559A778}" type="pres">
      <dgm:prSet presAssocID="{DE978E56-19A8-4B86-AE2A-6619648A05C0}" presName="parTx" presStyleLbl="revTx" presStyleIdx="1" presStyleCnt="3" custScaleY="200715" custLinFactNeighborX="1029" custLinFactNeighborY="-769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C4ED4-72F0-4A8C-A6F7-7809BC04543A}" type="pres">
      <dgm:prSet presAssocID="{DE978E56-19A8-4B86-AE2A-6619648A05C0}" presName="spVertical2" presStyleCnt="0"/>
      <dgm:spPr/>
    </dgm:pt>
    <dgm:pt modelId="{21594BD9-320F-4ED2-B94F-B8BF00586255}" type="pres">
      <dgm:prSet presAssocID="{DE978E56-19A8-4B86-AE2A-6619648A05C0}" presName="spVertical3" presStyleCnt="0"/>
      <dgm:spPr/>
    </dgm:pt>
    <dgm:pt modelId="{D87DC846-C98F-4843-98CD-902F4717A0B9}" type="pres">
      <dgm:prSet presAssocID="{935B2D3F-A65D-4F1C-AB28-A7BD55F2F6EC}" presName="space" presStyleCnt="0"/>
      <dgm:spPr/>
    </dgm:pt>
    <dgm:pt modelId="{E49101BA-30C4-4559-9D41-4143DF2BE335}" type="pres">
      <dgm:prSet presAssocID="{7724F6F3-C245-4090-AAFC-39C261110C37}" presName="linV" presStyleCnt="0"/>
      <dgm:spPr/>
    </dgm:pt>
    <dgm:pt modelId="{9D5D6D37-D430-4A61-B2E8-62CB93DCF01F}" type="pres">
      <dgm:prSet presAssocID="{7724F6F3-C245-4090-AAFC-39C261110C37}" presName="spVertical1" presStyleCnt="0"/>
      <dgm:spPr/>
    </dgm:pt>
    <dgm:pt modelId="{C62B0E29-6231-496E-8E7A-580B057775C9}" type="pres">
      <dgm:prSet presAssocID="{7724F6F3-C245-4090-AAFC-39C261110C37}" presName="parTx" presStyleLbl="revTx" presStyleIdx="2" presStyleCnt="3" custScaleY="1303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6036F-DB77-4B8D-A992-A0337D063980}" type="pres">
      <dgm:prSet presAssocID="{7724F6F3-C245-4090-AAFC-39C261110C37}" presName="spVertical2" presStyleCnt="0"/>
      <dgm:spPr/>
    </dgm:pt>
    <dgm:pt modelId="{979052A5-800E-4691-BD04-69B9266BAC2E}" type="pres">
      <dgm:prSet presAssocID="{7724F6F3-C245-4090-AAFC-39C261110C37}" presName="spVertical3" presStyleCnt="0"/>
      <dgm:spPr/>
    </dgm:pt>
    <dgm:pt modelId="{14319246-B913-42E8-B8F2-10E78EE17812}" type="pres">
      <dgm:prSet presAssocID="{73D96199-F39E-4CBD-B4F9-E20BC9FD01B5}" presName="padding2" presStyleCnt="0"/>
      <dgm:spPr/>
    </dgm:pt>
    <dgm:pt modelId="{20BEEBF4-CA5D-434C-925D-437B52628A69}" type="pres">
      <dgm:prSet presAssocID="{73D96199-F39E-4CBD-B4F9-E20BC9FD01B5}" presName="negArrow" presStyleCnt="0"/>
      <dgm:spPr/>
    </dgm:pt>
    <dgm:pt modelId="{66F122CB-84A7-4A19-8E6D-A86978F7112A}" type="pres">
      <dgm:prSet presAssocID="{73D96199-F39E-4CBD-B4F9-E20BC9FD01B5}" presName="backgroundArrow" presStyleLbl="node1" presStyleIdx="0" presStyleCnt="1" custLinFactNeighborY="8056"/>
      <dgm:spPr/>
    </dgm:pt>
  </dgm:ptLst>
  <dgm:cxnLst>
    <dgm:cxn modelId="{88D87883-0E8C-4388-BF59-3348D3BB5C63}" type="presOf" srcId="{7724F6F3-C245-4090-AAFC-39C261110C37}" destId="{C62B0E29-6231-496E-8E7A-580B057775C9}" srcOrd="0" destOrd="0" presId="urn:microsoft.com/office/officeart/2005/8/layout/hProcess3"/>
    <dgm:cxn modelId="{2A95E922-7F6E-4C95-9BAA-9C59F62073F4}" srcId="{73D96199-F39E-4CBD-B4F9-E20BC9FD01B5}" destId="{226CB263-6A1C-4ADB-AF5F-39C2DA61E10D}" srcOrd="0" destOrd="0" parTransId="{8CA4D42A-9439-4B78-9AF5-4467647F8D10}" sibTransId="{C8CF9C15-CA65-4AED-BFC4-24F4BFBD43CE}"/>
    <dgm:cxn modelId="{D2C3ADC4-D00A-4D38-88E8-135C45310A69}" type="presOf" srcId="{DE978E56-19A8-4B86-AE2A-6619648A05C0}" destId="{5B97953F-D8F2-4D59-8B45-9F614559A778}" srcOrd="0" destOrd="0" presId="urn:microsoft.com/office/officeart/2005/8/layout/hProcess3"/>
    <dgm:cxn modelId="{563681CC-9628-4EA9-9763-76F09381D5D2}" type="presOf" srcId="{226CB263-6A1C-4ADB-AF5F-39C2DA61E10D}" destId="{27B18827-F582-42D9-BE6F-30737D19C738}" srcOrd="0" destOrd="0" presId="urn:microsoft.com/office/officeart/2005/8/layout/hProcess3"/>
    <dgm:cxn modelId="{EB310910-C7F6-4798-AE73-37C0893DF9F5}" srcId="{73D96199-F39E-4CBD-B4F9-E20BC9FD01B5}" destId="{DE978E56-19A8-4B86-AE2A-6619648A05C0}" srcOrd="1" destOrd="0" parTransId="{3C60F3F7-2172-41FB-9C8E-22B183881F6A}" sibTransId="{935B2D3F-A65D-4F1C-AB28-A7BD55F2F6EC}"/>
    <dgm:cxn modelId="{3C76BE37-873D-405C-B20F-D638E915509F}" type="presOf" srcId="{73D96199-F39E-4CBD-B4F9-E20BC9FD01B5}" destId="{1356D69A-9283-4C6B-8CA0-264EC064C87F}" srcOrd="0" destOrd="0" presId="urn:microsoft.com/office/officeart/2005/8/layout/hProcess3"/>
    <dgm:cxn modelId="{2846CE62-C00C-4FC2-82FD-0B78BB832C2E}" srcId="{73D96199-F39E-4CBD-B4F9-E20BC9FD01B5}" destId="{7724F6F3-C245-4090-AAFC-39C261110C37}" srcOrd="2" destOrd="0" parTransId="{965E2D01-04AF-449B-B956-E82467AA5A2C}" sibTransId="{B874F6EE-1CE3-4FED-969A-7C473DEACDDC}"/>
    <dgm:cxn modelId="{83F567E2-3BD4-4C4E-B2EF-B017F029D354}" type="presParOf" srcId="{1356D69A-9283-4C6B-8CA0-264EC064C87F}" destId="{AF129372-DFCD-4A54-916D-DC16F0ECBEBC}" srcOrd="0" destOrd="0" presId="urn:microsoft.com/office/officeart/2005/8/layout/hProcess3"/>
    <dgm:cxn modelId="{1BCAF646-9EC6-432D-8C65-479067109EA6}" type="presParOf" srcId="{1356D69A-9283-4C6B-8CA0-264EC064C87F}" destId="{35A68325-1A2A-45E3-A310-D2484D2022AA}" srcOrd="1" destOrd="0" presId="urn:microsoft.com/office/officeart/2005/8/layout/hProcess3"/>
    <dgm:cxn modelId="{73692E18-5783-4DEA-A7F2-FABCABA70BC7}" type="presParOf" srcId="{35A68325-1A2A-45E3-A310-D2484D2022AA}" destId="{8F25AC2F-876A-42F9-8E22-93FD4350E93B}" srcOrd="0" destOrd="0" presId="urn:microsoft.com/office/officeart/2005/8/layout/hProcess3"/>
    <dgm:cxn modelId="{310EA9B9-142E-490C-9426-34DFAC469E4E}" type="presParOf" srcId="{35A68325-1A2A-45E3-A310-D2484D2022AA}" destId="{0C92473B-BD18-4931-A896-86A6C15C4D78}" srcOrd="1" destOrd="0" presId="urn:microsoft.com/office/officeart/2005/8/layout/hProcess3"/>
    <dgm:cxn modelId="{D065953D-B4DE-4F68-B198-F3FD1A2D79F5}" type="presParOf" srcId="{0C92473B-BD18-4931-A896-86A6C15C4D78}" destId="{A2E524F8-0452-4C9E-B7B0-CDB8A89EDD4F}" srcOrd="0" destOrd="0" presId="urn:microsoft.com/office/officeart/2005/8/layout/hProcess3"/>
    <dgm:cxn modelId="{C2B9C5E3-D1DD-47DD-84F1-A248BF754602}" type="presParOf" srcId="{0C92473B-BD18-4931-A896-86A6C15C4D78}" destId="{27B18827-F582-42D9-BE6F-30737D19C738}" srcOrd="1" destOrd="0" presId="urn:microsoft.com/office/officeart/2005/8/layout/hProcess3"/>
    <dgm:cxn modelId="{E24BF71D-7A4F-4667-A762-4E600A836505}" type="presParOf" srcId="{0C92473B-BD18-4931-A896-86A6C15C4D78}" destId="{B167478F-1281-4049-921A-46DB432A6F4B}" srcOrd="2" destOrd="0" presId="urn:microsoft.com/office/officeart/2005/8/layout/hProcess3"/>
    <dgm:cxn modelId="{00C3721D-4900-42A7-A5BC-82EA099BE0F4}" type="presParOf" srcId="{0C92473B-BD18-4931-A896-86A6C15C4D78}" destId="{0029DA88-4870-48A8-AE26-16755AB0E8E1}" srcOrd="3" destOrd="0" presId="urn:microsoft.com/office/officeart/2005/8/layout/hProcess3"/>
    <dgm:cxn modelId="{D385258E-630A-4A3E-8289-E94DE059A309}" type="presParOf" srcId="{35A68325-1A2A-45E3-A310-D2484D2022AA}" destId="{AEC42C44-3D1F-4D36-AF1D-78F629BE143A}" srcOrd="2" destOrd="0" presId="urn:microsoft.com/office/officeart/2005/8/layout/hProcess3"/>
    <dgm:cxn modelId="{5CEBC7E7-7688-4129-9813-FEF677F1EC95}" type="presParOf" srcId="{35A68325-1A2A-45E3-A310-D2484D2022AA}" destId="{9DA7EBB5-36C4-4EFE-9E5E-B0EBB51A840A}" srcOrd="3" destOrd="0" presId="urn:microsoft.com/office/officeart/2005/8/layout/hProcess3"/>
    <dgm:cxn modelId="{CA275358-9C85-47DF-BF45-F2F89A1EFE6F}" type="presParOf" srcId="{9DA7EBB5-36C4-4EFE-9E5E-B0EBB51A840A}" destId="{33134F7C-A7CB-48E4-9C2A-65A521CD1C2F}" srcOrd="0" destOrd="0" presId="urn:microsoft.com/office/officeart/2005/8/layout/hProcess3"/>
    <dgm:cxn modelId="{AF48205E-0894-458B-BC88-3D52B2F507E0}" type="presParOf" srcId="{9DA7EBB5-36C4-4EFE-9E5E-B0EBB51A840A}" destId="{5B97953F-D8F2-4D59-8B45-9F614559A778}" srcOrd="1" destOrd="0" presId="urn:microsoft.com/office/officeart/2005/8/layout/hProcess3"/>
    <dgm:cxn modelId="{B6F32435-421A-477F-97B4-78AAFBA8C837}" type="presParOf" srcId="{9DA7EBB5-36C4-4EFE-9E5E-B0EBB51A840A}" destId="{FE5C4ED4-72F0-4A8C-A6F7-7809BC04543A}" srcOrd="2" destOrd="0" presId="urn:microsoft.com/office/officeart/2005/8/layout/hProcess3"/>
    <dgm:cxn modelId="{67A3FADA-26B0-41B2-A64B-6E367B62D97C}" type="presParOf" srcId="{9DA7EBB5-36C4-4EFE-9E5E-B0EBB51A840A}" destId="{21594BD9-320F-4ED2-B94F-B8BF00586255}" srcOrd="3" destOrd="0" presId="urn:microsoft.com/office/officeart/2005/8/layout/hProcess3"/>
    <dgm:cxn modelId="{537C67C4-E929-470F-A735-84E076E753CC}" type="presParOf" srcId="{35A68325-1A2A-45E3-A310-D2484D2022AA}" destId="{D87DC846-C98F-4843-98CD-902F4717A0B9}" srcOrd="4" destOrd="0" presId="urn:microsoft.com/office/officeart/2005/8/layout/hProcess3"/>
    <dgm:cxn modelId="{826F30D1-CC15-4B5B-8112-FBA3B7706468}" type="presParOf" srcId="{35A68325-1A2A-45E3-A310-D2484D2022AA}" destId="{E49101BA-30C4-4559-9D41-4143DF2BE335}" srcOrd="5" destOrd="0" presId="urn:microsoft.com/office/officeart/2005/8/layout/hProcess3"/>
    <dgm:cxn modelId="{95530999-51FC-4A18-9B18-36A6F02B9E15}" type="presParOf" srcId="{E49101BA-30C4-4559-9D41-4143DF2BE335}" destId="{9D5D6D37-D430-4A61-B2E8-62CB93DCF01F}" srcOrd="0" destOrd="0" presId="urn:microsoft.com/office/officeart/2005/8/layout/hProcess3"/>
    <dgm:cxn modelId="{D693C7D7-5262-48A8-9968-20BBC2F0578E}" type="presParOf" srcId="{E49101BA-30C4-4559-9D41-4143DF2BE335}" destId="{C62B0E29-6231-496E-8E7A-580B057775C9}" srcOrd="1" destOrd="0" presId="urn:microsoft.com/office/officeart/2005/8/layout/hProcess3"/>
    <dgm:cxn modelId="{C20C698B-8ADA-45BE-9C77-D0D634783E30}" type="presParOf" srcId="{E49101BA-30C4-4559-9D41-4143DF2BE335}" destId="{76E6036F-DB77-4B8D-A992-A0337D063980}" srcOrd="2" destOrd="0" presId="urn:microsoft.com/office/officeart/2005/8/layout/hProcess3"/>
    <dgm:cxn modelId="{BE3F973D-2DB0-4872-BB96-EB12FBBCF2A6}" type="presParOf" srcId="{E49101BA-30C4-4559-9D41-4143DF2BE335}" destId="{979052A5-800E-4691-BD04-69B9266BAC2E}" srcOrd="3" destOrd="0" presId="urn:microsoft.com/office/officeart/2005/8/layout/hProcess3"/>
    <dgm:cxn modelId="{EA9C2B9C-6833-424E-945C-1B8BA2FE8774}" type="presParOf" srcId="{35A68325-1A2A-45E3-A310-D2484D2022AA}" destId="{14319246-B913-42E8-B8F2-10E78EE17812}" srcOrd="6" destOrd="0" presId="urn:microsoft.com/office/officeart/2005/8/layout/hProcess3"/>
    <dgm:cxn modelId="{6266B32D-EB8F-4F81-8A10-C7A5C8F78010}" type="presParOf" srcId="{35A68325-1A2A-45E3-A310-D2484D2022AA}" destId="{20BEEBF4-CA5D-434C-925D-437B52628A69}" srcOrd="7" destOrd="0" presId="urn:microsoft.com/office/officeart/2005/8/layout/hProcess3"/>
    <dgm:cxn modelId="{7FCA0459-7B23-4F40-938F-1DD1CCA29600}" type="presParOf" srcId="{35A68325-1A2A-45E3-A310-D2484D2022AA}" destId="{66F122CB-84A7-4A19-8E6D-A86978F7112A}" srcOrd="8" destOrd="0" presId="urn:microsoft.com/office/officeart/2005/8/layout/h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25AA7-54E1-4219-A03C-EBF6D66F42D9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AB88C-E0B9-4A50-AF9A-521EA51C59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219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слайде приведены  определение финансовой грамотности, принятое в исследовании </a:t>
            </a:r>
            <a:r>
              <a:rPr lang="en-US" dirty="0" smtClean="0"/>
              <a:t>PISA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слова из ФГОС – требований к предметным результатам по обществознанию. Содержание этого предмета в большей степени, чем другие, касается и содержания, и контекстов финансовой грамотности.</a:t>
            </a:r>
          </a:p>
          <a:p>
            <a:r>
              <a:rPr lang="ru-RU" dirty="0" smtClean="0"/>
              <a:t>В соответствии с этим требованием даются три ожидаемых образовательных результата, которые могут обеспечить разрабатываемые материалы мониторинга.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AE462-F4C4-41EB-9347-79488E140C0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77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27.xml"/><Relationship Id="rId18" Type="http://schemas.openxmlformats.org/officeDocument/2006/relationships/slide" Target="slide13.xml"/><Relationship Id="rId3" Type="http://schemas.openxmlformats.org/officeDocument/2006/relationships/slide" Target="slide8.xml"/><Relationship Id="rId21" Type="http://schemas.openxmlformats.org/officeDocument/2006/relationships/slide" Target="slide14.xml"/><Relationship Id="rId7" Type="http://schemas.openxmlformats.org/officeDocument/2006/relationships/slide" Target="slide26.xml"/><Relationship Id="rId12" Type="http://schemas.openxmlformats.org/officeDocument/2006/relationships/slide" Target="slide25.xml"/><Relationship Id="rId17" Type="http://schemas.openxmlformats.org/officeDocument/2006/relationships/slide" Target="slide18.xml"/><Relationship Id="rId2" Type="http://schemas.openxmlformats.org/officeDocument/2006/relationships/slide" Target="slide6.xml"/><Relationship Id="rId16" Type="http://schemas.openxmlformats.org/officeDocument/2006/relationships/slide" Target="slide17.xml"/><Relationship Id="rId20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11" Type="http://schemas.openxmlformats.org/officeDocument/2006/relationships/slide" Target="slide24.xml"/><Relationship Id="rId5" Type="http://schemas.openxmlformats.org/officeDocument/2006/relationships/slide" Target="slide20.xml"/><Relationship Id="rId15" Type="http://schemas.openxmlformats.org/officeDocument/2006/relationships/slide" Target="slide15.xml"/><Relationship Id="rId10" Type="http://schemas.openxmlformats.org/officeDocument/2006/relationships/slide" Target="slide23.xml"/><Relationship Id="rId19" Type="http://schemas.openxmlformats.org/officeDocument/2006/relationships/slide" Target="slide12.xml"/><Relationship Id="rId4" Type="http://schemas.openxmlformats.org/officeDocument/2006/relationships/slide" Target="slide19.xml"/><Relationship Id="rId9" Type="http://schemas.openxmlformats.org/officeDocument/2006/relationships/slide" Target="slide22.xml"/><Relationship Id="rId14" Type="http://schemas.openxmlformats.org/officeDocument/2006/relationships/slide" Target="slide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988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078" y="69269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Финансовая грамотность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как компонент функциональной  грамотности: подходы к разработке учебных заданий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7" name="Picture 6" descr="https://ds05.infourok.ru/uploads/ex/1287/000b228e-31287ec1/img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58" t="33684" r="31111" b="15314"/>
          <a:stretch/>
        </p:blipFill>
        <p:spPr bwMode="auto">
          <a:xfrm>
            <a:off x="3276871" y="3664997"/>
            <a:ext cx="2134247" cy="192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29058" y="41433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/>
              <a:t>Составила: </a:t>
            </a:r>
          </a:p>
          <a:p>
            <a:pPr algn="r"/>
            <a:r>
              <a:rPr lang="ru-RU" b="1" dirty="0" smtClean="0"/>
              <a:t>Л.С.Савельева,</a:t>
            </a:r>
          </a:p>
          <a:p>
            <a:pPr algn="r"/>
            <a:r>
              <a:rPr lang="ru-RU" b="1" dirty="0" smtClean="0"/>
              <a:t>учитель математики</a:t>
            </a:r>
          </a:p>
          <a:p>
            <a:pPr algn="r"/>
            <a:r>
              <a:rPr lang="ru-RU" b="1" dirty="0" smtClean="0"/>
              <a:t>МКОУ </a:t>
            </a:r>
            <a:r>
              <a:rPr lang="ru-RU" b="1" dirty="0" err="1" smtClean="0"/>
              <a:t>Кондинская</a:t>
            </a:r>
            <a:r>
              <a:rPr lang="ru-RU" b="1" dirty="0" smtClean="0"/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xmlns="" val="6975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5144915"/>
              </p:ext>
            </p:extLst>
          </p:nvPr>
        </p:nvGraphicFramePr>
        <p:xfrm>
          <a:off x="662880" y="407707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2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456022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Примеры заданий при работе с текстом, содержащим финансовую информацию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1746" y="1617486"/>
            <a:ext cx="3038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Работа с таблицей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68264" y="2346446"/>
            <a:ext cx="762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Найдите в тексте </a:t>
            </a:r>
            <a:r>
              <a:rPr lang="ru-RU" sz="2800" b="1" dirty="0" smtClean="0"/>
              <a:t>примеры </a:t>
            </a:r>
            <a:r>
              <a:rPr lang="ru-RU" sz="2800" b="1" dirty="0"/>
              <a:t>товаров и услуг. Запишите найденные примеры в таблицу.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1595280"/>
              </p:ext>
            </p:extLst>
          </p:nvPr>
        </p:nvGraphicFramePr>
        <p:xfrm>
          <a:off x="1412798" y="3573016"/>
          <a:ext cx="6096000" cy="1691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Товары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Услуги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04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2030168"/>
              </p:ext>
            </p:extLst>
          </p:nvPr>
        </p:nvGraphicFramePr>
        <p:xfrm>
          <a:off x="457200" y="4941168"/>
          <a:ext cx="822960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9552" y="1628800"/>
            <a:ext cx="849694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Установи соответствие между положением (занятием) человека и видом дохода. Ответы (соответствующие буквы) впиши в таблицу</a:t>
            </a:r>
            <a:r>
              <a:rPr lang="ru-RU" sz="2400" b="1" dirty="0" smtClean="0"/>
              <a:t>.</a:t>
            </a:r>
          </a:p>
          <a:p>
            <a:endParaRPr lang="ru-RU" sz="2000" b="1" dirty="0"/>
          </a:p>
          <a:p>
            <a:r>
              <a:rPr lang="ru-RU" sz="2400" b="1" dirty="0"/>
              <a:t>1) собственник квартиры                    </a:t>
            </a:r>
            <a:r>
              <a:rPr lang="ru-RU" sz="2400" b="1" dirty="0" smtClean="0"/>
              <a:t> а</a:t>
            </a:r>
            <a:r>
              <a:rPr lang="ru-RU" sz="2400" b="1" dirty="0"/>
              <a:t>) банковские </a:t>
            </a:r>
            <a:r>
              <a:rPr lang="ru-RU" sz="2400" b="1" dirty="0" smtClean="0"/>
              <a:t> проценты</a:t>
            </a:r>
            <a:endParaRPr lang="ru-RU" sz="2400" b="1" dirty="0"/>
          </a:p>
          <a:p>
            <a:r>
              <a:rPr lang="ru-RU" sz="2400" b="1" dirty="0"/>
              <a:t>2) предприниматель                             </a:t>
            </a:r>
            <a:r>
              <a:rPr lang="ru-RU" sz="2400" b="1" dirty="0" smtClean="0"/>
              <a:t>б</a:t>
            </a:r>
            <a:r>
              <a:rPr lang="ru-RU" sz="2400" b="1" dirty="0"/>
              <a:t>) арендная плата</a:t>
            </a:r>
          </a:p>
          <a:p>
            <a:r>
              <a:rPr lang="ru-RU" sz="2400" b="1" dirty="0"/>
              <a:t>3) вкладчик                                             </a:t>
            </a:r>
            <a:r>
              <a:rPr lang="ru-RU" sz="2400" b="1" dirty="0" smtClean="0"/>
              <a:t> в</a:t>
            </a:r>
            <a:r>
              <a:rPr lang="ru-RU" sz="2400" b="1" dirty="0"/>
              <a:t>) заработная плата</a:t>
            </a:r>
          </a:p>
          <a:p>
            <a:r>
              <a:rPr lang="ru-RU" sz="2400" b="1" dirty="0"/>
              <a:t>4) наёмный работник                          </a:t>
            </a:r>
            <a:r>
              <a:rPr lang="ru-RU" sz="2400" b="1" dirty="0" smtClean="0"/>
              <a:t> </a:t>
            </a:r>
            <a:r>
              <a:rPr lang="ru-RU" sz="2400" b="1" dirty="0"/>
              <a:t>г) прибыль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13787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Примеры заданий при работе с текстом, содержащим финансовую информацию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52738" y="1141360"/>
            <a:ext cx="4438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Установление соответствия</a:t>
            </a:r>
          </a:p>
        </p:txBody>
      </p:sp>
    </p:spTree>
    <p:extLst>
      <p:ext uri="{BB962C8B-B14F-4D97-AF65-F5344CB8AC3E}">
        <p14:creationId xmlns:p14="http://schemas.microsoft.com/office/powerpoint/2010/main" xmlns="" val="24457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404664"/>
            <a:ext cx="48349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Финансовые ситуации</a:t>
            </a:r>
          </a:p>
        </p:txBody>
      </p:sp>
      <p:pic>
        <p:nvPicPr>
          <p:cNvPr id="2050" name="Picture 2" descr="C:\Users\Админ\Documents\8.jpg"/>
          <p:cNvPicPr>
            <a:picLocks noChangeAspect="1" noChangeArrowheads="1"/>
          </p:cNvPicPr>
          <p:nvPr/>
        </p:nvPicPr>
        <p:blipFill>
          <a:blip r:embed="rId3" cstate="email">
            <a:lum bright="-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1050995"/>
            <a:ext cx="7488832" cy="51863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8877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Админ\Documents\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1"/>
          <a:stretch/>
        </p:blipFill>
        <p:spPr bwMode="auto">
          <a:xfrm>
            <a:off x="522514" y="548680"/>
            <a:ext cx="8225950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29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Рассмотрите монету, ответьте на вопросы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/>
              <a:t>Что изображено на аверсе монеты?</a:t>
            </a:r>
          </a:p>
          <a:p>
            <a:r>
              <a:rPr lang="ru-RU" sz="3200" b="1" dirty="0"/>
              <a:t>2. </a:t>
            </a:r>
            <a:r>
              <a:rPr lang="ru-RU" sz="3200" b="1" dirty="0" smtClean="0"/>
              <a:t> По </a:t>
            </a:r>
            <a:r>
              <a:rPr lang="ru-RU" sz="3200" b="1" dirty="0"/>
              <a:t>реверсу определите номинальную </a:t>
            </a:r>
            <a:r>
              <a:rPr lang="ru-RU" sz="3200" b="1" dirty="0" smtClean="0"/>
              <a:t>  стоимость </a:t>
            </a:r>
            <a:r>
              <a:rPr lang="ru-RU" sz="3200" b="1" dirty="0"/>
              <a:t>монеты.</a:t>
            </a:r>
          </a:p>
          <a:p>
            <a:r>
              <a:rPr lang="ru-RU" sz="3200" b="1" dirty="0"/>
              <a:t>3. Определите тип гурта монеты.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7667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Практическая работа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203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Админ\Documents\8.jpg"/>
          <p:cNvPicPr>
            <a:picLocks noChangeAspect="1" noChangeArrowheads="1"/>
          </p:cNvPicPr>
          <p:nvPr/>
        </p:nvPicPr>
        <p:blipFill rotWithShape="1">
          <a:blip r:embed="rId3" cstate="email"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332097" y="1782107"/>
            <a:ext cx="4479805" cy="46441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12447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Составьте рассказ, используя слова «страховая компания», «страховой случай», «страховка», «страховой фонд». А рисунки художника помогут вам  в этом.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3434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5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67721" y="260648"/>
            <a:ext cx="28907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Решение </a:t>
            </a:r>
            <a:r>
              <a:rPr lang="ru-RU" sz="3200" b="1" i="1" dirty="0" smtClean="0"/>
              <a:t>задач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Задача 1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Админ\Documents\80009.jpg"/>
          <p:cNvPicPr>
            <a:picLocks noChangeAspect="1" noChangeArrowheads="1"/>
          </p:cNvPicPr>
          <p:nvPr/>
        </p:nvPicPr>
        <p:blipFill rotWithShape="1">
          <a:blip r:embed="rId3" cstate="email"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932221" y="1590381"/>
            <a:ext cx="4961728" cy="32662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4869160"/>
            <a:ext cx="7369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400" b="1" dirty="0"/>
              <a:t>С</a:t>
            </a:r>
            <a:r>
              <a:rPr lang="ru-RU" sz="2400" b="1" dirty="0" smtClean="0"/>
              <a:t>колько </a:t>
            </a:r>
            <a:r>
              <a:rPr lang="ru-RU" sz="2400" b="1" dirty="0"/>
              <a:t>кувшинов нужно отдать за один мешок пшеницы</a:t>
            </a:r>
            <a:r>
              <a:rPr lang="ru-RU" sz="2400" b="1" dirty="0" smtClean="0"/>
              <a:t>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/>
              <a:t>Сколько </a:t>
            </a:r>
            <a:r>
              <a:rPr lang="ru-RU" sz="2400" b="1" dirty="0"/>
              <a:t>топоров нужно отдать за одного барана, если топор можно обменять на три стрелы?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994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0657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18864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/>
              <a:t>Решение задач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Задача 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4277" y="1484784"/>
            <a:ext cx="7200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Сколько алтынов в 15 грошах</a:t>
            </a:r>
            <a:r>
              <a:rPr lang="ru-RU" sz="3200" b="1" dirty="0" smtClean="0"/>
              <a:t>?</a:t>
            </a:r>
          </a:p>
          <a:p>
            <a:endParaRPr lang="ru-RU" sz="3200" dirty="0"/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Грош = 2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коп.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Алтын =3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коп.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835" y="3771368"/>
            <a:ext cx="7399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</a:rPr>
              <a:t>а Руси за 3 </a:t>
            </a:r>
            <a:r>
              <a:rPr lang="ru-RU" sz="2400" b="1" dirty="0">
                <a:solidFill>
                  <a:srgbClr val="FF0000"/>
                </a:solidFill>
              </a:rPr>
              <a:t>копейки можно было купить крестьянскую </a:t>
            </a:r>
            <a:r>
              <a:rPr lang="ru-RU" sz="2400" b="1" dirty="0" smtClean="0">
                <a:solidFill>
                  <a:srgbClr val="FF0000"/>
                </a:solidFill>
              </a:rPr>
              <a:t>избу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65313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Х</a:t>
            </a:r>
            <a:r>
              <a:rPr lang="ru-RU" sz="3200" b="1" dirty="0" smtClean="0"/>
              <a:t>ватит </a:t>
            </a:r>
            <a:r>
              <a:rPr lang="ru-RU" sz="3200" b="1" dirty="0"/>
              <a:t>ли этих алтынов, чтобы </a:t>
            </a:r>
            <a:r>
              <a:rPr lang="ru-RU" sz="3200" b="1" dirty="0" smtClean="0"/>
              <a:t>купить</a:t>
            </a:r>
          </a:p>
          <a:p>
            <a:pPr algn="ctr"/>
            <a:r>
              <a:rPr lang="ru-RU" sz="3200" b="1" dirty="0"/>
              <a:t> </a:t>
            </a:r>
            <a:r>
              <a:rPr lang="ru-RU" sz="3200" b="1" dirty="0" smtClean="0"/>
              <a:t>   8 </a:t>
            </a:r>
            <a:r>
              <a:rPr lang="ru-RU" sz="3200" b="1" dirty="0"/>
              <a:t>таких изб?</a:t>
            </a:r>
          </a:p>
        </p:txBody>
      </p:sp>
    </p:spTree>
    <p:extLst>
      <p:ext uri="{BB962C8B-B14F-4D97-AF65-F5344CB8AC3E}">
        <p14:creationId xmlns:p14="http://schemas.microsoft.com/office/powerpoint/2010/main" xmlns="" val="96637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1" y="0"/>
            <a:ext cx="9144000" cy="689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404664"/>
            <a:ext cx="533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Занимательные задания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2348880"/>
            <a:ext cx="4834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Алёша- три гроша,</a:t>
            </a:r>
          </a:p>
          <a:p>
            <a:pPr algn="ctr"/>
            <a:r>
              <a:rPr lang="ru-RU" sz="3200" b="1" dirty="0"/>
              <a:t>Да шейка – копейка,</a:t>
            </a:r>
          </a:p>
          <a:p>
            <a:pPr algn="ctr"/>
            <a:r>
              <a:rPr lang="ru-RU" sz="3200" b="1" dirty="0"/>
              <a:t>Да алтын – голова,</a:t>
            </a:r>
          </a:p>
          <a:p>
            <a:pPr algn="ctr"/>
            <a:r>
              <a:rPr lang="ru-RU" sz="3200" b="1" dirty="0"/>
              <a:t>Да по три денежки нога:</a:t>
            </a:r>
          </a:p>
          <a:p>
            <a:pPr algn="ctr"/>
            <a:r>
              <a:rPr lang="ru-RU" sz="3200" b="1" dirty="0"/>
              <a:t>Вот и вся ему цена.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57200" y="1050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</a:rPr>
              <a:t>Прибаутка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Сколько копеек стоит Алёша?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дмин\Documents\80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3608"/>
          <a:stretch/>
        </p:blipFill>
        <p:spPr bwMode="auto">
          <a:xfrm>
            <a:off x="5428343" y="2348879"/>
            <a:ext cx="2583544" cy="3718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1173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1565"/>
            <a:ext cx="8229600" cy="452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69877" y="1589305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Наш слог начальный – промежуток,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Являющийся частью суток.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А слог второй-экскурсовод,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Но без последней буквы. Вот.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Что до ответа, то ответ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В себя включает звон монет.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533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Занимательные задания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0061" y="1050995"/>
            <a:ext cx="1617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Шарада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Админ\Documents\800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9692" b="100000" l="0" r="89776">
                        <a14:foregroundMark x1="13898" y1="48458" x2="13898" y2="48458"/>
                        <a14:foregroundMark x1="13898" y1="48458" x2="13898" y2="48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085184"/>
            <a:ext cx="2862263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613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245" y="967215"/>
            <a:ext cx="7532491" cy="683829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C00000"/>
                </a:solidFill>
              </a:rPr>
              <a:t>Функциональная  грамотность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374" y="1582661"/>
            <a:ext cx="8425427" cy="5059881"/>
          </a:xfr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700" b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Функционально грамотный человек </a:t>
            </a:r>
            <a:r>
              <a:rPr lang="ru-RU" sz="27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– это человек, который способен использовать постоянно приобретаемые в течение жизни знания, умения для решения максимально широкого диапазона жизненных задач в различных сферах человеческой деятельности</a:t>
            </a:r>
            <a:r>
              <a:rPr lang="ru-RU" sz="21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b="1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500" b="1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200" b="1" u="sng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200" b="1" u="sng" dirty="0">
              <a:solidFill>
                <a:srgbClr val="229E9B"/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b="1" u="sng" dirty="0" smtClean="0">
              <a:solidFill>
                <a:schemeClr val="tx2">
                  <a:lumMod val="60000"/>
                  <a:lumOff val="40000"/>
                </a:schemeClr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Основные составляющие функциональной грамотности (</a:t>
            </a:r>
            <a:r>
              <a:rPr lang="en-US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PISA</a:t>
            </a:r>
            <a:r>
              <a:rPr lang="ru-RU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):</a:t>
            </a:r>
            <a:endParaRPr lang="ru-RU" sz="1600" b="1" u="sng" dirty="0">
              <a:solidFill>
                <a:schemeClr val="tx2">
                  <a:lumMod val="60000"/>
                  <a:lumOff val="40000"/>
                </a:schemeClr>
              </a:solidFill>
              <a:ea typeface="Verdana" charset="0"/>
              <a:cs typeface="Verdana" charset="0"/>
            </a:endParaRPr>
          </a:p>
          <a:p>
            <a:pPr marL="239139" indent="-239139"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Математическая грамотность</a:t>
            </a:r>
          </a:p>
          <a:p>
            <a:pPr marL="239139" indent="-239139"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Читательская грамотность</a:t>
            </a:r>
          </a:p>
          <a:p>
            <a:pPr marL="239139" indent="-239139"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Естественно-научная грамотность</a:t>
            </a:r>
          </a:p>
          <a:p>
            <a:pPr marL="239139" indent="-239139">
              <a:spcBef>
                <a:spcPts val="0"/>
              </a:spcBef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Финансовая грамотность</a:t>
            </a:r>
          </a:p>
          <a:p>
            <a:pPr marL="239139" indent="-239139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глобальные компетенции </a:t>
            </a:r>
          </a:p>
          <a:p>
            <a:pPr marL="239139" indent="-239139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креативное мышление</a:t>
            </a:r>
            <a:endParaRPr lang="ru-RU" sz="8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208689666"/>
              </p:ext>
            </p:extLst>
          </p:nvPr>
        </p:nvGraphicFramePr>
        <p:xfrm>
          <a:off x="892704" y="2881936"/>
          <a:ext cx="3921193" cy="225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715008" y="3214687"/>
            <a:ext cx="2264771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6522" tIns="38261" rIns="76522" bIns="38261" rtlCol="0" anchor="ctr"/>
          <a:lstStyle/>
          <a:p>
            <a:pPr algn="ctr" defTabSz="765242"/>
            <a:r>
              <a:rPr lang="ru-RU" sz="2400" b="1" dirty="0">
                <a:solidFill>
                  <a:prstClr val="white"/>
                </a:solidFill>
              </a:rPr>
              <a:t>Жизненные задачи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392" y="215003"/>
            <a:ext cx="2079265" cy="312600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8" name="Picture 2" descr="http://www.fa.ru/news/PublishingImages/minfi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2550" y="215003"/>
            <a:ext cx="1594469" cy="478680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265" y="693683"/>
            <a:ext cx="1061814" cy="205149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0" name="Picture 2" descr="C:\Users\larisa\Desktop\Безымянный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66835" y="215003"/>
            <a:ext cx="1264579" cy="478680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2" name="Picture 3" descr="C:\Users\larisa\Desktop\Безымянный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35846" y="215003"/>
            <a:ext cx="806392" cy="8570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3" name="Picture 2" descr="C:\Users\larisa\Desktop\Безымянный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16286" y="215002"/>
            <a:ext cx="1050390" cy="386794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0904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0268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814388"/>
            <a:ext cx="7877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80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59" y="571480"/>
            <a:ext cx="8606771" cy="605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260745" cy="54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80030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25" y="428604"/>
            <a:ext cx="8954861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098817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1000100" y="2071678"/>
            <a:ext cx="71628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FF99"/>
                </a:solidFill>
                <a:latin typeface="Impact"/>
              </a:rPr>
              <a:t>СВОЯ ИГРА</a:t>
            </a:r>
          </a:p>
          <a:p>
            <a:pPr algn="ctr"/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FF99"/>
                </a:solidFill>
                <a:latin typeface="Impact"/>
              </a:rPr>
              <a:t>по финансовой</a:t>
            </a:r>
          </a:p>
          <a:p>
            <a:pPr algn="ctr"/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FF99"/>
                </a:solidFill>
                <a:latin typeface="Impact"/>
              </a:rPr>
              <a:t> грамотности и экономике.</a:t>
            </a: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827088" y="5229225"/>
            <a:ext cx="698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>
              <a:solidFill>
                <a:schemeClr val="accent1"/>
              </a:solidFill>
            </a:endParaRP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3" name="AutoShape 43">
            <a:hlinkClick r:id="" action="ppaction://noaction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0 w 28800"/>
              <a:gd name="T1" fmla="*/ 2147483647 h 21600"/>
              <a:gd name="T2" fmla="*/ 2147483647 w 28800"/>
              <a:gd name="T3" fmla="*/ 2147483647 h 21600"/>
              <a:gd name="T4" fmla="*/ 2147483647 w 28800"/>
              <a:gd name="T5" fmla="*/ 2147483647 h 21600"/>
              <a:gd name="T6" fmla="*/ 2147483647 w 28800"/>
              <a:gd name="T7" fmla="*/ 2147483647 h 21600"/>
              <a:gd name="T8" fmla="*/ 2147483647 w 28800"/>
              <a:gd name="T9" fmla="*/ 2147483647 h 21600"/>
              <a:gd name="T10" fmla="*/ 2147483647 w 28800"/>
              <a:gd name="T11" fmla="*/ 2147483647 h 21600"/>
              <a:gd name="T12" fmla="*/ 2147483647 w 28800"/>
              <a:gd name="T13" fmla="*/ 0 h 21600"/>
              <a:gd name="T14" fmla="*/ 2147483647 w 288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0 w 28800"/>
              <a:gd name="T25" fmla="*/ 330 h 21600"/>
              <a:gd name="T26" fmla="*/ 28360 w 28800"/>
              <a:gd name="T27" fmla="*/ 2127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800" h="21600">
                <a:moveTo>
                  <a:pt x="0" y="0"/>
                </a:moveTo>
                <a:lnTo>
                  <a:pt x="0" y="21600"/>
                </a:lnTo>
                <a:lnTo>
                  <a:pt x="28800" y="21600"/>
                </a:lnTo>
                <a:lnTo>
                  <a:pt x="28800" y="0"/>
                </a:lnTo>
                <a:close/>
                <a:moveTo>
                  <a:pt x="330" y="330"/>
                </a:moveTo>
                <a:lnTo>
                  <a:pt x="330" y="21270"/>
                </a:lnTo>
                <a:lnTo>
                  <a:pt x="28470" y="21270"/>
                </a:lnTo>
                <a:lnTo>
                  <a:pt x="28470" y="330"/>
                </a:lnTo>
                <a:close/>
              </a:path>
            </a:pathLst>
          </a:custGeom>
          <a:solidFill>
            <a:srgbClr val="FFFF99"/>
          </a:solidFill>
          <a:ln w="9525">
            <a:round/>
            <a:headEnd/>
            <a:tailEnd/>
          </a:ln>
          <a:scene3d>
            <a:camera prst="legacyPerspectiveFron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84438" y="188913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79388" y="188913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79388" y="1125538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Деньги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79388" y="2060575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Производство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79388" y="2997200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Валюта 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79388" y="3933825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Законы</a:t>
            </a: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79388" y="4868863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Рынок труда </a:t>
            </a: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79388" y="5805488"/>
            <a:ext cx="2160587" cy="863600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FF99"/>
                </a:solidFill>
              </a:rPr>
              <a:t>Банки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9750" y="368300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</a:rPr>
              <a:t>Налоги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7956550" y="13414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735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851275" y="18891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57" name="AutoShap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219700" y="18891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58" name="AutoShape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588125" y="18891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59" name="AutoShape 1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20038" y="188913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60" name="AutoShape 1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484438" y="5805488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61" name="AutoShap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851275" y="580548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62" name="AutoShape 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219700" y="580548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63" name="AutoShap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588125" y="580548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64" name="AutoShape 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0038" y="5805488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65" name="AutoShape 2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484438" y="4868863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66" name="AutoShape 2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851275" y="486886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67" name="AutoShape 2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219700" y="486886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68" name="AutoShape 2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588125" y="4868863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69" name="AutoShape 2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0038" y="4868863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70" name="AutoShape 2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484438" y="3933825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71" name="AutoShape 2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851275" y="393382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72" name="AutoShape 2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219700" y="393382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73" name="AutoShape 2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588125" y="393382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74" name="AutoShape 3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20038" y="3933825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75" name="AutoShape 3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2484438" y="2997200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76" name="AutoShape 32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3851275" y="2997200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77" name="AutoShape 33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219700" y="2997200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78" name="AutoShape 34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588125" y="2997200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79" name="AutoShape 35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920038" y="2997200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80" name="AutoShape 36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2484438" y="2060575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81" name="AutoShape 37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851275" y="206057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82" name="AutoShape 3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219700" y="206057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83" name="AutoShape 39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588125" y="2060575"/>
            <a:ext cx="1223963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84" name="AutoShape 40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920038" y="2060575"/>
            <a:ext cx="1223962" cy="865188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  <p:sp>
        <p:nvSpPr>
          <p:cNvPr id="57385" name="AutoShape 41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920038" y="1125538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150</a:t>
            </a:r>
          </a:p>
        </p:txBody>
      </p:sp>
      <p:sp>
        <p:nvSpPr>
          <p:cNvPr id="57386" name="AutoShape 42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588125" y="112553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80</a:t>
            </a:r>
          </a:p>
        </p:txBody>
      </p:sp>
      <p:sp>
        <p:nvSpPr>
          <p:cNvPr id="57387" name="AutoShape 43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219700" y="112553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90</a:t>
            </a:r>
          </a:p>
        </p:txBody>
      </p:sp>
      <p:sp>
        <p:nvSpPr>
          <p:cNvPr id="57388" name="AutoShape 44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851275" y="1125538"/>
            <a:ext cx="1223963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100</a:t>
            </a:r>
          </a:p>
        </p:txBody>
      </p:sp>
      <p:sp>
        <p:nvSpPr>
          <p:cNvPr id="57389" name="AutoShape 4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2484438" y="1125538"/>
            <a:ext cx="1223962" cy="865187"/>
          </a:xfrm>
          <a:prstGeom prst="bevel">
            <a:avLst>
              <a:gd name="adj" fmla="val 12500"/>
            </a:avLst>
          </a:prstGeom>
          <a:solidFill>
            <a:srgbClr val="B831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99"/>
                </a:solidFill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7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7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7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7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7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7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7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7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7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73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7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573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7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7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573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7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7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573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7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7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6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7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7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7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573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7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7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573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0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7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573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7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573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7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573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3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7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573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57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5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57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24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57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31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57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8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57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45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9"/>
                  </p:tgtEl>
                </p:cond>
              </p:nextCondLst>
            </p:seq>
          </p:childTnLst>
        </p:cTn>
      </p:par>
    </p:tnLst>
    <p:bldLst>
      <p:bldP spid="57346" grpId="0" animBg="1"/>
      <p:bldP spid="57356" grpId="0" animBg="1"/>
      <p:bldP spid="57357" grpId="0" animBg="1"/>
      <p:bldP spid="57358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 animBg="1"/>
      <p:bldP spid="57365" grpId="0" animBg="1"/>
      <p:bldP spid="57366" grpId="0" animBg="1"/>
      <p:bldP spid="57367" grpId="0" animBg="1"/>
      <p:bldP spid="57368" grpId="0" animBg="1"/>
      <p:bldP spid="57369" grpId="0" animBg="1"/>
      <p:bldP spid="57370" grpId="0" animBg="1"/>
      <p:bldP spid="57371" grpId="0" animBg="1"/>
      <p:bldP spid="57372" grpId="0" animBg="1"/>
      <p:bldP spid="57374" grpId="0" animBg="1"/>
      <p:bldP spid="57375" grpId="0" animBg="1"/>
      <p:bldP spid="57376" grpId="0" animBg="1"/>
      <p:bldP spid="57377" grpId="0" animBg="1"/>
      <p:bldP spid="57378" grpId="0" animBg="1"/>
      <p:bldP spid="57379" grpId="0" animBg="1"/>
      <p:bldP spid="57380" grpId="0" animBg="1"/>
      <p:bldP spid="57381" grpId="0" animBg="1"/>
      <p:bldP spid="57382" grpId="0" animBg="1"/>
      <p:bldP spid="57383" grpId="0" animBg="1"/>
      <p:bldP spid="57384" grpId="0" animBg="1"/>
      <p:bldP spid="57385" grpId="0" animBg="1"/>
      <p:bldP spid="57386" grpId="0" animBg="1"/>
      <p:bldP spid="57387" grpId="0" animBg="1"/>
      <p:bldP spid="57388" grpId="0" animBg="1"/>
      <p:bldP spid="5738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Вывод: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Если мы хотим помочь учащимся развивать все важнейшие компетенции функциональной грамотности, необходимо так организовать учебный процесс, чтобы они делали это постоянно. </a:t>
            </a:r>
            <a:br>
              <a:rPr lang="ru-RU" sz="2400" dirty="0" smtClean="0"/>
            </a:br>
            <a:r>
              <a:rPr lang="ru-RU" sz="2400" dirty="0" smtClean="0"/>
              <a:t>Любой школьный урок — это место, где ученики могут не только осваивать содержание предмета, </a:t>
            </a:r>
            <a:br>
              <a:rPr lang="ru-RU" sz="2400" dirty="0" smtClean="0"/>
            </a:br>
            <a:r>
              <a:rPr lang="ru-RU" sz="2400" dirty="0" smtClean="0"/>
              <a:t>но и развивать способности самостоятельно приобретать и создавать знания и, что не менее важно, учиться управлять собой и работать в команде.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636"/>
            <a:ext cx="6472254" cy="1268403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68595" b="89189"/>
          <a:stretch>
            <a:fillRect/>
          </a:stretch>
        </p:blipFill>
        <p:spPr bwMode="auto">
          <a:xfrm>
            <a:off x="214282" y="142852"/>
            <a:ext cx="3714776" cy="7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Финансовая грамотность </a:t>
            </a:r>
            <a:r>
              <a:rPr lang="ru-RU" sz="2800" dirty="0" smtClean="0">
                <a:solidFill>
                  <a:srgbClr val="376092"/>
                </a:solidFill>
              </a:rPr>
              <a:t/>
            </a:r>
            <a:br>
              <a:rPr lang="ru-RU" sz="2800" dirty="0" smtClean="0">
                <a:solidFill>
                  <a:srgbClr val="376092"/>
                </a:solidFill>
              </a:rPr>
            </a:br>
            <a:endParaRPr lang="ru-RU" sz="2800" dirty="0">
              <a:solidFill>
                <a:srgbClr val="37609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3429" y="4386361"/>
            <a:ext cx="5223260" cy="2471639"/>
          </a:xfrm>
          <a:prstGeom prst="rect">
            <a:avLst/>
          </a:prstGeom>
        </p:spPr>
        <p:txBody>
          <a:bodyPr lIns="76822" tIns="38411" rIns="76822" bIns="38411">
            <a:normAutofit fontScale="70000" lnSpcReduction="20000"/>
          </a:bodyPr>
          <a:lstStyle/>
          <a:p>
            <a:pPr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Выработка целесообразных моделей поведения в разнообразных жизненных ситуациях, связанных с финансами</a:t>
            </a:r>
          </a:p>
          <a:p>
            <a:pPr>
              <a:buNone/>
            </a:pPr>
            <a:endParaRPr lang="ru-RU" sz="9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Формирование представлений о возможных альтернативных решениях личных и семейных финансовых проблем</a:t>
            </a:r>
          </a:p>
          <a:p>
            <a:pPr>
              <a:buNone/>
            </a:pPr>
            <a:endParaRPr lang="ru-RU" sz="9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Развитие умения предвидеть позитивные и негативные последствия выбранного решения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21817" y="830449"/>
          <a:ext cx="3717552" cy="356225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717552"/>
              </a:tblGrid>
              <a:tr h="307723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ru-RU" sz="1900" dirty="0" smtClean="0"/>
                    </a:p>
                    <a:p>
                      <a:pPr algn="ctr">
                        <a:buNone/>
                      </a:pPr>
                      <a:r>
                        <a:rPr lang="ru-RU" sz="19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Приобретение опыта использования полученных знаний в</a:t>
                      </a:r>
                      <a:r>
                        <a:rPr lang="ru-RU" sz="19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  </a:t>
                      </a:r>
                      <a:r>
                        <a:rPr lang="ru-RU" sz="19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практической деятельности, а также в повседневной</a:t>
                      </a:r>
                    </a:p>
                    <a:p>
                      <a:pPr algn="ctr">
                        <a:buNone/>
                      </a:pPr>
                      <a:r>
                        <a:rPr lang="ru-RU" sz="19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жизни .  </a:t>
                      </a:r>
                    </a:p>
                    <a:p>
                      <a:pPr algn="ctr">
                        <a:buNone/>
                      </a:pPr>
                      <a:r>
                        <a:rPr lang="ru-RU" sz="19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(Федеральный государственный образовательный стандарт основного общего образования. Требования к предметным результатам. Обществознание) </a:t>
                      </a:r>
                    </a:p>
                  </a:txBody>
                  <a:tcPr marL="70376" marR="70376" marT="43765" marB="43765"/>
                </a:tc>
              </a:tr>
            </a:tbl>
          </a:graphicData>
        </a:graphic>
      </p:graphicFrame>
      <p:pic>
        <p:nvPicPr>
          <p:cNvPr id="5" name="Рисунок 4" descr="01 МФГ_ФН_5_001_03_04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5358" y="4500570"/>
            <a:ext cx="2704908" cy="2166982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338411" y="762066"/>
            <a:ext cx="4398533" cy="3555912"/>
          </a:xfrm>
          <a:prstGeom prst="foldedCorner">
            <a:avLst>
              <a:gd name="adj" fmla="val 12500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vert="horz" wrap="square" lIns="161221" tIns="201527" rIns="161221" bIns="201527" numCol="1" anchor="t" anchorCtr="0" compatLnSpc="1">
            <a:prstTxWarp prst="textNoShape">
              <a:avLst/>
            </a:prstTxWarp>
          </a:bodyPr>
          <a:lstStyle/>
          <a:p>
            <a:pPr indent="405237" algn="just" defTabSz="1023758" fontAlgn="base">
              <a:spcBef>
                <a:spcPct val="0"/>
              </a:spcBef>
            </a:pPr>
            <a:r>
              <a:rPr lang="ru-RU" sz="1700" i="1" dirty="0" smtClean="0"/>
              <a:t>Финансовая грамотность включает знание и понимание финансовых терминов</a:t>
            </a:r>
            <a:r>
              <a:rPr lang="en-US" sz="1700" i="1" dirty="0" smtClean="0"/>
              <a:t>,</a:t>
            </a:r>
            <a:r>
              <a:rPr lang="ru-RU" sz="1700" i="1" dirty="0" smtClean="0"/>
              <a:t> понятий и финансовых рисков, а также навыки, мотивацию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a:t>
            </a:r>
          </a:p>
          <a:p>
            <a:pPr indent="405237" algn="just" defTabSz="1023758" fontAlgn="base">
              <a:spcBef>
                <a:spcPct val="0"/>
              </a:spcBef>
            </a:pPr>
            <a:r>
              <a:rPr lang="en-US" sz="1700" i="1" dirty="0" smtClean="0"/>
              <a:t>(</a:t>
            </a:r>
            <a:r>
              <a:rPr lang="ru-RU" sz="1700" i="1" dirty="0" smtClean="0"/>
              <a:t>Исследование </a:t>
            </a:r>
            <a:r>
              <a:rPr lang="en-US" sz="1700" i="1" dirty="0" smtClean="0"/>
              <a:t>PISA)</a:t>
            </a:r>
            <a:endParaRPr lang="ru-RU" sz="1700" dirty="0" smtClean="0"/>
          </a:p>
          <a:p>
            <a:pPr algn="just" defTabSz="1023758" fontAlgn="base">
              <a:spcBef>
                <a:spcPct val="0"/>
              </a:spcBef>
              <a:spcAft>
                <a:spcPts val="112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75" y="556918"/>
            <a:ext cx="8229600" cy="536713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Отличия преподавания финансовой грамотности от других курсов школьной программы</a:t>
            </a:r>
            <a:endParaRPr lang="ru-RU" sz="3000" dirty="0">
              <a:solidFill>
                <a:srgbClr val="C0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2" y="1651044"/>
            <a:ext cx="8414122" cy="5066351"/>
          </a:xfrm>
        </p:spPr>
        <p:txBody>
          <a:bodyPr/>
          <a:lstStyle/>
          <a:p>
            <a:pPr marL="384139" indent="-384139">
              <a:buAutoNum type="arabicPeriod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Отсутствие большого опыта обучения финансовой грамотности в нашей стране, следовательно большая свобода в выборе методики обучения</a:t>
            </a:r>
          </a:p>
          <a:p>
            <a:pPr marL="384139" indent="-384139">
              <a:buAutoNum type="arabicPeriod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Имеет возможность использования наиболее интересных способов обучения, что обусловлено жизненным содержанием курсов / модулей / тем</a:t>
            </a:r>
          </a:p>
          <a:p>
            <a:pPr marL="384139" indent="-384139">
              <a:buAutoNum type="arabicPeriod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Имеет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межпредметный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характер, что позволяет использовать потенциал разных наук</a:t>
            </a:r>
          </a:p>
          <a:p>
            <a:pPr marL="384139" indent="-384139">
              <a:buAutoNum type="arabicPeriod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Широта возможностей обучения финансовой грамотности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6605352" y="6352266"/>
            <a:ext cx="2133601" cy="365126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85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429" y="283385"/>
            <a:ext cx="8522160" cy="957361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C00000"/>
                </a:solidFill>
              </a:rPr>
              <a:t>Структура содержания образования</a:t>
            </a:r>
            <a:br>
              <a:rPr lang="ru-RU" sz="3000" dirty="0" smtClean="0">
                <a:solidFill>
                  <a:srgbClr val="C00000"/>
                </a:solidFill>
              </a:rPr>
            </a:br>
            <a:r>
              <a:rPr lang="ru-RU" sz="3000" dirty="0" smtClean="0">
                <a:solidFill>
                  <a:srgbClr val="C00000"/>
                </a:solidFill>
              </a:rPr>
              <a:t> по финансовой грамотности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525279"/>
            <a:ext cx="8229600" cy="5005784"/>
          </a:xfrm>
        </p:spPr>
        <p:txBody>
          <a:bodyPr numCol="2"/>
          <a:lstStyle/>
          <a:p>
            <a:pPr marL="0" indent="0">
              <a:buNone/>
            </a:pPr>
            <a:endParaRPr lang="ru-RU" sz="1700" b="1" dirty="0" smtClean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 smtClean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 smtClean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 smtClean="0">
              <a:solidFill>
                <a:srgbClr val="68AF90"/>
              </a:solidFill>
            </a:endParaRPr>
          </a:p>
          <a:p>
            <a:pPr marL="0" indent="0">
              <a:buNone/>
            </a:pPr>
            <a:endParaRPr lang="ru-RU" sz="1700" b="1" dirty="0" smtClean="0">
              <a:solidFill>
                <a:srgbClr val="68AF9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6605352" y="6352266"/>
            <a:ext cx="2133601" cy="365126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5909888"/>
              </p:ext>
            </p:extLst>
          </p:nvPr>
        </p:nvGraphicFramePr>
        <p:xfrm>
          <a:off x="448374" y="1445894"/>
          <a:ext cx="8302233" cy="49391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763847"/>
                <a:gridCol w="3538386"/>
              </a:tblGrid>
              <a:tr h="1162108">
                <a:tc>
                  <a:txBody>
                    <a:bodyPr/>
                    <a:lstStyle/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ru-RU" sz="1900" b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19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Понятия и знания финансовой сферы</a:t>
                      </a:r>
                    </a:p>
                    <a:p>
                      <a:pPr algn="ctr"/>
                      <a:endParaRPr lang="ru-RU" sz="1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ru-RU" sz="22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l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ru-RU" sz="22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2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Система ориентировки в</a:t>
                      </a:r>
                    </a:p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2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 финансовом  пространстве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436444">
                <a:tc>
                  <a:txBody>
                    <a:bodyPr/>
                    <a:lstStyle/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ru-RU" sz="1900" b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uLnTx/>
                        <a:uFillTx/>
                      </a:endParaRPr>
                    </a:p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19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</a:rPr>
                        <a:t>Ценности и поведенческие установки на грамотное финансовое поведение</a:t>
                      </a:r>
                    </a:p>
                    <a:p>
                      <a:pPr algn="ctr"/>
                      <a:endParaRPr lang="ru-RU" sz="1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rgbClr val="99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2435">
                <a:tc>
                  <a:txBody>
                    <a:bodyPr/>
                    <a:lstStyle/>
                    <a:p>
                      <a:pPr algn="ctr"/>
                      <a:endParaRPr lang="ru-RU" sz="19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Предметные финансовые умения</a:t>
                      </a:r>
                    </a:p>
                    <a:p>
                      <a:pPr algn="ctr"/>
                      <a:endParaRPr lang="ru-RU" sz="1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2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2200" b="1" dirty="0" smtClean="0">
                          <a:solidFill>
                            <a:schemeClr val="bg1"/>
                          </a:solidFill>
                        </a:rPr>
                        <a:t>Система способов действия в финансовом пространстве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38184">
                <a:tc>
                  <a:txBody>
                    <a:bodyPr/>
                    <a:lstStyle/>
                    <a:p>
                      <a:pPr algn="ctr"/>
                      <a:endParaRPr lang="ru-RU" sz="19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9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Компетенции,</a:t>
                      </a:r>
                      <a:r>
                        <a:rPr lang="ru-RU" sz="19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обеспечивающие грамотное решение практических жизненных задач</a:t>
                      </a:r>
                      <a:endParaRPr lang="ru-RU" sz="1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78226" marR="78226" marT="41459" marB="41459">
                    <a:solidFill>
                      <a:srgbClr val="99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723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vermakova\Desktop\Презентации. Материал\Люди разных возрастов\Методика\b0adcc2b034eb0481195c8e1bc0fe5f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7" y="1464786"/>
            <a:ext cx="7992888" cy="477252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601" y="1772815"/>
            <a:ext cx="36004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09336" y="1793215"/>
            <a:ext cx="370164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0C0"/>
                </a:solidFill>
              </a:rPr>
              <a:t>ДЕНЬГИ</a:t>
            </a:r>
          </a:p>
          <a:p>
            <a:endParaRPr lang="ru-RU" sz="32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70C0"/>
                </a:solidFill>
              </a:rPr>
              <a:t>СЕМЕЙНЫЙ БЮДЖЕТ</a:t>
            </a:r>
          </a:p>
          <a:p>
            <a:endParaRPr lang="ru-RU" sz="2000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381002"/>
            <a:ext cx="8363272" cy="9597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ФИНАНСОВАЯ ГРАМОТНОСТЬ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362727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vermakova\Desktop\Презентации. Материал\Люди разных возрастов\Методика\b0adcc2b034eb0481195c8e1bc0fe5f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7" y="1464786"/>
            <a:ext cx="7992888" cy="47725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4462" y="2275001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Основные подходы к формированию </a:t>
            </a:r>
            <a:r>
              <a:rPr lang="ru-RU" sz="2400" b="1" dirty="0">
                <a:solidFill>
                  <a:srgbClr val="FF0000"/>
                </a:solidFill>
              </a:rPr>
              <a:t>финансовой грамотности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76465" y="19888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практико-ориентированный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системно-</a:t>
            </a:r>
            <a:r>
              <a:rPr lang="ru-RU" sz="2400" b="1" dirty="0" err="1"/>
              <a:t>деятельностный</a:t>
            </a:r>
            <a:endParaRPr lang="ru-RU" sz="2400" b="1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интегративный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творческий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315146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7564" y="188640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Работа </a:t>
            </a:r>
            <a:r>
              <a:rPr lang="ru-RU" sz="3200" b="1" i="1" dirty="0"/>
              <a:t>с текстом, содержащим финансовую информацию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19201" y="1521148"/>
            <a:ext cx="6621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Фрагмент текста «Какие бывают деньги»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5319" y="2093347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Появление </a:t>
            </a:r>
            <a:r>
              <a:rPr lang="ru-RU" sz="2800" b="1" dirty="0"/>
              <a:t>бумажных денег связано с тем, что перевозить большие суммы товарных денег и монет было крайне неудобно. Торговля развивалась, а золота и серебра не хватало для чеканки новых монет. И тогда появились бумажные </a:t>
            </a:r>
            <a:r>
              <a:rPr lang="ru-RU" sz="2800" b="1" dirty="0" smtClean="0"/>
              <a:t>деньги…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6088" y="5013176"/>
            <a:ext cx="78571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Чем вызвано появление бумажных денег?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5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620687"/>
            <a:ext cx="6621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Фрагмент текста «Какие бывают деньги»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5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Государство </a:t>
            </a:r>
            <a:r>
              <a:rPr lang="ru-RU" sz="2800" b="1" dirty="0"/>
              <a:t>накапливало запасы золота и серебра и выпускало особые бумаги с надписями. Эти бумаги можно было в любой момент обменять в банке на золото и серебро. Вот почему говорят-бумаги обеспечены золотом и </a:t>
            </a:r>
            <a:r>
              <a:rPr lang="ru-RU" sz="2800" b="1" dirty="0" smtClean="0"/>
              <a:t>серебром…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3" y="4077072"/>
            <a:ext cx="806489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Объясните фразу: </a:t>
            </a:r>
          </a:p>
          <a:p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«Купюра России до 1917 года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номиналом 500 руб.  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б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ыла обеспечена </a:t>
            </a: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387 граммами чистого золота».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44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850</Words>
  <Application>Microsoft Office PowerPoint</Application>
  <PresentationFormat>Экран (4:3)</PresentationFormat>
  <Paragraphs>194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Функциональная  грамотность</vt:lpstr>
      <vt:lpstr>Финансовая грамотность  </vt:lpstr>
      <vt:lpstr>Отличия преподавания финансовой грамотности от других курсов школьной программы</vt:lpstr>
      <vt:lpstr>Структура содержания образования  по финансовой грамотности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Вывод: Если мы хотим помочь учащимся развивать все важнейшие компетенции функциональной грамотности, необходимо так организовать учебный процесс, чтобы они делали это постоянно.  Любой школьный урок — это место, где ученики могут не только осваивать содержание предмета,  но и развивать способности самостоятельно приобретать и создавать знания и, что не менее важно, учиться управлять собой и работать в команде.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Admin</cp:lastModifiedBy>
  <cp:revision>8</cp:revision>
  <dcterms:created xsi:type="dcterms:W3CDTF">2020-11-16T16:45:46Z</dcterms:created>
  <dcterms:modified xsi:type="dcterms:W3CDTF">2022-03-31T05:47:37Z</dcterms:modified>
</cp:coreProperties>
</file>