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1"/>
  </p:notesMasterIdLst>
  <p:sldIdLst>
    <p:sldId id="256" r:id="rId2"/>
    <p:sldId id="257" r:id="rId3"/>
    <p:sldId id="258" r:id="rId4"/>
    <p:sldId id="264" r:id="rId5"/>
    <p:sldId id="259" r:id="rId6"/>
    <p:sldId id="260" r:id="rId7"/>
    <p:sldId id="261" r:id="rId8"/>
    <p:sldId id="262" r:id="rId9"/>
    <p:sldId id="26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0CE46B-22F6-4D97-93F7-A31FC86FDA3F}" type="datetimeFigureOut">
              <a:rPr lang="ru-RU" smtClean="0"/>
              <a:t>18.01.2023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0023CE-5479-409D-AAB5-59538412FFD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18.01.2023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613119400_131-p-fon-shkolnii-zheltii-19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" y="1340768"/>
            <a:ext cx="9144000" cy="4247317"/>
          </a:xfrm>
          <a:prstGeom prst="rect">
            <a:avLst/>
          </a:prstGeom>
          <a:blipFill>
            <a:blip r:embed="rId3" cstate="print"/>
            <a:tile tx="0" ty="0" sx="100000" sy="100000" flip="none" algn="tl"/>
          </a:blip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31550" cmpd="sng">
                  <a:solidFill>
                    <a:srgbClr val="002060"/>
                  </a:solidFill>
                  <a:prstDash val="solid"/>
                </a:ln>
                <a:solidFill>
                  <a:srgbClr val="92D05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Мастер-класс</a:t>
            </a:r>
            <a:br>
              <a:rPr lang="ru-RU" sz="5400" b="1" cap="none" spc="0" dirty="0" smtClean="0">
                <a:ln w="31550" cmpd="sng">
                  <a:solidFill>
                    <a:srgbClr val="002060"/>
                  </a:solidFill>
                  <a:prstDash val="solid"/>
                </a:ln>
                <a:solidFill>
                  <a:srgbClr val="92D05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5400" b="1" cap="none" spc="0" dirty="0" smtClean="0">
                <a:ln w="31550" cmpd="sng">
                  <a:solidFill>
                    <a:srgbClr val="002060"/>
                  </a:solidFill>
                  <a:prstDash val="solid"/>
                </a:ln>
                <a:solidFill>
                  <a:srgbClr val="92D05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«Опытно-экспериментальная </a:t>
            </a:r>
            <a:br>
              <a:rPr lang="ru-RU" sz="5400" b="1" cap="none" spc="0" dirty="0" smtClean="0">
                <a:ln w="31550" cmpd="sng">
                  <a:solidFill>
                    <a:srgbClr val="002060"/>
                  </a:solidFill>
                  <a:prstDash val="solid"/>
                </a:ln>
                <a:solidFill>
                  <a:srgbClr val="92D05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5400" b="1" cap="none" spc="0" dirty="0" smtClean="0">
                <a:ln w="31550" cmpd="sng">
                  <a:solidFill>
                    <a:srgbClr val="002060"/>
                  </a:solidFill>
                  <a:prstDash val="solid"/>
                </a:ln>
                <a:solidFill>
                  <a:srgbClr val="92D05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деятельность</a:t>
            </a:r>
            <a:br>
              <a:rPr lang="ru-RU" sz="5400" b="1" cap="none" spc="0" dirty="0" smtClean="0">
                <a:ln w="31550" cmpd="sng">
                  <a:solidFill>
                    <a:srgbClr val="002060"/>
                  </a:solidFill>
                  <a:prstDash val="solid"/>
                </a:ln>
                <a:solidFill>
                  <a:srgbClr val="92D05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5400" b="1" cap="none" spc="0" dirty="0" smtClean="0">
                <a:ln w="31550" cmpd="sng">
                  <a:solidFill>
                    <a:srgbClr val="002060"/>
                  </a:solidFill>
                  <a:prstDash val="solid"/>
                </a:ln>
                <a:solidFill>
                  <a:srgbClr val="92D05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дошкольников в </a:t>
            </a:r>
            <a:br>
              <a:rPr lang="ru-RU" sz="5400" b="1" cap="none" spc="0" dirty="0" smtClean="0">
                <a:ln w="31550" cmpd="sng">
                  <a:solidFill>
                    <a:srgbClr val="002060"/>
                  </a:solidFill>
                  <a:prstDash val="solid"/>
                </a:ln>
                <a:solidFill>
                  <a:srgbClr val="92D05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5400" b="1" cap="none" spc="0" dirty="0" smtClean="0">
                <a:ln w="31550" cmpd="sng">
                  <a:solidFill>
                    <a:srgbClr val="002060"/>
                  </a:solidFill>
                  <a:prstDash val="solid"/>
                </a:ln>
                <a:solidFill>
                  <a:srgbClr val="92D05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рамках </a:t>
            </a:r>
            <a:r>
              <a:rPr lang="en-US" sz="5400" b="1" cap="none" spc="0" dirty="0" smtClean="0">
                <a:ln w="31550" cmpd="sng">
                  <a:solidFill>
                    <a:srgbClr val="002060"/>
                  </a:solidFill>
                  <a:prstDash val="solid"/>
                </a:ln>
                <a:solidFill>
                  <a:srgbClr val="92D05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STEAM-</a:t>
            </a:r>
            <a:r>
              <a:rPr lang="ru-RU" sz="5400" b="1" cap="none" spc="0" dirty="0" smtClean="0">
                <a:ln w="31550" cmpd="sng">
                  <a:solidFill>
                    <a:srgbClr val="002060"/>
                  </a:solidFill>
                  <a:prstDash val="solid"/>
                </a:ln>
                <a:solidFill>
                  <a:srgbClr val="92D05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образования»</a:t>
            </a:r>
            <a:endParaRPr lang="ru-RU" sz="5400" b="1" cap="none" spc="0" dirty="0">
              <a:ln w="31550" cmpd="sng">
                <a:solidFill>
                  <a:srgbClr val="002060"/>
                </a:solidFill>
                <a:prstDash val="solid"/>
              </a:ln>
              <a:solidFill>
                <a:srgbClr val="92D050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41453" y="692696"/>
            <a:ext cx="7577715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18000">
                  <a:solidFill>
                    <a:srgbClr val="002060"/>
                  </a:solidFill>
                  <a:prstDash val="solid"/>
                  <a:miter lim="800000"/>
                </a:ln>
                <a:solidFill>
                  <a:srgbClr val="92D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Цель мастер-класса:</a:t>
            </a:r>
            <a:endParaRPr lang="ru-RU" sz="4800" b="1" cap="none" spc="0" dirty="0">
              <a:ln w="18000">
                <a:solidFill>
                  <a:srgbClr val="002060"/>
                </a:solidFill>
                <a:prstDash val="solid"/>
                <a:miter lim="800000"/>
              </a:ln>
              <a:solidFill>
                <a:srgbClr val="92D05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11560" y="1844824"/>
            <a:ext cx="742915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- вовлечение родителей в совместную деятельность 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по развитию познавательной активности детей 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младшего дошкольного возраста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1613119400_131-p-fon-shkolnii-zheltii-19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27784" y="3212976"/>
            <a:ext cx="3706112" cy="246563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60648"/>
            <a:ext cx="8183880" cy="1051560"/>
          </a:xfrm>
        </p:spPr>
        <p:txBody>
          <a:bodyPr/>
          <a:lstStyle/>
          <a:p>
            <a:r>
              <a:rPr lang="ru-RU" dirty="0" smtClean="0"/>
              <a:t>			</a:t>
            </a:r>
            <a:r>
              <a:rPr lang="ru-RU" dirty="0" smtClean="0">
                <a:ln>
                  <a:solidFill>
                    <a:srgbClr val="002060"/>
                  </a:solidFill>
                </a:ln>
                <a:solidFill>
                  <a:srgbClr val="92D050"/>
                </a:solidFill>
              </a:rPr>
              <a:t>Задачи:</a:t>
            </a:r>
            <a:endParaRPr lang="ru-RU" dirty="0">
              <a:ln>
                <a:solidFill>
                  <a:srgbClr val="002060"/>
                </a:solidFill>
              </a:ln>
              <a:solidFill>
                <a:srgbClr val="92D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556792"/>
            <a:ext cx="8183880" cy="4187952"/>
          </a:xfrm>
        </p:spPr>
        <p:txBody>
          <a:bodyPr>
            <a:normAutofit fontScale="92500" lnSpcReduction="1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Образовательные: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показать, как можно использовать элементы экспериментальной деятельности дома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Обогащать и активизировать запас бытового словаря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Развивающие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развивать ощущение, внимание, память, мышление, воображение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Воспитательные: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укреплять взаимоотношения детей и родителей через совместную экспериментальную деятельность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6b040e73566762cd33133979fc371d82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5576" y="332656"/>
            <a:ext cx="7164288" cy="268346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39552" y="3212976"/>
            <a:ext cx="8159413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Парциальная модульная программа развития 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интеллектуальных способностей в процессе 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познавательной деятельности и вовлечения 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 научно-техническое творчество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Образовательная модель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STEAM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 это один из трендов в мировом образовании, который подразумевает смешанную среду обучения, и показывает ребенку, как можно применить науку и искусство воедино и в повседневной жизни.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6b040e73566762cd33133979fc371d82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924944"/>
            <a:ext cx="9144000" cy="3424989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STEAM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-технология вдохновляет наших детей проводить исследования как ученые, конструировать как инженеры, созидать как художники, аналитически мыслить, как математики и играть как дети.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20230118_10232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3845196"/>
            <a:ext cx="3127549" cy="30128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20230118_10245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436096" y="4077072"/>
            <a:ext cx="3707904" cy="27809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20230118_11203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627784" y="2996952"/>
            <a:ext cx="3360373" cy="273630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листовка_с_контактом_Валерии-2.jpg"/>
          <p:cNvPicPr>
            <a:picLocks noChangeAspect="1"/>
          </p:cNvPicPr>
          <p:nvPr/>
        </p:nvPicPr>
        <p:blipFill>
          <a:blip r:embed="rId2" cstate="print"/>
          <a:srcRect b="8269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11560" y="1124744"/>
            <a:ext cx="8132354" cy="707886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Up">
              <a:avLst/>
            </a:prstTxWarp>
            <a:spAutoFit/>
          </a:bodyPr>
          <a:lstStyle/>
          <a:p>
            <a:pPr algn="ctr"/>
            <a:r>
              <a:rPr lang="ru-RU" sz="4000" b="1" dirty="0" smtClean="0">
                <a:ln w="31550" cmpd="sng">
                  <a:solidFill>
                    <a:srgbClr val="002060"/>
                  </a:solidFill>
                  <a:prstDash val="solid"/>
                </a:ln>
                <a:solidFill>
                  <a:srgbClr val="92D05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Девиз</a:t>
            </a:r>
            <a:r>
              <a:rPr lang="en-US" sz="4000" b="1" dirty="0" smtClean="0">
                <a:ln w="31550" cmpd="sng">
                  <a:solidFill>
                    <a:srgbClr val="002060"/>
                  </a:solidFill>
                  <a:prstDash val="solid"/>
                </a:ln>
                <a:solidFill>
                  <a:srgbClr val="92D05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STEAM-</a:t>
            </a:r>
            <a:r>
              <a:rPr lang="ru-RU" sz="4000" b="1" dirty="0" smtClean="0">
                <a:ln w="31550" cmpd="sng">
                  <a:solidFill>
                    <a:srgbClr val="002060"/>
                  </a:solidFill>
                  <a:prstDash val="solid"/>
                </a:ln>
                <a:solidFill>
                  <a:srgbClr val="92D05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технологии: </a:t>
            </a:r>
            <a:endParaRPr lang="ru-RU" sz="4000" b="1" cap="none" spc="0" dirty="0">
              <a:ln w="31550" cmpd="sng">
                <a:solidFill>
                  <a:srgbClr val="002060"/>
                </a:solidFill>
                <a:prstDash val="solid"/>
              </a:ln>
              <a:solidFill>
                <a:srgbClr val="92D050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94727" y="2492896"/>
            <a:ext cx="9049273" cy="1754326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Down">
              <a:avLst/>
            </a:prstTxWarp>
            <a:spAutoFit/>
          </a:bodyPr>
          <a:lstStyle/>
          <a:p>
            <a:pPr algn="ctr"/>
            <a:r>
              <a:rPr lang="ru-RU" sz="5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  <a:outerShdw blurRad="75057" dist="38100" dir="5400000" sy="-20000" rotWithShape="0">
                    <a:prstClr val="black">
                      <a:alpha val="25000"/>
                    </a:prstClr>
                  </a:outerShdw>
                </a:effectLst>
              </a:rPr>
              <a:t>«Минимум теории,</a:t>
            </a:r>
            <a:br>
              <a:rPr lang="ru-RU" sz="5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  <a:outerShdw blurRad="75057" dist="38100" dir="5400000" sy="-20000" rotWithShape="0">
                    <a:prstClr val="black">
                      <a:alpha val="25000"/>
                    </a:prstClr>
                  </a:outerShdw>
                </a:effectLst>
              </a:rPr>
            </a:br>
            <a:r>
              <a:rPr lang="ru-RU" sz="5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  <a:outerShdw blurRad="75057" dist="38100" dir="5400000" sy="-20000" rotWithShape="0">
                    <a:prstClr val="black">
                      <a:alpha val="25000"/>
                    </a:prstClr>
                  </a:outerShdw>
                </a:effectLst>
              </a:rPr>
              <a:t>максимум практики»</a:t>
            </a:r>
            <a:endParaRPr lang="ru-RU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glow rad="139700">
                  <a:schemeClr val="accent4">
                    <a:satMod val="175000"/>
                    <a:alpha val="40000"/>
                  </a:schemeClr>
                </a:glow>
                <a:outerShdw blurRad="75057" dist="38100" dir="5400000" sy="-20000" rotWithShape="0">
                  <a:prstClr val="black">
                    <a:alpha val="25000"/>
                  </a:prstClr>
                </a:outerShdw>
              </a:effectLst>
            </a:endParaRPr>
          </a:p>
        </p:txBody>
      </p:sp>
      <p:pic>
        <p:nvPicPr>
          <p:cNvPr id="6" name="Рисунок 5" descr="fc1538d843beb550857969976267416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03848" y="1772816"/>
            <a:ext cx="1997786" cy="198971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9512" y="476672"/>
            <a:ext cx="8787983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31550" cmpd="sng">
                  <a:solidFill>
                    <a:srgbClr val="002060"/>
                  </a:solidFill>
                  <a:prstDash val="solid"/>
                </a:ln>
                <a:solidFill>
                  <a:srgbClr val="92D05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Структура </a:t>
            </a:r>
            <a:br>
              <a:rPr lang="ru-RU" sz="4000" b="1" cap="none" spc="0" dirty="0" smtClean="0">
                <a:ln w="31550" cmpd="sng">
                  <a:solidFill>
                    <a:srgbClr val="002060"/>
                  </a:solidFill>
                  <a:prstDash val="solid"/>
                </a:ln>
                <a:solidFill>
                  <a:srgbClr val="92D05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4000" b="1" dirty="0" smtClean="0">
                <a:ln w="31550" cmpd="sng">
                  <a:solidFill>
                    <a:srgbClr val="002060"/>
                  </a:solidFill>
                  <a:prstDash val="solid"/>
                </a:ln>
                <a:solidFill>
                  <a:srgbClr val="92D05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игры-экспериментирования:</a:t>
            </a:r>
            <a:endParaRPr lang="ru-RU" sz="4000" b="1" cap="none" spc="0" dirty="0">
              <a:ln w="31550" cmpd="sng">
                <a:solidFill>
                  <a:srgbClr val="002060"/>
                </a:solidFill>
                <a:prstDash val="solid"/>
              </a:ln>
              <a:solidFill>
                <a:srgbClr val="92D050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835696" y="2420888"/>
            <a:ext cx="6729406" cy="31085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Постановка проблемы</a:t>
            </a:r>
          </a:p>
          <a:p>
            <a:pPr marL="342900" indent="-342900">
              <a:buAutoNum type="arabicPeriod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Выдвижение предложений</a:t>
            </a:r>
          </a:p>
          <a:p>
            <a:pPr marL="342900" indent="-342900">
              <a:buAutoNum type="arabicPeriod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Проверка гипотез (как, с помощью чего)</a:t>
            </a:r>
          </a:p>
          <a:p>
            <a:pPr marL="342900" indent="-342900">
              <a:buAutoNum type="arabicPeriod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Фиксация результатов</a:t>
            </a:r>
          </a:p>
          <a:p>
            <a:pPr marL="342900" indent="-342900">
              <a:buAutoNum type="arabicPeriod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Вывод </a:t>
            </a:r>
          </a:p>
          <a:p>
            <a:pPr marL="342900" indent="-342900">
              <a:buAutoNum type="arabicPeriod"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AutoNum type="arabicPeriod"/>
            </a:pP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120</TotalTime>
  <Words>145</Words>
  <Application>Microsoft Office PowerPoint</Application>
  <PresentationFormat>Экран (4:3)</PresentationFormat>
  <Paragraphs>22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Аспект</vt:lpstr>
      <vt:lpstr>Слайд 1</vt:lpstr>
      <vt:lpstr>Слайд 2</vt:lpstr>
      <vt:lpstr>   Задачи: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13</cp:revision>
  <dcterms:created xsi:type="dcterms:W3CDTF">2023-01-18T05:42:14Z</dcterms:created>
  <dcterms:modified xsi:type="dcterms:W3CDTF">2023-01-18T07:52:56Z</dcterms:modified>
</cp:coreProperties>
</file>