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704856" cy="5458544"/>
          </a:xfrm>
        </p:spPr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УСЛОВИЯ И ПОДДЕРЖКА ДЕТСКОЙ ИНИЦИАТИВЫ В ОБЛАСТИ ФИЗИЧЕСКАЯ КУЛЬТУРА</a:t>
            </a:r>
          </a:p>
        </p:txBody>
      </p:sp>
      <p:pic>
        <p:nvPicPr>
          <p:cNvPr id="1026" name="Picture 2" descr="Как развить самостоятельность у ребенка, подростка - наши советы родител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36" y="3933056"/>
            <a:ext cx="3771318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580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Основным принципом дошкольного образования согласно ФГОС является построение образовательной деятельности на основе индивидуальных особенностей каждого ребенка</a:t>
            </a:r>
          </a:p>
        </p:txBody>
      </p:sp>
      <p:pic>
        <p:nvPicPr>
          <p:cNvPr id="2050" name="Picture 2" descr="https://sun9-81.userapi.com/s/v1/if2/G5aD6eapUgUKa9jTNG96WQCrfQkv_jlL_9Cdcv-Aj7Zcvmag1rvNVlrlsstNQyjyDqOUTBhzgps7OmsDr-kCSXZR.jpg?size=1156x651&amp;quality=95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726" y="3212976"/>
            <a:ext cx="4219602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80.userapi.com/s/v1/if2/rbZe_abI_Bb8d8Uu52vWNS9EAVoyY3uqtvjw0-kAB_bvopH91YpiCnb-4axlhxyXAf6Z89xJLCYMx8VP-7ci6oOH.jpg?size=1280x1280&amp;quality=95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17" r="16037" b="17098"/>
          <a:stretch/>
        </p:blipFill>
        <p:spPr bwMode="auto">
          <a:xfrm>
            <a:off x="395535" y="2708921"/>
            <a:ext cx="3787777" cy="37452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96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500" y="1912560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360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Предметно-развивающая среда;</a:t>
            </a:r>
            <a:endParaRPr lang="ru-RU" sz="2800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69788" y="2035671"/>
            <a:ext cx="3762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280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Образовательная </a:t>
            </a:r>
            <a:r>
              <a:rPr lang="ru-RU" sz="28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игровая </a:t>
            </a:r>
            <a:r>
              <a:rPr lang="ru-RU" sz="2800" dirty="0" smtClean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среда;</a:t>
            </a:r>
            <a:endParaRPr lang="ru-RU" sz="2800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https://sun9-68.userapi.com/s/v1/if2/ABAh1gTkFYTgCQTZjAzBlAfNXCQBRRAEmz4pfFXGsQsnCSdj8aeaUDYLEl2gbsTz5-8OpDP8qZJ-46Mr3-udhBx4.jpg?size=1156x867&amp;quality=95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501008"/>
            <a:ext cx="3840427" cy="28803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51520" y="26064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Создание условий для свободного выбора детьми деятельности, а так же участников совместной деятельности:</a:t>
            </a:r>
            <a:endParaRPr lang="ru-RU" sz="3200" dirty="0"/>
          </a:p>
        </p:txBody>
      </p:sp>
      <p:pic>
        <p:nvPicPr>
          <p:cNvPr id="3076" name="Picture 4" descr="https://sun9-3.userapi.com/s/v1/if2/lfiZXIlkeA_XyuCSTO0gkTbsRJ1LgPdLrYDX45hVZMS4SvR9S3OlxVCHAwg7BGerujF-CBR_GStRnMpsWojSDOQd.jpg?size=1080x585&amp;quality=9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88288"/>
            <a:ext cx="4200945" cy="2275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516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7992888" cy="2239143"/>
          </a:xfrm>
        </p:spPr>
        <p:txBody>
          <a:bodyPr/>
          <a:lstStyle/>
          <a:p>
            <a:pPr marL="18288" indent="0">
              <a:buNone/>
            </a:pPr>
            <a:r>
              <a:rPr lang="ru-RU" sz="3600" b="1" dirty="0">
                <a:effectLst/>
              </a:rPr>
              <a:t>Оказание не </a:t>
            </a:r>
            <a:r>
              <a:rPr lang="ru-RU" sz="3600" b="1" dirty="0" smtClean="0">
                <a:effectLst/>
              </a:rPr>
              <a:t>директивной (партнерская </a:t>
            </a:r>
            <a:r>
              <a:rPr lang="ru-RU" sz="3600" b="1" dirty="0">
                <a:effectLst/>
              </a:rPr>
              <a:t>позиция) помощи </a:t>
            </a:r>
            <a:r>
              <a:rPr lang="ru-RU" sz="3600" b="1" dirty="0" smtClean="0">
                <a:effectLst/>
              </a:rPr>
              <a:t>детям</a:t>
            </a:r>
            <a:endParaRPr lang="ru-RU" sz="3600" dirty="0">
              <a:effectLst/>
            </a:endParaRPr>
          </a:p>
          <a:p>
            <a:endParaRPr lang="ru-RU" dirty="0"/>
          </a:p>
        </p:txBody>
      </p:sp>
      <p:pic>
        <p:nvPicPr>
          <p:cNvPr id="4098" name="Picture 2" descr="https://sun2-10.userapi.com/s/v1/if2/zTmBCMa45-GQYJ2rNCkfqAPFNaG8oZV8r5nhJIb9P3ruZNmsjn5Lxc_e67AUMeqx2tzFXMIYpseEBKh4qGniatgy.jpg?size=1080x588&amp;quality=95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348" t="27970" r="19707" b="10185"/>
          <a:stretch/>
        </p:blipFill>
        <p:spPr bwMode="auto">
          <a:xfrm>
            <a:off x="3536504" y="1988840"/>
            <a:ext cx="5394960" cy="27546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2-3.userapi.com/s/v1/if2/BgjEDxbzIU9ou0VtCJ96KZDIAZ2fZobgrCkoNa6Y9xe-a8BBR5tf_n5cKzqCV6ZU2ha8XLu30X45zAkU0HG0FP6t.jpg?size=873x873&amp;quality=9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3284984" cy="32849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839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600" y="-675456"/>
            <a:ext cx="8640960" cy="648072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400" b="1" dirty="0">
                <a:solidFill>
                  <a:srgbClr val="FFFF00"/>
                </a:solidFill>
                <a:effectLst/>
              </a:rPr>
              <a:t>Задача педагога </a:t>
            </a:r>
            <a:r>
              <a:rPr lang="ru-RU" dirty="0">
                <a:effectLst/>
              </a:rPr>
              <a:t>– создание ситуации,  побуждающей детей активно применять свои знания и умения, нацеливать на поиск новых творческих </a:t>
            </a:r>
            <a:r>
              <a:rPr lang="ru-RU" dirty="0" smtClean="0">
                <a:effectLst/>
              </a:rPr>
              <a:t>решений, </a:t>
            </a:r>
          </a:p>
          <a:p>
            <a:pPr marL="18288" indent="0">
              <a:buNone/>
            </a:pPr>
            <a:r>
              <a:rPr lang="ru-RU" dirty="0" smtClean="0">
                <a:effectLst/>
              </a:rPr>
              <a:t>давать </a:t>
            </a:r>
            <a:r>
              <a:rPr lang="ru-RU" dirty="0">
                <a:effectLst/>
              </a:rPr>
              <a:t>совет, задать наводящие вопросы</a:t>
            </a:r>
            <a:r>
              <a:rPr lang="ru-RU" dirty="0" smtClean="0">
                <a:effectLst/>
              </a:rPr>
              <a:t>,</a:t>
            </a:r>
          </a:p>
          <a:p>
            <a:pPr marL="18288" indent="0">
              <a:buNone/>
            </a:pP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активизировать имеющийся у ребенка прошлый опыт,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нацеливать </a:t>
            </a:r>
            <a:r>
              <a:rPr lang="ru-RU" dirty="0">
                <a:effectLst/>
              </a:rPr>
              <a:t>на поиск нескольких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вариантов </a:t>
            </a:r>
            <a:r>
              <a:rPr lang="ru-RU" dirty="0">
                <a:effectLst/>
              </a:rPr>
              <a:t>решения,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тем </a:t>
            </a:r>
            <a:r>
              <a:rPr lang="ru-RU" dirty="0">
                <a:effectLst/>
              </a:rPr>
              <a:t>самым вызывать у детей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чувство </a:t>
            </a:r>
            <a:r>
              <a:rPr lang="ru-RU" dirty="0">
                <a:effectLst/>
              </a:rPr>
              <a:t>радости и гордости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от </a:t>
            </a:r>
            <a:r>
              <a:rPr lang="ru-RU" dirty="0">
                <a:effectLst/>
              </a:rPr>
              <a:t>успешных инициативных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действий</a:t>
            </a:r>
            <a:r>
              <a:rPr lang="ru-RU" dirty="0">
                <a:effectLst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https://sun9-56.userapi.com/s/v1/if1/cPPiUw7F2yQOLkdOUgbU_bFw8JP1kwoNkWJl89e7Dt05xWmOoxR_j3Wy9Hr1kh96cuMl5aSt.jpg?size=1032x581&amp;quality=96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51" r="16601"/>
          <a:stretch/>
        </p:blipFill>
        <p:spPr bwMode="auto">
          <a:xfrm>
            <a:off x="5076056" y="2420888"/>
            <a:ext cx="3551292" cy="2729526"/>
          </a:xfrm>
          <a:prstGeom prst="rect">
            <a:avLst/>
          </a:prstGeom>
          <a:ln w="28575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4.userapi.com/s/v1/if2/ht6TlRxKWx8N2F4ej22PyGDdvH42hqZy9Be4WpNryigDFX0bPd96tbzgqb4cp5u2ygMGB1Y2_3jdYAzQORnjbO_w.jpg?size=1280x958&amp;quality=9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21087"/>
            <a:ext cx="3312368" cy="2479101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950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9511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Одним направлением работы с детьми является развитие самостоятельности в двигательной деятельности. В.С. Мухина определяет «самостоятельность» как способность поступать в соответствии со своими знаниями и убеждениями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7008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Т.И. Бабаева даёт такое определение самостоятельности – умение действовать по собственной инициативе, выполнять привычные дела без образца, помощи и контроля взрослых</a:t>
            </a:r>
          </a:p>
        </p:txBody>
      </p:sp>
      <p:pic>
        <p:nvPicPr>
          <p:cNvPr id="6146" name="Picture 2" descr="https://sun9-43.userapi.com/s/v1/if2/59r3Af7S-CB7lAplJK_DwP_N95QzpB_p0rnPGXa1qkDCHNCgK6jGD2ZlTgeK-9MATHJSXxY6DWSIAEfYGXdIJQ17.jpg?size=1080x323&amp;quality=95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532859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81.userapi.com/s/v1/if2/xxvrO7PcD-iriQn1WmiBIWhBOCGy1jpYk0aibpXY_WKvySTKQYU9oga8koj2snx27jSluXjFMEqfobAYV4WrpfwD.jpg?size=486x1080&amp;quality=95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377" t="13738" r="377" b="26279"/>
          <a:stretch/>
        </p:blipFill>
        <p:spPr bwMode="auto">
          <a:xfrm>
            <a:off x="6084168" y="3284984"/>
            <a:ext cx="2598227" cy="3463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602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260648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Формирование</a:t>
            </a:r>
            <a:r>
              <a:rPr lang="ru-RU" sz="2800" b="1" dirty="0">
                <a:solidFill>
                  <a:srgbClr val="FFFF00"/>
                </a:solidFill>
              </a:rPr>
              <a:t> самостоятельности</a:t>
            </a:r>
            <a:r>
              <a:rPr lang="ru-RU" sz="2800" b="1" dirty="0"/>
              <a:t> проводится в несколько этапов: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00808"/>
            <a:ext cx="54726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b="1" i="1" dirty="0" smtClean="0"/>
              <a:t>первый этап – </a:t>
            </a:r>
            <a:r>
              <a:rPr lang="ru-RU" sz="2400" b="1" dirty="0" smtClean="0">
                <a:solidFill>
                  <a:srgbClr val="00B050"/>
                </a:solidFill>
              </a:rPr>
              <a:t>побуждение;</a:t>
            </a:r>
            <a:endParaRPr lang="ru-RU" sz="2400" b="1" i="1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i="1" dirty="0"/>
              <a:t>второй </a:t>
            </a:r>
            <a:r>
              <a:rPr lang="ru-RU" sz="2400" b="1" i="1" dirty="0" smtClean="0"/>
              <a:t>этап – </a:t>
            </a:r>
            <a:r>
              <a:rPr lang="ru-RU" sz="2400" b="1" dirty="0" smtClean="0">
                <a:solidFill>
                  <a:srgbClr val="FFFF00"/>
                </a:solidFill>
              </a:rPr>
              <a:t>знакомство;</a:t>
            </a:r>
            <a:endParaRPr lang="ru-RU" sz="2400" b="1" i="1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i="1" dirty="0"/>
              <a:t>третий </a:t>
            </a:r>
            <a:r>
              <a:rPr lang="ru-RU" sz="2400" b="1" i="1" dirty="0" smtClean="0"/>
              <a:t>этап – </a:t>
            </a:r>
            <a:r>
              <a:rPr lang="ru-RU" sz="2400" b="1" dirty="0" smtClean="0">
                <a:solidFill>
                  <a:srgbClr val="00B0F0"/>
                </a:solidFill>
              </a:rPr>
              <a:t>формирование</a:t>
            </a:r>
            <a:r>
              <a:rPr lang="ru-RU" sz="2400" dirty="0" smtClean="0"/>
              <a:t>;</a:t>
            </a:r>
            <a:endParaRPr lang="ru-RU" sz="2400" b="1" i="1" dirty="0" smtClean="0"/>
          </a:p>
          <a:p>
            <a:pPr marL="285750" indent="-285750">
              <a:buFont typeface="Wingdings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i="1" dirty="0"/>
              <a:t>четвёртый </a:t>
            </a:r>
            <a:r>
              <a:rPr lang="ru-RU" sz="2400" b="1" i="1" dirty="0" smtClean="0"/>
              <a:t>этап</a:t>
            </a:r>
            <a:r>
              <a:rPr lang="ru-RU" dirty="0"/>
              <a:t> </a:t>
            </a:r>
            <a:r>
              <a:rPr lang="ru-RU" sz="2400" dirty="0" smtClean="0"/>
              <a:t>– </a:t>
            </a:r>
            <a:r>
              <a:rPr lang="ru-RU" sz="2400" b="1" dirty="0" smtClean="0">
                <a:solidFill>
                  <a:srgbClr val="FF0000"/>
                </a:solidFill>
              </a:rPr>
              <a:t>овладение;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s://sun9-75.userapi.com/s/v1/if2/ORKt9qJrbYZy3Rztm_P0Caccq2EXzY95og5g1RrOpn1PzJ7UtTK5DsR5WEnTkx0wqX1H8x4uJZ38sI7pGjOM-UIE.jpg?size=1280x1280&amp;quality=95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356"/>
          <a:stretch/>
        </p:blipFill>
        <p:spPr bwMode="auto">
          <a:xfrm>
            <a:off x="5652120" y="2636912"/>
            <a:ext cx="3026350" cy="384817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664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535" y="3391654"/>
            <a:ext cx="40056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В </a:t>
            </a:r>
            <a:r>
              <a:rPr lang="ru-RU" sz="2400" dirty="0"/>
              <a:t>результате чего, появляется интерес к физическим упражнениям и проявляется самостоятельность дошкольника в их выполнении.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4748" y="188640"/>
            <a:ext cx="6793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u="sng" dirty="0"/>
              <a:t>В ходе такого обучения дети учатся: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239" y="1124744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- ставить задачу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7152" y="1720840"/>
            <a:ext cx="45560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- передавать направления движения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969278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- планировать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74684" y="1494076"/>
            <a:ext cx="3259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- оценивать себя и других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3575" y="26369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- называть упражнения в целом и его элементы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07609" y="2452246"/>
            <a:ext cx="16514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- сравнивать</a:t>
            </a:r>
          </a:p>
        </p:txBody>
      </p:sp>
      <p:pic>
        <p:nvPicPr>
          <p:cNvPr id="8194" name="Picture 2" descr="https://sun9-82.userapi.com/s/v1/if2/IpQr_W6OHPdbnBX6nsRVATuG-FHrgH79KbCwjYCKMfxs6jS2-vndj1uv1Z4kUEmc0kvzjabWJ90jRjAVaMp6zzE8.jpg?size=1280x960&amp;quality=95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862" y="3143659"/>
            <a:ext cx="3267246" cy="245043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67.userapi.com/s/v1/if2/UNSaKQ1lHtp7yKt71vr9H92REhpiS43KreNF-Or8pgZqAZA6eoA2U3b-x0zLjjyrShibu5rkvgdfNYZqEyX5pwme.jpg?size=1280x960&amp;quality=95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76" t="22667" r="18652"/>
          <a:stretch/>
        </p:blipFill>
        <p:spPr bwMode="auto">
          <a:xfrm>
            <a:off x="6012160" y="4437112"/>
            <a:ext cx="2979291" cy="23048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828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Подвижные игры </a:t>
            </a:r>
            <a:r>
              <a:rPr lang="ru-RU" sz="2800" dirty="0" smtClean="0"/>
              <a:t>– самый популярный, самый востребованный вид физической нагрузки. Игра, особенно подвижная, является для ребят радостью. Скучно просто объявлять в конце занятия название игры. </a:t>
            </a:r>
          </a:p>
          <a:p>
            <a:pPr algn="ctr"/>
            <a:r>
              <a:rPr lang="ru-RU" sz="2800" dirty="0" smtClean="0"/>
              <a:t>Можно сделать начало игры захватывающим, будоражащим веселые мысли:</a:t>
            </a:r>
            <a:endParaRPr lang="ru-RU" sz="2800" dirty="0"/>
          </a:p>
        </p:txBody>
      </p:sp>
      <p:pic>
        <p:nvPicPr>
          <p:cNvPr id="3074" name="Picture 2" descr="https://sun9-80.userapi.com/s/v1/if2/zW_MLgQTkFhiJEDoNGBX_1BZEaAgt4dWpVHACPl3GyACv1rp9A4Rr0V3Kj8K-ChsOY3mpxhV23t5p0IjvtIqPY1L.jpg?size=1080x574&amp;quality=9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4320480" cy="229625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6" name="Picture 4" descr="https://sun9-86.userapi.com/s/v1/if2/_Jfpm9-tSunN-SX9zTAHciFlEwcc1mMXovBIL-hSa2bYSqPWm2mTheMP7aJb8SF3A29eJ_OhvP3kvSNnEYRBkLqC.jpg?size=757x598&amp;quality=95&amp;type=album"/>
          <p:cNvPicPr>
            <a:picLocks noChangeAspect="1" noChangeArrowheads="1"/>
          </p:cNvPicPr>
          <p:nvPr/>
        </p:nvPicPr>
        <p:blipFill>
          <a:blip r:embed="rId3" cstate="print"/>
          <a:srcRect b="11545"/>
          <a:stretch>
            <a:fillRect/>
          </a:stretch>
        </p:blipFill>
        <p:spPr bwMode="auto">
          <a:xfrm>
            <a:off x="4644008" y="3573016"/>
            <a:ext cx="4338509" cy="303156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="" xmlns:p14="http://schemas.microsoft.com/office/powerpoint/2010/main" val="209863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153</TotalTime>
  <Words>237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УСЛОВИЯ И ПОДДЕРЖКА ДЕТСКОЙ ИНИЦИАТИВЫ В ОБЛАСТИ ФИЗИЧЕСКАЯ КУЛЬТУРА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Поплавский</dc:creator>
  <cp:lastModifiedBy>админ</cp:lastModifiedBy>
  <cp:revision>13</cp:revision>
  <dcterms:created xsi:type="dcterms:W3CDTF">2022-04-19T17:55:40Z</dcterms:created>
  <dcterms:modified xsi:type="dcterms:W3CDTF">2023-02-14T08:07:41Z</dcterms:modified>
</cp:coreProperties>
</file>