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93" r:id="rId3"/>
    <p:sldId id="295" r:id="rId4"/>
    <p:sldId id="287" r:id="rId5"/>
    <p:sldId id="283" r:id="rId6"/>
    <p:sldId id="294" r:id="rId7"/>
    <p:sldId id="276" r:id="rId8"/>
    <p:sldId id="284" r:id="rId9"/>
    <p:sldId id="285" r:id="rId10"/>
    <p:sldId id="277" r:id="rId11"/>
    <p:sldId id="260" r:id="rId12"/>
    <p:sldId id="280" r:id="rId13"/>
    <p:sldId id="279" r:id="rId14"/>
    <p:sldId id="281" r:id="rId15"/>
    <p:sldId id="257" r:id="rId16"/>
    <p:sldId id="259" r:id="rId17"/>
    <p:sldId id="258" r:id="rId18"/>
    <p:sldId id="261" r:id="rId19"/>
    <p:sldId id="262" r:id="rId20"/>
    <p:sldId id="263" r:id="rId21"/>
    <p:sldId id="264" r:id="rId22"/>
    <p:sldId id="286" r:id="rId23"/>
    <p:sldId id="289" r:id="rId24"/>
    <p:sldId id="290" r:id="rId25"/>
    <p:sldId id="291" r:id="rId26"/>
    <p:sldId id="292" r:id="rId27"/>
    <p:sldId id="282" r:id="rId2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1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CB800E-3DDF-4ACC-AF6F-A7761E2C0B8B}" type="datetimeFigureOut">
              <a:rPr lang="en-US"/>
              <a:pPr>
                <a:defRPr/>
              </a:pPr>
              <a:t>2/14/2023</a:t>
            </a:fld>
            <a:endParaRPr lang="en-US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16F00-FAFA-4A99-BD58-3634957B7C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101D6-A103-4195-A167-C574B9D580BA}" type="datetimeFigureOut">
              <a:rPr lang="en-US"/>
              <a:pPr>
                <a:defRPr/>
              </a:pPr>
              <a:t>2/14/2023</a:t>
            </a:fld>
            <a:endParaRPr lang="en-U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178514-9ED1-4DC2-A4DB-3D18E5689F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E06F0-757E-4F1A-8597-DEB7C01A34EE}" type="datetimeFigureOut">
              <a:rPr lang="en-US"/>
              <a:pPr>
                <a:defRPr/>
              </a:pPr>
              <a:t>2/14/2023</a:t>
            </a:fld>
            <a:endParaRPr lang="en-U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04C357-FC9E-4058-93DA-FD80D94882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3E10329-122F-4187-92D0-26F3BEE57DB1}" type="datetimeFigureOut">
              <a:rPr lang="en-US"/>
              <a:pPr>
                <a:defRPr/>
              </a:pPr>
              <a:t>2/14/2023</a:t>
            </a:fld>
            <a:endParaRPr lang="en-US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055C1D3-4EB0-426A-B1ED-021588272C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7502D2-F2C7-46D8-B101-936B28EAB1B6}" type="datetimeFigureOut">
              <a:rPr lang="en-US"/>
              <a:pPr>
                <a:defRPr/>
              </a:pPr>
              <a:t>2/14/2023</a:t>
            </a:fld>
            <a:endParaRPr lang="en-US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7675F2-1850-4C4F-A03C-6A920A17FE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F1A66B-D35B-41D3-A975-1C72F64622B4}" type="datetimeFigureOut">
              <a:rPr lang="en-US"/>
              <a:pPr>
                <a:defRPr/>
              </a:pPr>
              <a:t>2/14/2023</a:t>
            </a:fld>
            <a:endParaRPr lang="en-US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0DF05B-4C83-4350-83DC-6F9C12FE28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4E02A2-E08C-475D-BE6B-3828A093E49C}" type="datetimeFigureOut">
              <a:rPr lang="en-US"/>
              <a:pPr>
                <a:defRPr/>
              </a:pPr>
              <a:t>2/14/2023</a:t>
            </a:fld>
            <a:endParaRPr lang="en-US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00825-AC82-4A00-833B-D7AE07B705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B504695-B9AC-4EAE-9AF5-59E5CA1D5EC0}" type="datetimeFigureOut">
              <a:rPr lang="en-US"/>
              <a:pPr>
                <a:defRPr/>
              </a:pPr>
              <a:t>2/14/2023</a:t>
            </a:fld>
            <a:endParaRPr lang="en-US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53D9613-D4F9-4F8C-B01B-98011E5BD5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D0EB47-7232-4E99-BAAB-F29B5BC621C5}" type="datetimeFigureOut">
              <a:rPr lang="en-US"/>
              <a:pPr>
                <a:defRPr/>
              </a:pPr>
              <a:t>2/14/2023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15CD64-9CFC-4AE1-9EA5-D842BFA98D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C5DB79D-1458-42FE-82F3-7A78593433E4}" type="datetimeFigureOut">
              <a:rPr lang="en-US"/>
              <a:pPr>
                <a:defRPr/>
              </a:pPr>
              <a:t>2/14/2023</a:t>
            </a:fld>
            <a:endParaRPr lang="en-US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8E5FFB0-BE80-4FCC-B36C-EF155AB4A1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09BF70A-8DDB-40DD-9213-C674F2A26B99}" type="datetimeFigureOut">
              <a:rPr lang="en-US"/>
              <a:pPr>
                <a:defRPr/>
              </a:pPr>
              <a:t>2/14/2023</a:t>
            </a:fld>
            <a:endParaRPr lang="en-US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CAFD6CF-DCA2-4BD6-9DC0-EB4156AB43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45BAD106-3881-49DF-9BCD-BD2A8A36CDAC}" type="datetimeFigureOut">
              <a:rPr lang="en-US"/>
              <a:pPr>
                <a:defRPr/>
              </a:pPr>
              <a:t>2/14/2023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EA1F16A0-58C9-4C6F-889D-DECFDC12E1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1" r:id="rId4"/>
    <p:sldLayoutId id="2147483732" r:id="rId5"/>
    <p:sldLayoutId id="2147483739" r:id="rId6"/>
    <p:sldLayoutId id="2147483733" r:id="rId7"/>
    <p:sldLayoutId id="2147483740" r:id="rId8"/>
    <p:sldLayoutId id="2147483741" r:id="rId9"/>
    <p:sldLayoutId id="2147483734" r:id="rId10"/>
    <p:sldLayoutId id="214748373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" y="228600"/>
            <a:ext cx="8763000" cy="762000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600" cap="all" dirty="0" smtClean="0">
                <a:ln w="0"/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ДЕТСКИЙ </a:t>
            </a:r>
            <a:r>
              <a:rPr lang="ru-RU" sz="1600" cap="all" dirty="0" smtClean="0">
                <a:ln w="0"/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Сад №3 г.Курганинска</a:t>
            </a:r>
            <a:endParaRPr lang="ru-RU" sz="1600" cap="all" dirty="0">
              <a:ln w="0"/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295400"/>
            <a:ext cx="7315200" cy="1676400"/>
          </a:xfrm>
        </p:spPr>
        <p:txBody>
          <a:bodyPr>
            <a:normAutofit fontScale="40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1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1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510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10000" spc="50" dirty="0" smtClean="0">
                <a:ln w="11430">
                  <a:solidFill>
                    <a:schemeClr val="tx1"/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0000" spc="50" dirty="0" smtClean="0">
                <a:ln w="11430">
                  <a:solidFill>
                    <a:schemeClr val="tx1"/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Знакомимся с правами ребенка</a:t>
            </a:r>
            <a:r>
              <a:rPr lang="ru-RU" sz="10000" spc="50" dirty="0" smtClean="0">
                <a:ln w="11430">
                  <a:solidFill>
                    <a:schemeClr val="tx1"/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0" spc="50" dirty="0" smtClean="0">
                <a:ln w="11430">
                  <a:solidFill>
                    <a:schemeClr val="tx1"/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играя»</a:t>
            </a:r>
          </a:p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781800" y="5486400"/>
            <a:ext cx="2209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>
                  <a:solidFill>
                    <a:schemeClr val="tx1"/>
                  </a:solidFill>
                </a:ln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Супрунова Н.А..</a:t>
            </a:r>
            <a:endParaRPr lang="ru-RU" b="1" dirty="0">
              <a:ln>
                <a:solidFill>
                  <a:schemeClr val="tx1"/>
                </a:solidFill>
              </a:ln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bk-detstvo.narod.ru/images/pravo_konvencia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2971800"/>
            <a:ext cx="4038600" cy="25908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400" y="762000"/>
            <a:ext cx="5715000" cy="48736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</a:rPr>
              <a:t>Какие права имеют герои</a:t>
            </a:r>
            <a:r>
              <a:rPr lang="ru-RU" b="1" dirty="0" smtClean="0"/>
              <a:t>?</a:t>
            </a:r>
            <a:endParaRPr lang="ru-RU" b="1" dirty="0"/>
          </a:p>
        </p:txBody>
      </p:sp>
      <p:pic>
        <p:nvPicPr>
          <p:cNvPr id="4" name="Picture 15" descr="C:\Documents and Settings\Admin\Рабочий стол\картинки презентиция о правах\images.jpe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876800" y="1371600"/>
            <a:ext cx="3124200" cy="248889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1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20" descr="C:\Documents and Settings\Admin\Рабочий стол\картинки презентиция о правах\ima87ges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90800" y="4114800"/>
            <a:ext cx="3359582" cy="243060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18" descr="C:\Documents and Settings\Admin\Рабочий стол\картинки презентиция о правах\imagлоes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90600" y="1447800"/>
            <a:ext cx="3048000" cy="242595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4038600" cy="86836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700" b="1" dirty="0" smtClean="0">
                <a:solidFill>
                  <a:schemeClr val="tx1"/>
                </a:solidFill>
              </a:rPr>
              <a:t>А какие права имеют эти герои?</a:t>
            </a:r>
            <a:endParaRPr lang="ru-RU" sz="2700" b="1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ЗОЛугка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905000"/>
            <a:ext cx="2644588" cy="4495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 descr="C:\Documents and Settings\Admin\Рабочий стол\поросата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962400"/>
            <a:ext cx="3166563" cy="2286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 descr="C:\Documents and Settings\Admin\Рабочий стол\лягушка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762000"/>
            <a:ext cx="2895600" cy="28352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7467600" cy="2362200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chemeClr val="accent3">
                    <a:lumMod val="75000"/>
                  </a:schemeClr>
                </a:solidFill>
                <a:latin typeface="Constantia" pitchFamily="18" charset="0"/>
              </a:rPr>
              <a:t>Молодцы!</a:t>
            </a:r>
            <a:endParaRPr lang="ru-RU" sz="6600" b="1" dirty="0">
              <a:solidFill>
                <a:schemeClr val="accent3">
                  <a:lumMod val="75000"/>
                </a:schemeClr>
              </a:solidFill>
              <a:latin typeface="Constantia" pitchFamily="18" charset="0"/>
            </a:endParaRP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85800"/>
            <a:ext cx="8686800" cy="3429000"/>
          </a:xfrm>
        </p:spPr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lvl="0" algn="ctr" eaLnBrk="1" fontAlgn="auto" hangingPunct="1">
              <a:spcAft>
                <a:spcPts val="0"/>
              </a:spcAft>
              <a:defRPr/>
            </a:pPr>
            <a:r>
              <a:rPr lang="ru-RU" sz="7200" b="1" dirty="0" smtClean="0"/>
              <a:t/>
            </a:r>
            <a:br>
              <a:rPr lang="ru-RU" sz="7200" b="1" dirty="0" smtClean="0"/>
            </a:br>
            <a:r>
              <a:rPr lang="ru-RU" sz="31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Поговорим о правах и обязанностях. </a:t>
            </a:r>
            <a:r>
              <a:rPr lang="ru-RU" sz="3100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7200" b="1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СТРАНА БЕЗЗАКОНИЯ </a:t>
            </a:r>
            <a:endParaRPr lang="ru-RU" sz="7200" b="1" dirty="0">
              <a:solidFill>
                <a:schemeClr val="accent2">
                  <a:lumMod val="7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Предварительная работа: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Чтение книги “Всеобщая Декларация прав человека для детей и взрослых”, автор А.Усачев, 1992.</a:t>
            </a:r>
          </a:p>
          <a:p>
            <a:r>
              <a:rPr lang="ru-RU" dirty="0" smtClean="0"/>
              <a:t>Рисование историй, происшедших с Маленьким человечком.</a:t>
            </a:r>
          </a:p>
          <a:p>
            <a:r>
              <a:rPr lang="ru-RU" dirty="0" err="1" smtClean="0"/>
              <a:t>Инсценирование</a:t>
            </a:r>
            <a:r>
              <a:rPr lang="ru-RU" dirty="0" smtClean="0"/>
              <a:t> отрывков из книги.</a:t>
            </a:r>
          </a:p>
          <a:p>
            <a:r>
              <a:rPr lang="ru-RU" dirty="0" smtClean="0"/>
              <a:t>Театрализованное представление</a:t>
            </a:r>
          </a:p>
          <a:p>
            <a:pPr>
              <a:buNone/>
            </a:pPr>
            <a:r>
              <a:rPr lang="ru-RU" dirty="0" smtClean="0"/>
              <a:t> “Приключение Маленького человечка”.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3314" name="Picture 2" descr="Андрей Усачев - Декларация Прав Человека обложка книг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715938">
            <a:off x="6245478" y="3318823"/>
            <a:ext cx="2211961" cy="3151297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Прямоугольник 4"/>
          <p:cNvSpPr>
            <a:spLocks noChangeArrowheads="1"/>
          </p:cNvSpPr>
          <p:nvPr/>
        </p:nvSpPr>
        <p:spPr bwMode="auto">
          <a:xfrm>
            <a:off x="533400" y="838200"/>
            <a:ext cx="77724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 b="1" dirty="0">
                <a:latin typeface="+mn-lt"/>
              </a:rPr>
              <a:t>1) </a:t>
            </a:r>
            <a:r>
              <a:rPr lang="ru-RU" sz="2200" b="1" dirty="0" smtClean="0">
                <a:latin typeface="+mn-lt"/>
              </a:rPr>
              <a:t>КАКИЕ ПРАВА ЧЕЛОВЕКА ЗДЕСЬ НАРУШЕНЫ?</a:t>
            </a:r>
            <a:endParaRPr lang="ru-RU" sz="2200" b="1" dirty="0">
              <a:latin typeface="+mn-lt"/>
            </a:endParaRPr>
          </a:p>
          <a:p>
            <a:r>
              <a:rPr lang="ru-RU" sz="2200" b="1" dirty="0">
                <a:latin typeface="+mn-lt"/>
              </a:rPr>
              <a:t>2) </a:t>
            </a:r>
            <a:r>
              <a:rPr lang="ru-RU" sz="2200" b="1" dirty="0" smtClean="0">
                <a:latin typeface="+mn-lt"/>
              </a:rPr>
              <a:t>КАКИЕ ОБЯЗАННОСТИ НЕОБХОДИМО СОБЛЮДАТЬ В ЭТОМ СЛУЧАЕ?</a:t>
            </a:r>
            <a:endParaRPr lang="ru-RU" sz="2200" b="1" dirty="0">
              <a:latin typeface="+mn-lt"/>
            </a:endParaRPr>
          </a:p>
        </p:txBody>
      </p:sp>
      <p:pic>
        <p:nvPicPr>
          <p:cNvPr id="4" name="Рисунок 3" descr="img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2438400"/>
            <a:ext cx="5276850" cy="3746760"/>
          </a:xfrm>
          <a:prstGeom prst="rect">
            <a:avLst/>
          </a:prstGeo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838200"/>
            <a:ext cx="74676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200" b="1" dirty="0" smtClean="0">
                <a:solidFill>
                  <a:schemeClr val="tx1"/>
                </a:solidFill>
                <a:latin typeface="+mn-lt"/>
              </a:rPr>
              <a:t>1) О ЧЕМ РАССКАЗЫВАЕТ НАМ ЭТА ФОТОГРАФИЯ? </a:t>
            </a:r>
            <a:br>
              <a:rPr lang="ru-RU" sz="2200" b="1" dirty="0" smtClean="0">
                <a:solidFill>
                  <a:schemeClr val="tx1"/>
                </a:solidFill>
                <a:latin typeface="+mn-lt"/>
              </a:rPr>
            </a:br>
            <a:r>
              <a:rPr lang="ru-RU" sz="2200" b="1" dirty="0" smtClean="0">
                <a:solidFill>
                  <a:schemeClr val="tx1"/>
                </a:solidFill>
                <a:latin typeface="+mn-lt"/>
              </a:rPr>
              <a:t>2) О ЧЕМ ЗАБЫЛ ПАПА МАЛЬЧИКА?</a:t>
            </a:r>
            <a:endParaRPr lang="ru-RU" sz="220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5" name="Содержимое 4" descr="img2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371600" y="2209800"/>
            <a:ext cx="5743575" cy="3936608"/>
          </a:xfr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1143000"/>
            <a:ext cx="8229600" cy="6858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200" b="1" dirty="0" smtClean="0">
                <a:solidFill>
                  <a:schemeClr val="tx1"/>
                </a:solidFill>
                <a:latin typeface="+mn-lt"/>
              </a:rPr>
              <a:t>ПОСМОТРИТЕ, ГДЕ НАХОДИТСЯ ЭТОТ ЧЕЛОВЕК?</a:t>
            </a:r>
            <a:endParaRPr lang="ru-RU" sz="220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7" name="Содержимое 6" descr="img3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447800" y="1981200"/>
            <a:ext cx="5715000" cy="4054988"/>
          </a:xfrm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609600"/>
            <a:ext cx="7467600" cy="14478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200" b="1" dirty="0" smtClean="0">
                <a:solidFill>
                  <a:schemeClr val="tx1"/>
                </a:solidFill>
                <a:latin typeface="+mn-lt"/>
              </a:rPr>
              <a:t>1) ПОСМОТРИТЕ, ЧТО ДЕЛАЕТСЯ В СУДЕ ЭТОЙ СТРАНЫ? </a:t>
            </a:r>
            <a:br>
              <a:rPr lang="ru-RU" sz="2200" b="1" dirty="0" smtClean="0">
                <a:solidFill>
                  <a:schemeClr val="tx1"/>
                </a:solidFill>
                <a:latin typeface="+mn-lt"/>
              </a:rPr>
            </a:br>
            <a:r>
              <a:rPr lang="ru-RU" sz="2200" b="1" dirty="0" smtClean="0">
                <a:solidFill>
                  <a:schemeClr val="tx1"/>
                </a:solidFill>
                <a:latin typeface="+mn-lt"/>
              </a:rPr>
              <a:t>2) ДЛЯ ЧЕГО СУДЬЕ ПРЕДЛОГАЮТ ДЕНЬГИ? </a:t>
            </a:r>
            <a:br>
              <a:rPr lang="ru-RU" sz="2200" b="1" dirty="0" smtClean="0">
                <a:solidFill>
                  <a:schemeClr val="tx1"/>
                </a:solidFill>
                <a:latin typeface="+mn-lt"/>
              </a:rPr>
            </a:br>
            <a:r>
              <a:rPr lang="ru-RU" sz="2200" b="1" dirty="0" smtClean="0">
                <a:solidFill>
                  <a:schemeClr val="tx1"/>
                </a:solidFill>
                <a:latin typeface="+mn-lt"/>
              </a:rPr>
              <a:t>3) КАКОЕ ПРАВО НАРУШЕНО?</a:t>
            </a:r>
            <a:endParaRPr lang="ru-RU" sz="220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5" name="Содержимое 4" descr="img4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371600" y="2133600"/>
            <a:ext cx="5716567" cy="4025900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066800"/>
            <a:ext cx="7467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200" b="1" dirty="0" smtClean="0">
                <a:solidFill>
                  <a:schemeClr val="tx1"/>
                </a:solidFill>
                <a:latin typeface="+mn-lt"/>
              </a:rPr>
              <a:t>1) ЧТО ЖЕ ЗДЕСЬ СОБИРАЮТСЯ СДЕЛАТЬ? </a:t>
            </a:r>
            <a:br>
              <a:rPr lang="ru-RU" sz="2200" b="1" dirty="0" smtClean="0">
                <a:solidFill>
                  <a:schemeClr val="tx1"/>
                </a:solidFill>
                <a:latin typeface="+mn-lt"/>
              </a:rPr>
            </a:br>
            <a:r>
              <a:rPr lang="ru-RU" sz="2200" b="1" dirty="0" smtClean="0">
                <a:solidFill>
                  <a:schemeClr val="tx1"/>
                </a:solidFill>
                <a:latin typeface="+mn-lt"/>
              </a:rPr>
              <a:t>2) КАКОЕ ПРАВО НАРУШАЕТСЯ? </a:t>
            </a:r>
            <a:r>
              <a:rPr lang="ru-RU" sz="1400" b="1" dirty="0" smtClean="0">
                <a:solidFill>
                  <a:schemeClr val="tx1"/>
                </a:solidFill>
              </a:rPr>
              <a:t/>
            </a:r>
            <a:br>
              <a:rPr lang="ru-RU" sz="1400" b="1" dirty="0" smtClean="0">
                <a:solidFill>
                  <a:schemeClr val="tx1"/>
                </a:solidFill>
              </a:rPr>
            </a:br>
            <a:endParaRPr lang="ru-RU" sz="1400" b="1" dirty="0">
              <a:solidFill>
                <a:schemeClr val="tx1"/>
              </a:solidFill>
            </a:endParaRPr>
          </a:p>
        </p:txBody>
      </p:sp>
      <p:pic>
        <p:nvPicPr>
          <p:cNvPr id="5" name="Содержимое 4" descr="img5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447800" y="2057400"/>
            <a:ext cx="5486400" cy="3940233"/>
          </a:xfr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8153400" cy="6016752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   </a:t>
            </a:r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Актуальность данной темы.</a:t>
            </a:r>
            <a:endParaRPr lang="ru-RU" sz="3600" b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дошкольном возрасте необходимо приучать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детей соблюдать правила, помогающие жить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дружно: не обижать друг друга, помогать друг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другу. Дети начинают осознавать права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сначала с подачи их воспитателем, а затем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сами постепенно начинают понимать их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значимость. 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Знание прав — щит, прикрывающий детей, их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достоинство от посягательств со стороны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взрослых.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762000"/>
            <a:ext cx="7848600" cy="12954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200" b="1" dirty="0" smtClean="0">
                <a:solidFill>
                  <a:schemeClr val="tx1"/>
                </a:solidFill>
                <a:latin typeface="+mn-lt"/>
              </a:rPr>
              <a:t>1) </a:t>
            </a:r>
            <a:r>
              <a:rPr lang="ru-RU" sz="2200" b="1" dirty="0" smtClean="0">
                <a:solidFill>
                  <a:schemeClr val="tx1"/>
                </a:solidFill>
              </a:rPr>
              <a:t>КАКИЕ ПРАВА ЧЕЛОВЕКА ЗДЕСЬ НАРУШАЮТСЯ</a:t>
            </a:r>
            <a:r>
              <a:rPr lang="ru-RU" sz="2200" b="1" dirty="0" smtClean="0">
                <a:solidFill>
                  <a:schemeClr val="tx1"/>
                </a:solidFill>
                <a:latin typeface="+mn-lt"/>
              </a:rPr>
              <a:t>?</a:t>
            </a:r>
            <a:br>
              <a:rPr lang="ru-RU" sz="2200" b="1" dirty="0" smtClean="0">
                <a:solidFill>
                  <a:schemeClr val="tx1"/>
                </a:solidFill>
                <a:latin typeface="+mn-lt"/>
              </a:rPr>
            </a:br>
            <a:r>
              <a:rPr lang="ru-RU" sz="2200" b="1" dirty="0" smtClean="0">
                <a:solidFill>
                  <a:schemeClr val="tx1"/>
                </a:solidFill>
                <a:latin typeface="+mn-lt"/>
              </a:rPr>
              <a:t>2) КАКИЕ ОБЯЗАННОСТИ НЕ СОБЛЮДАЮТСЯ В ЭТОМ СЛУЧАЕ?</a:t>
            </a:r>
            <a:endParaRPr lang="ru-RU" sz="2400" b="1" dirty="0" smtClean="0">
              <a:solidFill>
                <a:schemeClr val="tx1"/>
              </a:solidFill>
            </a:endParaRPr>
          </a:p>
        </p:txBody>
      </p:sp>
      <p:pic>
        <p:nvPicPr>
          <p:cNvPr id="5" name="Содержимое 4" descr="img6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143000" y="2133600"/>
            <a:ext cx="6029325" cy="3806388"/>
          </a:xfr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74676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200" b="1" dirty="0" smtClean="0">
                <a:solidFill>
                  <a:schemeClr val="tx1"/>
                </a:solidFill>
                <a:latin typeface="+mn-lt"/>
              </a:rPr>
              <a:t>1) КАКИЕ ПРАВА ЧЕЛОВЕКА ЗДЕСЬ НАРУШЕНЫ? </a:t>
            </a:r>
            <a:br>
              <a:rPr lang="ru-RU" sz="2200" b="1" dirty="0" smtClean="0">
                <a:solidFill>
                  <a:schemeClr val="tx1"/>
                </a:solidFill>
                <a:latin typeface="+mn-lt"/>
              </a:rPr>
            </a:br>
            <a:r>
              <a:rPr lang="ru-RU" sz="2200" b="1" dirty="0" smtClean="0">
                <a:solidFill>
                  <a:schemeClr val="tx1"/>
                </a:solidFill>
                <a:latin typeface="+mn-lt"/>
              </a:rPr>
              <a:t>2) КАКИЕ ОБЯЗАННОСТИ НЕОБХОДИМО СОБЛЮДАТЬ В ЭТОМ СЛУЧАЕ?</a:t>
            </a:r>
            <a:endParaRPr lang="ru-RU" sz="220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5" name="Содержимое 4" descr="img7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524000" y="2133600"/>
            <a:ext cx="5105400" cy="4178115"/>
          </a:xfr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Стихотворение «Права ребёнка»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Мамы, папы всей страны</a:t>
            </a:r>
          </a:p>
          <a:p>
            <a:pPr>
              <a:buNone/>
            </a:pPr>
            <a:r>
              <a:rPr lang="ru-RU" dirty="0" smtClean="0"/>
              <a:t>Это знать давно должны,</a:t>
            </a:r>
          </a:p>
          <a:p>
            <a:pPr>
              <a:buNone/>
            </a:pPr>
            <a:r>
              <a:rPr lang="ru-RU" dirty="0" smtClean="0"/>
              <a:t>Есть права и у детишек</a:t>
            </a:r>
          </a:p>
          <a:p>
            <a:pPr>
              <a:buNone/>
            </a:pPr>
            <a:r>
              <a:rPr lang="ru-RU" dirty="0" smtClean="0"/>
              <a:t>На пример на чтенье книжек.</a:t>
            </a:r>
          </a:p>
          <a:p>
            <a:pPr>
              <a:buNone/>
            </a:pPr>
            <a:r>
              <a:rPr lang="ru-RU" dirty="0" smtClean="0"/>
              <a:t>Право на заботу, ласку</a:t>
            </a:r>
          </a:p>
          <a:p>
            <a:pPr>
              <a:buNone/>
            </a:pPr>
            <a:r>
              <a:rPr lang="ru-RU" dirty="0" smtClean="0"/>
              <a:t>И на жизнь, как будто в сказке,</a:t>
            </a:r>
          </a:p>
          <a:p>
            <a:pPr>
              <a:buNone/>
            </a:pPr>
            <a:r>
              <a:rPr lang="ru-RU" dirty="0" smtClean="0"/>
              <a:t>Еще право быть счастливым</a:t>
            </a:r>
          </a:p>
          <a:p>
            <a:pPr>
              <a:buNone/>
            </a:pPr>
            <a:r>
              <a:rPr lang="ru-RU" dirty="0" smtClean="0"/>
              <a:t>В нашем самом лучшем мире!</a:t>
            </a:r>
            <a:endParaRPr lang="ru-RU" dirty="0"/>
          </a:p>
        </p:txBody>
      </p:sp>
      <p:pic>
        <p:nvPicPr>
          <p:cNvPr id="5" name="Picture 5" descr="C:\Documents and Settings\Admin\Рабочий стол\2012-10-16 13.24.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78061">
            <a:off x="5136358" y="2104821"/>
            <a:ext cx="3193794" cy="2796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Диагностика по теме: “Права детей”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01000" cy="4873752"/>
          </a:xfrm>
        </p:spPr>
        <p:txBody>
          <a:bodyPr/>
          <a:lstStyle/>
          <a:p>
            <a:r>
              <a:rPr lang="ru-RU" u="sng" dirty="0" smtClean="0"/>
              <a:t>Все дети имеют одинаковые права независимо от:</a:t>
            </a:r>
            <a:endParaRPr lang="ru-RU" dirty="0" smtClean="0"/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национальности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языка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цвета кожи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социального происхождения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богатства / бедности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места жительства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пола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возраста</a:t>
            </a:r>
            <a:endParaRPr lang="ru-RU" dirty="0"/>
          </a:p>
        </p:txBody>
      </p:sp>
      <p:pic>
        <p:nvPicPr>
          <p:cNvPr id="1028" name="Picture 4" descr="C:\Documents and Settings\Admin\Рабочий стол\Фото19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834880">
            <a:off x="5595642" y="2325677"/>
            <a:ext cx="2455986" cy="1841990"/>
          </a:xfrm>
          <a:prstGeom prst="rect">
            <a:avLst/>
          </a:prstGeom>
          <a:noFill/>
        </p:spPr>
      </p:pic>
      <p:pic>
        <p:nvPicPr>
          <p:cNvPr id="5" name="Picture 4" descr="C:\Documents and Settings\Admin\Рабочий стол\DSC029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63103">
            <a:off x="4588509" y="4169918"/>
            <a:ext cx="2911200" cy="218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356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Дети имеют право на: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7467600" cy="5559552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sz="1400" dirty="0" smtClean="0"/>
              <a:t> жизнь</a:t>
            </a:r>
          </a:p>
          <a:p>
            <a:pPr>
              <a:buFont typeface="Wingdings" pitchFamily="2" charset="2"/>
              <a:buChar char="§"/>
            </a:pPr>
            <a:r>
              <a:rPr lang="ru-RU" sz="1400" dirty="0" smtClean="0"/>
              <a:t>свободу</a:t>
            </a:r>
          </a:p>
          <a:p>
            <a:pPr>
              <a:buFont typeface="Wingdings" pitchFamily="2" charset="2"/>
              <a:buChar char="§"/>
            </a:pPr>
            <a:r>
              <a:rPr lang="ru-RU" sz="1400" dirty="0" smtClean="0"/>
              <a:t>семью</a:t>
            </a:r>
          </a:p>
          <a:p>
            <a:pPr>
              <a:buFont typeface="Wingdings" pitchFamily="2" charset="2"/>
              <a:buChar char="§"/>
            </a:pPr>
            <a:r>
              <a:rPr lang="ru-RU" sz="1400" dirty="0" smtClean="0"/>
              <a:t>жилище</a:t>
            </a:r>
          </a:p>
          <a:p>
            <a:pPr>
              <a:buFont typeface="Wingdings" pitchFamily="2" charset="2"/>
              <a:buChar char="§"/>
            </a:pPr>
            <a:r>
              <a:rPr lang="ru-RU" sz="1400" dirty="0" smtClean="0"/>
              <a:t>питание</a:t>
            </a:r>
          </a:p>
          <a:p>
            <a:pPr>
              <a:buFont typeface="Wingdings" pitchFamily="2" charset="2"/>
              <a:buChar char="§"/>
            </a:pPr>
            <a:r>
              <a:rPr lang="ru-RU" sz="1400" dirty="0" smtClean="0"/>
              <a:t>имущество</a:t>
            </a:r>
          </a:p>
          <a:p>
            <a:pPr>
              <a:buFont typeface="Wingdings" pitchFamily="2" charset="2"/>
              <a:buChar char="§"/>
            </a:pPr>
            <a:r>
              <a:rPr lang="ru-RU" sz="1400" dirty="0" smtClean="0"/>
              <a:t>друзей</a:t>
            </a:r>
          </a:p>
          <a:p>
            <a:pPr>
              <a:buFont typeface="Wingdings" pitchFamily="2" charset="2"/>
              <a:buChar char="§"/>
            </a:pPr>
            <a:r>
              <a:rPr lang="ru-RU" sz="1400" dirty="0" smtClean="0"/>
              <a:t>имя</a:t>
            </a:r>
          </a:p>
          <a:p>
            <a:pPr>
              <a:buFont typeface="Wingdings" pitchFamily="2" charset="2"/>
              <a:buChar char="§"/>
            </a:pPr>
            <a:r>
              <a:rPr lang="ru-RU" sz="1400" dirty="0" smtClean="0"/>
              <a:t>собственное мнение</a:t>
            </a:r>
          </a:p>
          <a:p>
            <a:pPr>
              <a:buFont typeface="Wingdings" pitchFamily="2" charset="2"/>
              <a:buChar char="§"/>
            </a:pPr>
            <a:r>
              <a:rPr lang="ru-RU" sz="1400" dirty="0" smtClean="0"/>
              <a:t>выбор</a:t>
            </a:r>
          </a:p>
          <a:p>
            <a:pPr>
              <a:buFont typeface="Wingdings" pitchFamily="2" charset="2"/>
              <a:buChar char="§"/>
            </a:pPr>
            <a:r>
              <a:rPr lang="ru-RU" sz="1400" dirty="0" smtClean="0"/>
              <a:t>защиту</a:t>
            </a:r>
          </a:p>
          <a:p>
            <a:pPr>
              <a:buFont typeface="Wingdings" pitchFamily="2" charset="2"/>
              <a:buChar char="§"/>
            </a:pPr>
            <a:r>
              <a:rPr lang="ru-RU" sz="1400" dirty="0" smtClean="0"/>
              <a:t>заботу</a:t>
            </a:r>
          </a:p>
          <a:p>
            <a:pPr>
              <a:buFont typeface="Wingdings" pitchFamily="2" charset="2"/>
              <a:buChar char="§"/>
            </a:pPr>
            <a:r>
              <a:rPr lang="ru-RU" sz="1400" dirty="0" smtClean="0"/>
              <a:t>любовь</a:t>
            </a:r>
          </a:p>
          <a:p>
            <a:pPr>
              <a:buFont typeface="Wingdings" pitchFamily="2" charset="2"/>
              <a:buChar char="§"/>
            </a:pPr>
            <a:r>
              <a:rPr lang="ru-RU" sz="1400" dirty="0" smtClean="0"/>
              <a:t>внимание</a:t>
            </a:r>
          </a:p>
          <a:p>
            <a:pPr>
              <a:buFont typeface="Wingdings" pitchFamily="2" charset="2"/>
              <a:buChar char="§"/>
            </a:pPr>
            <a:r>
              <a:rPr lang="ru-RU" sz="1400" dirty="0" smtClean="0"/>
              <a:t>помощь</a:t>
            </a:r>
          </a:p>
          <a:p>
            <a:pPr>
              <a:buFont typeface="Wingdings" pitchFamily="2" charset="2"/>
              <a:buChar char="§"/>
            </a:pPr>
            <a:r>
              <a:rPr lang="ru-RU" sz="1400" dirty="0" smtClean="0"/>
              <a:t>медицинское обслуживание</a:t>
            </a:r>
          </a:p>
          <a:p>
            <a:pPr>
              <a:buFont typeface="Wingdings" pitchFamily="2" charset="2"/>
              <a:buChar char="§"/>
            </a:pPr>
            <a:r>
              <a:rPr lang="ru-RU" sz="1400" dirty="0" smtClean="0"/>
              <a:t>учение</a:t>
            </a:r>
          </a:p>
          <a:p>
            <a:pPr>
              <a:buFont typeface="Wingdings" pitchFamily="2" charset="2"/>
              <a:buChar char="§"/>
            </a:pPr>
            <a:r>
              <a:rPr lang="ru-RU" sz="1400" dirty="0" smtClean="0"/>
              <a:t>развитие</a:t>
            </a:r>
          </a:p>
          <a:p>
            <a:pPr>
              <a:buFont typeface="Wingdings" pitchFamily="2" charset="2"/>
              <a:buChar char="§"/>
            </a:pPr>
            <a:r>
              <a:rPr lang="ru-RU" sz="1400" dirty="0" smtClean="0"/>
              <a:t>отдых</a:t>
            </a:r>
            <a:endParaRPr lang="ru-RU" sz="1400" dirty="0"/>
          </a:p>
        </p:txBody>
      </p:sp>
      <p:pic>
        <p:nvPicPr>
          <p:cNvPr id="2050" name="Picture 2" descr="C:\Documents and Settings\Admin\Рабочий стол\Фото00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51723">
            <a:off x="6205675" y="608907"/>
            <a:ext cx="1905000" cy="2540000"/>
          </a:xfrm>
          <a:prstGeom prst="rect">
            <a:avLst/>
          </a:prstGeom>
          <a:noFill/>
        </p:spPr>
      </p:pic>
      <p:pic>
        <p:nvPicPr>
          <p:cNvPr id="2051" name="Picture 3" descr="C:\Documents and Settings\Admin\Рабочий стол\Фото179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4800" y="3581400"/>
            <a:ext cx="3429000" cy="2571750"/>
          </a:xfrm>
          <a:prstGeom prst="rect">
            <a:avLst/>
          </a:prstGeom>
          <a:noFill/>
        </p:spPr>
      </p:pic>
      <p:pic>
        <p:nvPicPr>
          <p:cNvPr id="2052" name="Picture 4" descr="C:\Documents and Settings\Admin\Рабочий стол\Фото200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19400" y="990600"/>
            <a:ext cx="2819400" cy="211455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976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Защита ребенка от: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7467600" cy="5559552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dirty="0" smtClean="0"/>
              <a:t>разлуки с родителями 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унижения 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рабства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жестокости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непосильного труда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купли, продажи, замены</a:t>
            </a:r>
            <a:endParaRPr lang="ru-RU" dirty="0"/>
          </a:p>
        </p:txBody>
      </p:sp>
      <p:pic>
        <p:nvPicPr>
          <p:cNvPr id="3074" name="Picture 2" descr="C:\Documents and Settings\Admin\Рабочий стол\Фото189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819829">
            <a:off x="4697520" y="1391979"/>
            <a:ext cx="3733800" cy="2800350"/>
          </a:xfrm>
          <a:prstGeom prst="rect">
            <a:avLst/>
          </a:prstGeom>
          <a:noFill/>
        </p:spPr>
      </p:pic>
      <p:pic>
        <p:nvPicPr>
          <p:cNvPr id="3075" name="Picture 3" descr="C:\Documents and Settings\Admin\Рабочий стол\2012-10-16 07.28.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79141">
            <a:off x="1681365" y="3942234"/>
            <a:ext cx="3361756" cy="2489800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Обязанности ребенка: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dirty="0" smtClean="0"/>
              <a:t>забота о людях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посильная помощь взрослым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самообслуживание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помощь младшим и забота о них</a:t>
            </a:r>
            <a:r>
              <a:rPr lang="ru-RU" b="1" dirty="0" smtClean="0"/>
              <a:t> </a:t>
            </a:r>
            <a:endParaRPr lang="ru-RU" dirty="0"/>
          </a:p>
        </p:txBody>
      </p:sp>
      <p:pic>
        <p:nvPicPr>
          <p:cNvPr id="5" name="Picture 6" descr="C:\Documents and Settings\Admin\Рабочий стол\100_07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34289">
            <a:off x="4310971" y="3697412"/>
            <a:ext cx="3690136" cy="2767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 descr="C:\Documents and Settings\Admin\Рабочий стол\Фото271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222290" flipV="1">
            <a:off x="562920" y="3684984"/>
            <a:ext cx="3267310" cy="2450483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762000"/>
            <a:ext cx="7924800" cy="5711952"/>
          </a:xfrm>
        </p:spPr>
        <p:txBody>
          <a:bodyPr/>
          <a:lstStyle/>
          <a:p>
            <a:pPr algn="ctr">
              <a:buNone/>
            </a:pPr>
            <a:r>
              <a:rPr lang="ru-RU" sz="6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  <a:p>
            <a:pPr algn="ctr">
              <a:buNone/>
            </a:pPr>
            <a:endParaRPr lang="ru-RU" sz="5400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5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Творческих успехов!</a:t>
            </a:r>
            <a:endParaRPr lang="ru-RU" sz="5400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04800"/>
            <a:ext cx="8153400" cy="6169152"/>
          </a:xfrm>
        </p:spPr>
        <p:txBody>
          <a:bodyPr/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Цели: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дать детям дошкольного возраста элементарные знания и представления о международном документе по защите прав ребенка;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формировать  элементарные знаний детей о своих правах и обязанностях;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воспитывать дружелюбных, миролюбивых, отзывчивых, тактичных детей.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создание условий для формирования у детей правовой компетентности;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ознакомление детей в соответствующей их возрасту форме с социально-правовыми нормами и правилами поведения;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познакомить детей с Конвенцией ООН о правах ребенка;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воспитание у детей уважительного и терпимого отношения к людям независимо от их происхождения, расовой и национальной принадлежности, языка, пола, возраста, личностного и поведенческого своеобразия, в том числе внешнего облика и физических недостатков;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создание условий для организации взаимодействия семьи и дошкольного образовательного учреждения по вопросам правового воспитания и вовлечения родителей 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право воспитательный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процесс.</a:t>
            </a:r>
          </a:p>
          <a:p>
            <a:pPr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7467600" cy="152400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всех людей есть права. 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 них написано в этой книге, которую создала и приняла Организация Объединенных Наций (ООН)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01000" cy="4873752"/>
          </a:xfrm>
        </p:spPr>
        <p:txBody>
          <a:bodyPr/>
          <a:lstStyle/>
          <a:p>
            <a:pPr>
              <a:buNone/>
            </a:pPr>
            <a:endParaRPr lang="ru-RU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Право на жизнь, имя, свободу, семью, жилище, питание, имущество, друзей, собственное мнение, выбор, защиту, заботу, любовь, внимание, помощь, медицинское обслуживание, учение, развитие, отдых.</a:t>
            </a:r>
            <a:endParaRPr lang="ru-RU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8" name="Picture 6" descr="http://static.ozone.ru/multimedia/books_covers/c200/10052940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931636">
            <a:off x="3778271" y="4006871"/>
            <a:ext cx="2362200" cy="23622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/>
            <a:r>
              <a:rPr lang="ru-RU" sz="4000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Дидактическая игра:</a:t>
            </a:r>
            <a:endParaRPr lang="ru-RU" sz="4000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458200" cy="4873752"/>
          </a:xfrm>
        </p:spPr>
        <p:txBody>
          <a:bodyPr/>
          <a:lstStyle/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sz="4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«Какие права имеют герои»</a:t>
            </a:r>
            <a:endParaRPr lang="ru-RU" sz="480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bk-detstvo.narod.ru/images/pravo_konvencia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3276599"/>
            <a:ext cx="4495800" cy="3124201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48600" cy="715962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Изучаем права и обязанности.</a:t>
            </a:r>
            <a:endParaRPr lang="ru-RU" sz="3600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8077200" cy="5178425"/>
          </a:xfrm>
        </p:spPr>
        <p:txBody>
          <a:bodyPr>
            <a:normAutofit fontScale="92500"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b="1" i="1" u="sng" dirty="0" smtClean="0"/>
              <a:t>Цель: </a:t>
            </a:r>
            <a:r>
              <a:rPr lang="ru-RU" b="1" dirty="0" smtClean="0"/>
              <a:t>знакомить детей правами человека, записанных в Декларации прав человека, в доступной для дошкольников форме.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b="1" i="1" u="sng" dirty="0" smtClean="0"/>
              <a:t>Задачи: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smtClean="0"/>
              <a:t>учить детей анализировать поступки сказочных героев, уметь называть нарушенные в сказке права героев;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smtClean="0"/>
              <a:t>развивать умение отстаивать свои права и уважать права других людей, понимать и соблюдать свои обязанности;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smtClean="0"/>
              <a:t>воспитывать в детях чувство любви, ответственности за свои поступки, желание соблюдать права;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smtClean="0"/>
              <a:t>активизировать познавательный процесс, пополнять словарный запас у детей.</a:t>
            </a:r>
            <a:endParaRPr lang="ru-RU" b="1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7772400" cy="381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</a:rPr>
              <a:t>Кто и какое право здесь нарушил?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244" name="Прямоугольник 17"/>
          <p:cNvSpPr>
            <a:spLocks noChangeArrowheads="1"/>
          </p:cNvSpPr>
          <p:nvPr/>
        </p:nvSpPr>
        <p:spPr bwMode="auto">
          <a:xfrm>
            <a:off x="2819400" y="762000"/>
            <a:ext cx="32004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400">
              <a:latin typeface="Century Schoolbook" pitchFamily="18" charset="0"/>
            </a:endParaRPr>
          </a:p>
          <a:p>
            <a:endParaRPr lang="ru-RU" sz="1400">
              <a:latin typeface="Century Schoolbook" pitchFamily="18" charset="0"/>
            </a:endParaRPr>
          </a:p>
          <a:p>
            <a:endParaRPr lang="ru-RU" sz="1400">
              <a:latin typeface="Century Schoolbook" pitchFamily="18" charset="0"/>
            </a:endParaRPr>
          </a:p>
          <a:p>
            <a:endParaRPr lang="ru-RU">
              <a:latin typeface="Century Schoolbook" pitchFamily="18" charset="0"/>
            </a:endParaRPr>
          </a:p>
        </p:txBody>
      </p:sp>
      <p:pic>
        <p:nvPicPr>
          <p:cNvPr id="2067" name="Picture 19" descr="C:\Documents and Settings\Admin\Рабочий стол\картинки презентиция о правах\imaзоges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1447800"/>
            <a:ext cx="4590141" cy="4191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Кто и какое право здесь нарушил?</a:t>
            </a:r>
            <a:endParaRPr lang="ru-RU" dirty="0"/>
          </a:p>
        </p:txBody>
      </p:sp>
      <p:pic>
        <p:nvPicPr>
          <p:cNvPr id="4" name="Picture 10" descr="C:\Documents and Settings\Admin\Рабочий стол\картинки презентиция о правах\imagюлes.jpe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90800" y="1981200"/>
            <a:ext cx="4495800" cy="36002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Кто и какое право здесь нарушил?</a:t>
            </a:r>
            <a:endParaRPr lang="ru-RU" dirty="0"/>
          </a:p>
        </p:txBody>
      </p:sp>
      <p:pic>
        <p:nvPicPr>
          <p:cNvPr id="4" name="Picture 16" descr="C:\Documents and Settings\Admin\Рабочий стол\картинки презентиция о правах\шешг.jpe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14600" y="2286000"/>
            <a:ext cx="5036380" cy="3657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826</TotalTime>
  <Words>527</Words>
  <PresentationFormat>Экран (4:3)</PresentationFormat>
  <Paragraphs>118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Эркер</vt:lpstr>
      <vt:lpstr>МУНИЦИПАЛЬНОЕ АВТОНОМНОЕ ДОШКОЛЬНОЕ ОБРАЗОВАТЕЛЬНОЕ УЧРЕЖДЕНИЕ ДЕТСКИЙ Сад №3 г.Курганинска</vt:lpstr>
      <vt:lpstr>Слайд 2</vt:lpstr>
      <vt:lpstr>Слайд 3</vt:lpstr>
      <vt:lpstr>У всех людей есть права.  О них написано в этой книге, которую создала и приняла Организация Объединенных Наций (ООН)</vt:lpstr>
      <vt:lpstr>Дидактическая игра:</vt:lpstr>
      <vt:lpstr>Изучаем права и обязанности.</vt:lpstr>
      <vt:lpstr>Кто и какое право здесь нарушил?</vt:lpstr>
      <vt:lpstr>Кто и какое право здесь нарушил?</vt:lpstr>
      <vt:lpstr>Кто и какое право здесь нарушил?</vt:lpstr>
      <vt:lpstr>Какие права имеют герои?</vt:lpstr>
      <vt:lpstr>А какие права имеют эти герои?</vt:lpstr>
      <vt:lpstr>Молодцы!</vt:lpstr>
      <vt:lpstr> Поговорим о правах и обязанностях.   СТРАНА БЕЗЗАКОНИЯ </vt:lpstr>
      <vt:lpstr>Предварительная работа: </vt:lpstr>
      <vt:lpstr>Слайд 15</vt:lpstr>
      <vt:lpstr>1) О ЧЕМ РАССКАЗЫВАЕТ НАМ ЭТА ФОТОГРАФИЯ?  2) О ЧЕМ ЗАБЫЛ ПАПА МАЛЬЧИКА?</vt:lpstr>
      <vt:lpstr>ПОСМОТРИТЕ, ГДЕ НАХОДИТСЯ ЭТОТ ЧЕЛОВЕК?</vt:lpstr>
      <vt:lpstr>1) ПОСМОТРИТЕ, ЧТО ДЕЛАЕТСЯ В СУДЕ ЭТОЙ СТРАНЫ?  2) ДЛЯ ЧЕГО СУДЬЕ ПРЕДЛОГАЮТ ДЕНЬГИ?  3) КАКОЕ ПРАВО НАРУШЕНО?</vt:lpstr>
      <vt:lpstr>1) ЧТО ЖЕ ЗДЕСЬ СОБИРАЮТСЯ СДЕЛАТЬ?  2) КАКОЕ ПРАВО НАРУШАЕТСЯ?  </vt:lpstr>
      <vt:lpstr>1) КАКИЕ ПРАВА ЧЕЛОВЕКА ЗДЕСЬ НАРУШАЮТСЯ? 2) КАКИЕ ОБЯЗАННОСТИ НЕ СОБЛЮДАЮТСЯ В ЭТОМ СЛУЧАЕ?</vt:lpstr>
      <vt:lpstr>1) КАКИЕ ПРАВА ЧЕЛОВЕКА ЗДЕСЬ НАРУШЕНЫ?  2) КАКИЕ ОБЯЗАННОСТИ НЕОБХОДИМО СОБЛЮДАТЬ В ЭТОМ СЛУЧАЕ?</vt:lpstr>
      <vt:lpstr>Стихотворение «Права ребёнка»</vt:lpstr>
      <vt:lpstr>Диагностика по теме: “Права детей”</vt:lpstr>
      <vt:lpstr>Дети имеют право на:</vt:lpstr>
      <vt:lpstr>Защита ребенка от:</vt:lpstr>
      <vt:lpstr>Обязанности ребенка: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Sadik</cp:lastModifiedBy>
  <cp:revision>85</cp:revision>
  <dcterms:modified xsi:type="dcterms:W3CDTF">2023-02-14T07:43:17Z</dcterms:modified>
</cp:coreProperties>
</file>