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58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B5883-2F81-492C-AE17-961BD8081B3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B99FA-7029-4113-A3DE-6AE83CF6625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B5883-2F81-492C-AE17-961BD8081B3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B99FA-7029-4113-A3DE-6AE83CF662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B5883-2F81-492C-AE17-961BD8081B3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B99FA-7029-4113-A3DE-6AE83CF662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B5883-2F81-492C-AE17-961BD8081B3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B99FA-7029-4113-A3DE-6AE83CF662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B5883-2F81-492C-AE17-961BD8081B3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B99FA-7029-4113-A3DE-6AE83CF6625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B5883-2F81-492C-AE17-961BD8081B3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B99FA-7029-4113-A3DE-6AE83CF662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B5883-2F81-492C-AE17-961BD8081B3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B99FA-7029-4113-A3DE-6AE83CF6625C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B5883-2F81-492C-AE17-961BD8081B3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B99FA-7029-4113-A3DE-6AE83CF662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B5883-2F81-492C-AE17-961BD8081B3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B99FA-7029-4113-A3DE-6AE83CF662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B5883-2F81-492C-AE17-961BD8081B3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B99FA-7029-4113-A3DE-6AE83CF6625C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B5883-2F81-492C-AE17-961BD8081B3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B99FA-7029-4113-A3DE-6AE83CF662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D21B5883-2F81-492C-AE17-961BD8081B3E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933B99FA-7029-4113-A3DE-6AE83CF6625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0%D0%BD%D1%82%D0%B8-" TargetMode="External"/><Relationship Id="rId2" Type="http://schemas.openxmlformats.org/officeDocument/2006/relationships/hyperlink" Target="https://ru.wikipedia.org/wiki/%D0%94%D1%80%D0%B5%D0%B2%D0%BD%D0%B5%D0%B3%D1%80%D0%B5%D1%87%D0%B5%D1%81%D0%BA%D0%B8%D0%B9_%D1%8F%D0%B7%D1%8B%D0%B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A7%D0%B0%D1%81%D1%82%D0%B8_%D1%80%D0%B5%D1%87%D0%B8" TargetMode="External"/><Relationship Id="rId4" Type="http://schemas.openxmlformats.org/officeDocument/2006/relationships/hyperlink" Target="https://ru.wikipedia.org/wiki/%D0%A1%D0%BB%D0%BE%D0%B2%D0%B0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pristor.ru/wp-content/uploads/2019/04/%D0%9A%D1%80%D0%B0%D1%81%D0%B8%D0%B2%D1%8B%D0%B5-%D1%80%D0%B8%D1%81%D1%83%D0%BD%D0%BA%D0%B8-%D0%BE-%D0%9C%D1%91%D1%80%D1%82%D0%B2%D0%BE%D0%B9-%D1%86%D0%B0%D1%80%D0%B5%D0%B2%D0%BD%D0%B5-%D0%B8-%D0%BE-%D1%81%D0%B5%D0%BC%D0%B8-%D0%B1%D0%BE%D0%B3%D0%B0%D1%82%D1%8B%D1%80%D1%8F%D1%85-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82" b="28982"/>
          <a:stretch>
            <a:fillRect/>
          </a:stretch>
        </p:blipFill>
        <p:spPr bwMode="auto">
          <a:xfrm>
            <a:off x="251520" y="548680"/>
            <a:ext cx="842493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4941168"/>
            <a:ext cx="7632848" cy="1656184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Урок </a:t>
            </a:r>
            <a:r>
              <a:rPr lang="x-none" sz="2400" b="1" i="1" smtClean="0">
                <a:solidFill>
                  <a:schemeClr val="accent2">
                    <a:lumMod val="75000"/>
                  </a:schemeClr>
                </a:solidFill>
              </a:rPr>
              <a:t>«А.С.Пушкин </a:t>
            </a:r>
            <a:r>
              <a:rPr lang="x-none" sz="2400" b="1" i="1">
                <a:solidFill>
                  <a:schemeClr val="accent2">
                    <a:lumMod val="75000"/>
                  </a:schemeClr>
                </a:solidFill>
              </a:rPr>
              <a:t>«Сказка о мертвой царевне и о семи богатырях</a:t>
            </a:r>
            <a:r>
              <a:rPr lang="x-none" sz="2400" b="1" i="1">
                <a:solidFill>
                  <a:schemeClr val="accent2">
                    <a:lumMod val="75000"/>
                  </a:schemeClr>
                </a:solidFill>
              </a:rPr>
              <a:t>». </a:t>
            </a:r>
            <a:r>
              <a:rPr lang="x-none" sz="2400" b="1" i="1" smtClean="0">
                <a:solidFill>
                  <a:schemeClr val="accent2">
                    <a:lumMod val="75000"/>
                  </a:schemeClr>
                </a:solidFill>
              </a:rPr>
              <a:t>Особенностилитературной </a:t>
            </a:r>
            <a:r>
              <a:rPr lang="x-none" sz="2400" b="1" i="1">
                <a:solidFill>
                  <a:schemeClr val="accent2">
                    <a:lumMod val="75000"/>
                  </a:schemeClr>
                </a:solidFill>
              </a:rPr>
              <a:t>сказки»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95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9687865"/>
              </p:ext>
            </p:extLst>
          </p:nvPr>
        </p:nvGraphicFramePr>
        <p:xfrm>
          <a:off x="1907701" y="947829"/>
          <a:ext cx="5688635" cy="49660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4053"/>
                <a:gridCol w="474053"/>
                <a:gridCol w="474053"/>
                <a:gridCol w="474053"/>
                <a:gridCol w="408047"/>
                <a:gridCol w="702958"/>
                <a:gridCol w="311153"/>
                <a:gridCol w="474053"/>
                <a:gridCol w="456052"/>
                <a:gridCol w="492054"/>
                <a:gridCol w="474053"/>
                <a:gridCol w="474053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0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0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е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0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0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л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0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0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7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з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е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л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ь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ц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е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0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е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0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ь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0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0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0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0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ь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0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ч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0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0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0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е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й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80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38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b="1" dirty="0" err="1">
                <a:solidFill>
                  <a:srgbClr val="00B050"/>
                </a:solidFill>
              </a:rPr>
              <a:t>Анто́нимы</a:t>
            </a:r>
            <a:r>
              <a:rPr lang="ru-RU" sz="3200" b="1" dirty="0">
                <a:solidFill>
                  <a:srgbClr val="00B050"/>
                </a:solidFill>
              </a:rPr>
              <a:t> (</a:t>
            </a:r>
            <a:r>
              <a:rPr lang="ru-RU" sz="3200" b="1" dirty="0">
                <a:solidFill>
                  <a:srgbClr val="00B050"/>
                </a:solidFill>
                <a:hlinkClick r:id="rId2" tooltip="Древнегреческий язык"/>
              </a:rPr>
              <a:t>др.-греч.</a:t>
            </a:r>
            <a:r>
              <a:rPr lang="ru-RU" sz="3200" b="1" dirty="0">
                <a:solidFill>
                  <a:srgbClr val="00B050"/>
                </a:solidFill>
              </a:rPr>
              <a:t> </a:t>
            </a:r>
            <a:r>
              <a:rPr lang="ru-RU" sz="3200" b="1" dirty="0" err="1">
                <a:solidFill>
                  <a:srgbClr val="00B050"/>
                </a:solidFill>
                <a:hlinkClick r:id="rId3" tooltip="Анти-"/>
              </a:rPr>
              <a:t>ἀντι</a:t>
            </a:r>
            <a:r>
              <a:rPr lang="ru-RU" sz="3200" b="1" dirty="0">
                <a:solidFill>
                  <a:srgbClr val="00B050"/>
                </a:solidFill>
                <a:hlinkClick r:id="rId3" tooltip="Анти-"/>
              </a:rPr>
              <a:t>-</a:t>
            </a:r>
            <a:r>
              <a:rPr lang="ru-RU" sz="3200" b="1" dirty="0">
                <a:solidFill>
                  <a:srgbClr val="00B050"/>
                </a:solidFill>
              </a:rPr>
              <a:t> приставка со значением противоположности </a:t>
            </a:r>
            <a:r>
              <a:rPr lang="ru-RU" sz="3200" b="1" dirty="0" smtClean="0">
                <a:solidFill>
                  <a:srgbClr val="00B050"/>
                </a:solidFill>
              </a:rPr>
              <a:t> </a:t>
            </a:r>
            <a:r>
              <a:rPr lang="ru-RU" sz="3200" b="1" dirty="0">
                <a:solidFill>
                  <a:srgbClr val="00B050"/>
                </a:solidFill>
              </a:rPr>
              <a:t>«имя») — это </a:t>
            </a:r>
            <a:r>
              <a:rPr lang="ru-RU" sz="3200" b="1" dirty="0">
                <a:solidFill>
                  <a:srgbClr val="00B050"/>
                </a:solidFill>
                <a:hlinkClick r:id="rId4" tooltip="Слова"/>
              </a:rPr>
              <a:t>слова</a:t>
            </a:r>
            <a:r>
              <a:rPr lang="ru-RU" sz="3200" b="1" dirty="0">
                <a:solidFill>
                  <a:srgbClr val="00B050"/>
                </a:solidFill>
              </a:rPr>
              <a:t> одной </a:t>
            </a:r>
            <a:r>
              <a:rPr lang="ru-RU" sz="3200" b="1" dirty="0">
                <a:solidFill>
                  <a:srgbClr val="00B050"/>
                </a:solidFill>
                <a:hlinkClick r:id="rId5" tooltip="Части речи"/>
              </a:rPr>
              <a:t>части речи</a:t>
            </a:r>
            <a:r>
              <a:rPr lang="ru-RU" sz="3200" b="1" dirty="0">
                <a:solidFill>
                  <a:srgbClr val="00B050"/>
                </a:solidFill>
              </a:rPr>
              <a:t>, различные по звучанию и написанию, имеющие прямо противоположные лексические значения, например: «правда» — «ложь», «добрый» — «злой», «говорить» — «молчать».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38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692696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Чернавка – сенная девушка, прислуживавшая царице. Девушка была незлобивой и в душе любила царевну. Но она была подневольной, боялась свою хозяйку-царицу и не смела ее ослушаться.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9" y="2132856"/>
            <a:ext cx="5944078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976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6307516"/>
              </p:ext>
            </p:extLst>
          </p:nvPr>
        </p:nvGraphicFramePr>
        <p:xfrm>
          <a:off x="762000" y="404664"/>
          <a:ext cx="7543800" cy="49183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43800"/>
              </a:tblGrid>
              <a:tr h="49183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  Сказка — ложь, да в ней намек. Чему вас научила эта сказка?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Сегодня на уроке: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Я   познакомился…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Я понял…</a:t>
                      </a:r>
                      <a:endParaRPr lang="ru-RU" sz="4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62000" y="2115880"/>
            <a:ext cx="20550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73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311</TotalTime>
  <Words>131</Words>
  <Application>Microsoft Office PowerPoint</Application>
  <PresentationFormat>Экран (4:3)</PresentationFormat>
  <Paragraphs>224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NewsPrint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СОШ №8</dc:creator>
  <cp:lastModifiedBy>СОШ №8</cp:lastModifiedBy>
  <cp:revision>7</cp:revision>
  <dcterms:created xsi:type="dcterms:W3CDTF">2023-02-14T05:21:59Z</dcterms:created>
  <dcterms:modified xsi:type="dcterms:W3CDTF">2023-02-14T10:33:14Z</dcterms:modified>
</cp:coreProperties>
</file>