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3" r:id="rId9"/>
    <p:sldId id="264" r:id="rId10"/>
    <p:sldId id="272" r:id="rId11"/>
    <p:sldId id="271" r:id="rId12"/>
    <p:sldId id="266" r:id="rId13"/>
    <p:sldId id="268" r:id="rId14"/>
    <p:sldId id="273" r:id="rId15"/>
    <p:sldId id="274" r:id="rId16"/>
    <p:sldId id="283" r:id="rId17"/>
    <p:sldId id="275" r:id="rId18"/>
    <p:sldId id="276" r:id="rId19"/>
    <p:sldId id="277" r:id="rId20"/>
    <p:sldId id="278" r:id="rId21"/>
    <p:sldId id="282" r:id="rId22"/>
    <p:sldId id="279" r:id="rId23"/>
    <p:sldId id="280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20752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05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514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152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2395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23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892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8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88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3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74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3327B01-2A36-4C11-8F09-973D9910AA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B6C6E9-F373-40C9-BF80-EDBEB2C7AC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75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3817" y="0"/>
            <a:ext cx="10073153" cy="13525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i="1" dirty="0" smtClean="0">
                <a:solidFill>
                  <a:schemeClr val="tx1"/>
                </a:solidFill>
              </a:rPr>
              <a:t>Муниципальное казенное дошкольное образовательное учреждение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«Детский сад №14»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г. Коркино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3449" y="1564105"/>
            <a:ext cx="10365922" cy="188494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«Развитие речи детей раннего возраста в игровой деятельности на основе инновационных технологий.»</a:t>
            </a:r>
            <a:endParaRPr lang="ru-RU" sz="3600" dirty="0">
              <a:solidFill>
                <a:srgbClr val="002060"/>
              </a:solidFill>
            </a:endParaRPr>
          </a:p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                                                                                     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           </a:t>
            </a:r>
          </a:p>
          <a:p>
            <a:pPr algn="r"/>
            <a:endParaRPr lang="ru-RU" sz="2800" dirty="0" smtClean="0">
              <a:solidFill>
                <a:schemeClr val="tx1"/>
              </a:solidFill>
            </a:endParaRPr>
          </a:p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Воспитатель:                                                                                                                                                </a:t>
            </a:r>
            <a:r>
              <a:rPr lang="ru-RU" sz="2800" dirty="0" err="1" smtClean="0">
                <a:solidFill>
                  <a:srgbClr val="7030A0"/>
                </a:solidFill>
              </a:rPr>
              <a:t>Щербинина</a:t>
            </a:r>
            <a:r>
              <a:rPr lang="ru-RU" sz="2800" dirty="0" smtClean="0">
                <a:solidFill>
                  <a:srgbClr val="7030A0"/>
                </a:solidFill>
              </a:rPr>
              <a:t> Наталия  Анатольевна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                                                                               г.Коркино , 2023 г.  </a:t>
            </a:r>
            <a:r>
              <a:rPr lang="ru-RU" sz="3600" dirty="0" smtClean="0">
                <a:solidFill>
                  <a:srgbClr val="7030A0"/>
                </a:solidFill>
              </a:rPr>
              <a:t>                        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18717" y="3449052"/>
            <a:ext cx="4245429" cy="240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2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143000" y="928048"/>
            <a:ext cx="9872871" cy="5167952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Инновационные технологии – это система методов, способов, приёмов, обучения, образовательных средств, направленных на достижение позитивного результата за счёт динамичных изменений в личностном развитии ребёнка в современных условиях.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admin189\Desktop\анатольевна\IMG_20230121_17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5654" y="3643953"/>
            <a:ext cx="6960357" cy="2838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482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37" y="609600"/>
            <a:ext cx="10816387" cy="1164609"/>
          </a:xfrm>
        </p:spPr>
        <p:txBody>
          <a:bodyPr>
            <a:normAutofit/>
          </a:bodyPr>
          <a:lstStyle/>
          <a:p>
            <a:pPr marL="457200" indent="-457200"/>
            <a:r>
              <a:rPr lang="ru-RU" sz="6000" dirty="0" err="1" smtClean="0">
                <a:solidFill>
                  <a:srgbClr val="7030A0"/>
                </a:solidFill>
              </a:rPr>
              <a:t>Куклотерапия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– это метод комплексного воздействия на детей для обогащения и закрепления знаний, которые педагоги преподносят в разных видах деятельности. Она расширяет кругозор ребенка, улучшают звукопроизношение, помогает заговорить.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Цель </a:t>
            </a:r>
            <a:r>
              <a:rPr lang="ru-RU" sz="2800" dirty="0" err="1" smtClean="0">
                <a:solidFill>
                  <a:srgbClr val="7030A0"/>
                </a:solidFill>
              </a:rPr>
              <a:t>куклотерапии</a:t>
            </a:r>
            <a:r>
              <a:rPr lang="ru-RU" sz="2800" dirty="0" smtClean="0">
                <a:solidFill>
                  <a:srgbClr val="7030A0"/>
                </a:solidFill>
              </a:rPr>
              <a:t> – помочь ликвидировать болезненные переживания,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укрепить психическое здоровье, улучшить социальную адаптацию, развить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связную речь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58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62736" y="1965960"/>
            <a:ext cx="2937271" cy="4023360"/>
          </a:xfrm>
        </p:spPr>
        <p:txBody>
          <a:bodyPr>
            <a:normAutofit/>
          </a:bodyPr>
          <a:lstStyle/>
          <a:p>
            <a:pPr lvl="6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admin189\Desktop\анатольевна\IMG_20230121_1700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4205" y="2736557"/>
            <a:ext cx="3196917" cy="3473092"/>
          </a:xfrm>
          <a:prstGeom prst="rect">
            <a:avLst/>
          </a:prstGeom>
          <a:noFill/>
        </p:spPr>
      </p:pic>
      <p:pic>
        <p:nvPicPr>
          <p:cNvPr id="7171" name="Picture 3" descr="C:\Users\admin189\Desktop\анатольевна\IMG_20230121_1653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1050" y="477671"/>
            <a:ext cx="4690482" cy="5650173"/>
          </a:xfrm>
          <a:prstGeom prst="rect">
            <a:avLst/>
          </a:prstGeom>
          <a:noFill/>
        </p:spPr>
      </p:pic>
      <p:pic>
        <p:nvPicPr>
          <p:cNvPr id="7172" name="Picture 4" descr="C:\Users\admin189\Desktop\анатольевна\IMG_20230121_1654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8616" y="383130"/>
            <a:ext cx="6114196" cy="2114410"/>
          </a:xfrm>
          <a:prstGeom prst="rect">
            <a:avLst/>
          </a:prstGeom>
          <a:noFill/>
        </p:spPr>
      </p:pic>
      <p:pic>
        <p:nvPicPr>
          <p:cNvPr id="7173" name="Picture 5" descr="C:\Users\admin189\Desktop\анатольевна\IMG_20230121_1658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0907" y="2756848"/>
            <a:ext cx="2892723" cy="3384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0818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17" y="336885"/>
            <a:ext cx="4571999" cy="622032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Сказкотерапия</a:t>
            </a:r>
            <a:r>
              <a:rPr lang="ru-RU" sz="2800" dirty="0" smtClean="0">
                <a:solidFill>
                  <a:srgbClr val="7030A0"/>
                </a:solidFill>
              </a:rPr>
              <a:t> - </a:t>
            </a:r>
            <a:r>
              <a:rPr lang="ru-RU" sz="2800" dirty="0" err="1" smtClean="0">
                <a:solidFill>
                  <a:srgbClr val="7030A0"/>
                </a:solidFill>
              </a:rPr>
              <a:t>здоровьесберегающая</a:t>
            </a:r>
            <a:r>
              <a:rPr lang="ru-RU" sz="2800" dirty="0" smtClean="0">
                <a:solidFill>
                  <a:srgbClr val="7030A0"/>
                </a:solidFill>
              </a:rPr>
              <a:t> педагогическая технология, включающая в себя систему мер, обеспечивающих сохранение здоровья ребёнка на всех этапах его обучения и развития.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Использование сказки в раннем возрасте способствует целенаправленному развитию речевой сферы.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admin189\Desktop\анатольевна\IMG_20230121_1651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08979" y="709684"/>
            <a:ext cx="6196083" cy="5254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03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189\Desktop\анатольевна\IMG_20230121_1659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232" y="3084394"/>
            <a:ext cx="4949590" cy="3480179"/>
          </a:xfrm>
          <a:prstGeom prst="rect">
            <a:avLst/>
          </a:prstGeom>
          <a:noFill/>
        </p:spPr>
      </p:pic>
      <p:pic>
        <p:nvPicPr>
          <p:cNvPr id="9220" name="Picture 4" descr="C:\Users\admin189\Desktop\анатольевна\IMG_20230121_17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9982" y="423081"/>
            <a:ext cx="5049671" cy="2879677"/>
          </a:xfrm>
          <a:prstGeom prst="rect">
            <a:avLst/>
          </a:prstGeom>
          <a:noFill/>
        </p:spPr>
      </p:pic>
      <p:pic>
        <p:nvPicPr>
          <p:cNvPr id="5" name="Picture 4" descr="C:\Users\admin189\Desktop\анатольевна\IMG_20230121_185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37278" y="3671249"/>
            <a:ext cx="4981432" cy="2784144"/>
          </a:xfrm>
          <a:prstGeom prst="rect">
            <a:avLst/>
          </a:prstGeom>
          <a:noFill/>
        </p:spPr>
      </p:pic>
      <p:pic>
        <p:nvPicPr>
          <p:cNvPr id="6" name="Picture 2" descr="C:\Users\admin189\Desktop\анатольевна\IMG_20230121_1657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627" y="409433"/>
            <a:ext cx="4940489" cy="2538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189\Desktop\анатольевна\IMG_20220329_220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6039" y="355427"/>
            <a:ext cx="3950288" cy="3521122"/>
          </a:xfrm>
          <a:prstGeom prst="rect">
            <a:avLst/>
          </a:prstGeom>
          <a:noFill/>
        </p:spPr>
      </p:pic>
      <p:pic>
        <p:nvPicPr>
          <p:cNvPr id="10243" name="Picture 3" descr="C:\Users\admin189\Documents\Bluetooth Folder\IMG_20220329_220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70293" y="395786"/>
            <a:ext cx="3725840" cy="3302757"/>
          </a:xfrm>
          <a:prstGeom prst="rect">
            <a:avLst/>
          </a:prstGeom>
          <a:noFill/>
        </p:spPr>
      </p:pic>
      <p:pic>
        <p:nvPicPr>
          <p:cNvPr id="10244" name="Picture 4" descr="C:\Users\admin189\Desktop\анатольевна\IMG_20220329_2201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74128" y="545910"/>
            <a:ext cx="3073334" cy="3166281"/>
          </a:xfrm>
          <a:prstGeom prst="rect">
            <a:avLst/>
          </a:prstGeom>
          <a:noFill/>
        </p:spPr>
      </p:pic>
      <p:pic>
        <p:nvPicPr>
          <p:cNvPr id="10245" name="Picture 5" descr="C:\Users\admin189\Desktop\анатольевна\IMG_20220329_2200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5910" y="4012214"/>
            <a:ext cx="4858603" cy="2388586"/>
          </a:xfrm>
          <a:prstGeom prst="rect">
            <a:avLst/>
          </a:prstGeom>
          <a:noFill/>
        </p:spPr>
      </p:pic>
      <p:pic>
        <p:nvPicPr>
          <p:cNvPr id="10246" name="Picture 6" descr="C:\Users\admin189\Desktop\анатольевна\IMG_20220329_2201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36777" y="3835552"/>
            <a:ext cx="5404514" cy="2660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561704"/>
            <a:ext cx="609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Сказка –минутка это на основе ситуативной проблемы ребенка во взаимодействии со сверстниками. Воспитатель проигрывает проблемную ситуацию с проговариванием диалога 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admin189\Documents\Bluetooth Folder\IMG_20230206_095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7382" y="1854927"/>
            <a:ext cx="3670664" cy="4572000"/>
          </a:xfrm>
          <a:prstGeom prst="rect">
            <a:avLst/>
          </a:prstGeom>
          <a:noFill/>
        </p:spPr>
      </p:pic>
      <p:pic>
        <p:nvPicPr>
          <p:cNvPr id="1027" name="Picture 3" descr="C:\Users\admin189\Documents\Bluetooth Folder\IMG_20230206_095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72845" y="1867988"/>
            <a:ext cx="3788731" cy="4650378"/>
          </a:xfrm>
          <a:prstGeom prst="rect">
            <a:avLst/>
          </a:prstGeom>
          <a:noFill/>
        </p:spPr>
      </p:pic>
      <p:pic>
        <p:nvPicPr>
          <p:cNvPr id="1028" name="Picture 4" descr="C:\Users\admin189\Documents\Bluetooth Folder\IMG_20230206_095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59056" y="1907177"/>
            <a:ext cx="3847763" cy="462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700" dirty="0" smtClean="0">
                <a:solidFill>
                  <a:srgbClr val="7030A0"/>
                </a:solidFill>
              </a:rPr>
              <a:t>Технология пальчиковой гимнастики.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Работу по развитию движений пальцев и всей кисти проводим во время утренней гимнастики, организованной образовательной деятельности, в совместной деятельности в утренний и вечерний отрезок времени.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1268" name="Picture 4" descr="C:\Users\admin189\Desktop\анатольевна\IMG_20230121_1658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67450" y="2565778"/>
            <a:ext cx="4754563" cy="2893325"/>
          </a:xfrm>
          <a:prstGeom prst="rect">
            <a:avLst/>
          </a:prstGeom>
          <a:noFill/>
        </p:spPr>
      </p:pic>
      <p:pic>
        <p:nvPicPr>
          <p:cNvPr id="2050" name="Picture 2" descr="C:\Users\admin189\Documents\Bluetooth Folder\IMG_20230206_0949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2586445"/>
            <a:ext cx="4754563" cy="2847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admin189\Desktop\анатольевна\IMG_20230121_1701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0032" y="313898"/>
            <a:ext cx="6333841" cy="3002508"/>
          </a:xfrm>
          <a:prstGeom prst="rect">
            <a:avLst/>
          </a:prstGeom>
          <a:noFill/>
        </p:spPr>
      </p:pic>
      <p:pic>
        <p:nvPicPr>
          <p:cNvPr id="12292" name="Picture 4" descr="C:\Users\admin189\Desktop\анатольевна\IMG_20230121_165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94514" y="3398293"/>
            <a:ext cx="6274071" cy="2920622"/>
          </a:xfrm>
          <a:prstGeom prst="rect">
            <a:avLst/>
          </a:prstGeom>
          <a:noFill/>
        </p:spPr>
      </p:pic>
      <p:pic>
        <p:nvPicPr>
          <p:cNvPr id="6146" name="Picture 2" descr="C:\Users\admin189\Desktop\презентация и текст к ней Щербинина Н\IMG_20230130_1001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8011" y="640080"/>
            <a:ext cx="4193178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2137"/>
            <a:ext cx="9875520" cy="158382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Музыкотерапия – один из методов, который укрепляет здоровье детей, доставляет детям удовольствие.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Музыкотерапия – основана на возможностях воздействовать музыкой на эмоциональное, волевое интеллектуальное и личностное развитие.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3314" name="Picture 2" descr="C:\Users\admin189\Desktop\анатольевна\IMG_20230121_1652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73458" y="1856097"/>
            <a:ext cx="3439236" cy="4103426"/>
          </a:xfrm>
          <a:prstGeom prst="rect">
            <a:avLst/>
          </a:prstGeom>
          <a:noFill/>
        </p:spPr>
      </p:pic>
      <p:pic>
        <p:nvPicPr>
          <p:cNvPr id="13315" name="Picture 3" descr="C:\Users\admin189\Desktop\анатольевна\IMG_20230121_1701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1203" y="1828800"/>
            <a:ext cx="5784803" cy="4080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232" y="264695"/>
            <a:ext cx="11285621" cy="2947737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7030A0"/>
                </a:solidFill>
              </a:rPr>
              <a:t>          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</a:rPr>
              <a:t/>
            </a:r>
            <a:br>
              <a:rPr lang="ru-RU" sz="2200" dirty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       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</a:rPr>
              <a:t> </a:t>
            </a:r>
            <a:r>
              <a:rPr lang="ru-RU" sz="3100" dirty="0" smtClean="0">
                <a:solidFill>
                  <a:srgbClr val="7030A0"/>
                </a:solidFill>
              </a:rPr>
              <a:t>Усваивая родной язык,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ребенок усваивает… бесконечное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множество понятий, воззрений на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предметы, множество мыслей,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чувств, художественных образов… Константин Дмитриевич Ушинский </a:t>
            </a:r>
            <a:r>
              <a:rPr lang="ru-RU" sz="6000" dirty="0">
                <a:solidFill>
                  <a:srgbClr val="7030A0"/>
                </a:solidFill>
              </a:rPr>
              <a:t/>
            </a:r>
            <a:br>
              <a:rPr lang="ru-RU" sz="6000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4695" y="3108595"/>
            <a:ext cx="11634537" cy="3027510"/>
          </a:xfrm>
        </p:spPr>
      </p:pic>
    </p:spTree>
    <p:extLst>
      <p:ext uri="{BB962C8B-B14F-4D97-AF65-F5344CB8AC3E}">
        <p14:creationId xmlns:p14="http://schemas.microsoft.com/office/powerpoint/2010/main" xmlns="" val="24546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35577"/>
            <a:ext cx="6681651" cy="1436913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Центры в группе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  <a:r>
              <a:rPr lang="ru-RU" sz="3200" dirty="0" smtClean="0"/>
              <a:t> </a:t>
            </a:r>
            <a:r>
              <a:rPr lang="ru-RU" sz="2700" dirty="0" smtClean="0">
                <a:solidFill>
                  <a:srgbClr val="7030A0"/>
                </a:solidFill>
              </a:rPr>
              <a:t>театральный, центр художественного творчества, центр природы, центр развивающих игр, центр строительно-конструктивных игр, центр сенсорного развития.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100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admin189\Desktop\презентация и текст к ней Щербинина Н\IMG_20230130_1003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9316" y="2259874"/>
            <a:ext cx="2893964" cy="4127862"/>
          </a:xfrm>
          <a:prstGeom prst="rect">
            <a:avLst/>
          </a:prstGeom>
          <a:noFill/>
        </p:spPr>
      </p:pic>
      <p:pic>
        <p:nvPicPr>
          <p:cNvPr id="2052" name="Picture 4" descr="C:\Users\admin189\Desktop\презентация и текст к ней Щербинина Н\IMG_20230130_1003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5280" y="391887"/>
            <a:ext cx="3448594" cy="3670662"/>
          </a:xfrm>
          <a:prstGeom prst="rect">
            <a:avLst/>
          </a:prstGeom>
          <a:noFill/>
        </p:spPr>
      </p:pic>
      <p:pic>
        <p:nvPicPr>
          <p:cNvPr id="2053" name="Picture 5" descr="C:\Users\admin189\Desktop\презентация и текст к ней Щербинина Н\IMG_20230130_1004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9965" y="4167051"/>
            <a:ext cx="3526971" cy="2050868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8451669" y="3200400"/>
            <a:ext cx="65314" cy="11756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3" name="Picture 8" descr="C:\Users\admin189\Desktop\презентация и текст к ней Щербинина Н\IMG_20230130_1005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8229" y="2246811"/>
            <a:ext cx="3448593" cy="4101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189\Documents\Bluetooth Folder\IMG_20220329_2201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48057" y="395786"/>
            <a:ext cx="2748076" cy="3302757"/>
          </a:xfrm>
          <a:prstGeom prst="rect">
            <a:avLst/>
          </a:prstGeom>
          <a:noFill/>
        </p:spPr>
      </p:pic>
      <p:pic>
        <p:nvPicPr>
          <p:cNvPr id="3" name="Picture 2" descr="C:\Users\admin189\Desktop\презентация и текст к ней Щербинина Н\IMG_20230130_1003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6389" y="404949"/>
            <a:ext cx="2325188" cy="3278777"/>
          </a:xfrm>
          <a:prstGeom prst="rect">
            <a:avLst/>
          </a:prstGeom>
          <a:noFill/>
        </p:spPr>
      </p:pic>
      <p:pic>
        <p:nvPicPr>
          <p:cNvPr id="5" name="Picture 7" descr="C:\Users\admin189\Desktop\презентация и текст к ней Щербинина Н\IMG_20230130_1004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6079" y="391885"/>
            <a:ext cx="2573383" cy="3226526"/>
          </a:xfrm>
          <a:prstGeom prst="rect">
            <a:avLst/>
          </a:prstGeom>
          <a:noFill/>
        </p:spPr>
      </p:pic>
      <p:pic>
        <p:nvPicPr>
          <p:cNvPr id="6" name="Picture 9" descr="C:\Users\admin189\Desktop\презентация и текст к ней Щербинина Н\IMG_20230130_1002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1074" y="3827417"/>
            <a:ext cx="5185955" cy="2364377"/>
          </a:xfrm>
          <a:prstGeom prst="rect">
            <a:avLst/>
          </a:prstGeom>
          <a:noFill/>
        </p:spPr>
      </p:pic>
      <p:pic>
        <p:nvPicPr>
          <p:cNvPr id="5122" name="Picture 2" descr="C:\Users\admin189\Desktop\презентация и текст к ней Щербинина Н\IMG_20230130_1004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61166" y="3722913"/>
            <a:ext cx="5394960" cy="2481944"/>
          </a:xfrm>
          <a:prstGeom prst="rect">
            <a:avLst/>
          </a:prstGeom>
          <a:noFill/>
        </p:spPr>
      </p:pic>
      <p:pic>
        <p:nvPicPr>
          <p:cNvPr id="3074" name="Picture 2" descr="C:\Users\admin189\Documents\Bluetooth Folder\IMG_20230206_13414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30091" y="365760"/>
            <a:ext cx="3147462" cy="318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Работа с родителями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5" name="Picture 5" descr="C:\Users\admin189\Desktop\анатольевна\0_aa697_3869316f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24651" y="3513908"/>
            <a:ext cx="3667932" cy="2913211"/>
          </a:xfrm>
          <a:prstGeom prst="rect">
            <a:avLst/>
          </a:prstGeom>
          <a:noFill/>
        </p:spPr>
      </p:pic>
      <p:pic>
        <p:nvPicPr>
          <p:cNvPr id="1026" name="Picture 2" descr="C:\Users\admin189\Desktop\презентация и текст к ней Щербинина Н\IMG_20230130_1002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3549" y="1254194"/>
            <a:ext cx="4892040" cy="2142149"/>
          </a:xfrm>
          <a:prstGeom prst="rect">
            <a:avLst/>
          </a:prstGeom>
          <a:noFill/>
        </p:spPr>
      </p:pic>
      <p:pic>
        <p:nvPicPr>
          <p:cNvPr id="1027" name="Picture 3" descr="C:\Users\admin189\Desktop\презентация и текст к ней Щербинина Н\IMG_20230130_1002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36" y="3513909"/>
            <a:ext cx="3858441" cy="2808514"/>
          </a:xfrm>
          <a:prstGeom prst="rect">
            <a:avLst/>
          </a:prstGeom>
          <a:noFill/>
        </p:spPr>
      </p:pic>
      <p:pic>
        <p:nvPicPr>
          <p:cNvPr id="1028" name="Picture 4" descr="C:\Users\admin189\Desktop\презентация и текст к ней Щербинина Н\IMG_20230130_1002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67895" y="941315"/>
            <a:ext cx="4754563" cy="2415839"/>
          </a:xfrm>
          <a:prstGeom prst="rect">
            <a:avLst/>
          </a:prstGeom>
          <a:noFill/>
        </p:spPr>
      </p:pic>
      <p:pic>
        <p:nvPicPr>
          <p:cNvPr id="4098" name="Picture 2" descr="C:\Users\admin189\Documents\Bluetooth Folder\IMG_20230206_1341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45427" y="3474720"/>
            <a:ext cx="3331031" cy="2899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3271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ВЫВОД  инновационные технологии, направленные на развитие речи раннего детства, применяемые в практике, обогащают педагогический процесс и являются действенным методом  воспитания и обучения с первых лет жизни ребёнка; технологии, основанные на </a:t>
            </a:r>
            <a:r>
              <a:rPr lang="ru-RU" sz="2800" dirty="0" err="1" smtClean="0">
                <a:solidFill>
                  <a:srgbClr val="7030A0"/>
                </a:solidFill>
              </a:rPr>
              <a:t>куклотерапии</a:t>
            </a:r>
            <a:r>
              <a:rPr lang="ru-RU" sz="2800" dirty="0" smtClean="0">
                <a:solidFill>
                  <a:srgbClr val="7030A0"/>
                </a:solidFill>
              </a:rPr>
              <a:t>, </a:t>
            </a:r>
            <a:r>
              <a:rPr lang="ru-RU" sz="2800" dirty="0" err="1" smtClean="0">
                <a:solidFill>
                  <a:srgbClr val="7030A0"/>
                </a:solidFill>
              </a:rPr>
              <a:t>сказкотерапии</a:t>
            </a:r>
            <a:r>
              <a:rPr lang="ru-RU" sz="2800" dirty="0" smtClean="0">
                <a:solidFill>
                  <a:srgbClr val="7030A0"/>
                </a:solidFill>
              </a:rPr>
              <a:t>, пальчиковой гимнастики, фольклора, музыкотерапии, а </a:t>
            </a:r>
            <a:r>
              <a:rPr lang="ru-RU" sz="2800" dirty="0" err="1" smtClean="0">
                <a:solidFill>
                  <a:srgbClr val="7030A0"/>
                </a:solidFill>
              </a:rPr>
              <a:t>так-же</a:t>
            </a:r>
            <a:r>
              <a:rPr lang="ru-RU" sz="2800" dirty="0" smtClean="0">
                <a:solidFill>
                  <a:srgbClr val="7030A0"/>
                </a:solidFill>
              </a:rPr>
              <a:t> предметно-развивающая среда содержат множественность степеней педагогического воздействия на детей с учетом их возрастных возможностей усвоения текстов, что обусловлено как спецификой возраста, так и интенсивностью социализации.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450006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rgbClr val="7030A0"/>
                </a:solidFill>
              </a:rPr>
              <a:t>СПАСИБО ЗА ВНИМАНИЕ.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409075"/>
            <a:ext cx="11333746" cy="293462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Задачи: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1. Изучение методической литературы и передовых образовательных технологий по проблеме развития речи детей раннего возраста.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2. Отбор наиболее эффективных методов, приемов, средств, способствующих созданию интереса, мотивации к речевой деятельности у воспитанников.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3. Апробация и внедрение в практику инновационных технологий по развитию речи детей раннего возраста.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4. Создание  предметно-развивающей среды в группе.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11442" y="3289109"/>
            <a:ext cx="9733547" cy="32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35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68" y="324853"/>
            <a:ext cx="11454063" cy="61601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       </a:t>
            </a:r>
            <a:r>
              <a:rPr lang="ru-RU" sz="3600" b="1" dirty="0" smtClean="0">
                <a:solidFill>
                  <a:srgbClr val="7030A0"/>
                </a:solidFill>
              </a:rPr>
              <a:t>Игровая технология выполняет следующий ряд задач: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dirty="0">
                <a:solidFill>
                  <a:srgbClr val="7030A0"/>
                </a:solidFill>
              </a:rPr>
              <a:t>-</a:t>
            </a:r>
            <a:r>
              <a:rPr lang="ru-RU" sz="3600" i="1" dirty="0" smtClean="0">
                <a:solidFill>
                  <a:srgbClr val="7030A0"/>
                </a:solidFill>
              </a:rPr>
              <a:t>дидактические</a:t>
            </a:r>
            <a:r>
              <a:rPr lang="ru-RU" sz="3600" dirty="0" smtClean="0">
                <a:solidFill>
                  <a:srgbClr val="7030A0"/>
                </a:solidFill>
              </a:rPr>
              <a:t>(становление деятельности, формирование определённых умений и навыков, необходимых для применения на практике);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-</a:t>
            </a:r>
            <a:r>
              <a:rPr lang="ru-RU" sz="3600" i="1" dirty="0" smtClean="0">
                <a:solidFill>
                  <a:srgbClr val="7030A0"/>
                </a:solidFill>
              </a:rPr>
              <a:t>развивающие</a:t>
            </a:r>
            <a:r>
              <a:rPr lang="ru-RU" sz="3600" dirty="0" smtClean="0">
                <a:solidFill>
                  <a:srgbClr val="7030A0"/>
                </a:solidFill>
              </a:rPr>
              <a:t>(обогащение словаря, мышления; развитие грамматического строя речи, произносительной стороны речи, диалогической речи как способа коммуникации);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-</a:t>
            </a:r>
            <a:r>
              <a:rPr lang="ru-RU" sz="3600" i="1" dirty="0" smtClean="0">
                <a:solidFill>
                  <a:srgbClr val="7030A0"/>
                </a:solidFill>
              </a:rPr>
              <a:t>социализирующие</a:t>
            </a:r>
            <a:r>
              <a:rPr lang="ru-RU" sz="3600" dirty="0" smtClean="0">
                <a:solidFill>
                  <a:srgbClr val="7030A0"/>
                </a:solidFill>
              </a:rPr>
              <a:t>(развитие активности, инициативности, самостоятельности, адаптации в детском саду);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-</a:t>
            </a:r>
            <a:r>
              <a:rPr lang="ru-RU" sz="3600" i="1" dirty="0" smtClean="0">
                <a:solidFill>
                  <a:srgbClr val="7030A0"/>
                </a:solidFill>
              </a:rPr>
              <a:t>воспитательные</a:t>
            </a:r>
            <a:r>
              <a:rPr lang="ru-RU" sz="3600" dirty="0" smtClean="0">
                <a:solidFill>
                  <a:srgbClr val="7030A0"/>
                </a:solidFill>
              </a:rPr>
              <a:t>(воспитание дружелюбия, доброжелательности, чувства сопереживания).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615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6084" y="554747"/>
            <a:ext cx="5580423" cy="585808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       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87152" y="1173706"/>
            <a:ext cx="528168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+mj-lt"/>
              </a:rPr>
              <a:t>В современной дошкольной педагогике выделяются разные виды игр, передающие детям определённые знания и умения</a:t>
            </a:r>
            <a:r>
              <a:rPr lang="ru-RU" sz="2400" dirty="0" smtClean="0">
                <a:solidFill>
                  <a:srgbClr val="FFC000"/>
                </a:solidFill>
                <a:latin typeface="+mj-lt"/>
              </a:rPr>
              <a:t>:</a:t>
            </a:r>
          </a:p>
          <a:p>
            <a:r>
              <a:rPr lang="ru-RU" dirty="0" smtClean="0"/>
              <a:t> </a:t>
            </a:r>
            <a:r>
              <a:rPr lang="ru-RU" sz="2800" b="1" dirty="0" smtClean="0"/>
              <a:t>дидактические, </a:t>
            </a:r>
          </a:p>
          <a:p>
            <a:r>
              <a:rPr lang="ru-RU" sz="2800" b="1" dirty="0" smtClean="0"/>
              <a:t>подвижные, </a:t>
            </a:r>
          </a:p>
          <a:p>
            <a:r>
              <a:rPr lang="ru-RU" sz="2800" b="1" dirty="0" smtClean="0"/>
              <a:t>игры драматизации,</a:t>
            </a:r>
          </a:p>
          <a:p>
            <a:r>
              <a:rPr lang="ru-RU" sz="2800" b="1" dirty="0" smtClean="0"/>
              <a:t> музыкальные игры- забавы</a:t>
            </a:r>
            <a:r>
              <a:rPr lang="ru-RU" dirty="0" smtClean="0"/>
              <a:t>,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где игровые действия заранее предусмотрены правилами игры.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admin189\Desktop\анатольевна\IMG_20230121_1700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199" y="3248167"/>
            <a:ext cx="2532308" cy="2866030"/>
          </a:xfrm>
          <a:prstGeom prst="rect">
            <a:avLst/>
          </a:prstGeom>
          <a:noFill/>
        </p:spPr>
      </p:pic>
      <p:pic>
        <p:nvPicPr>
          <p:cNvPr id="9" name="Picture 4" descr="C:\Users\admin189\Desktop\анатольевна\IMG_20230121_1652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5157" y="491319"/>
            <a:ext cx="2643508" cy="2620370"/>
          </a:xfrm>
          <a:prstGeom prst="rect">
            <a:avLst/>
          </a:prstGeom>
          <a:noFill/>
        </p:spPr>
      </p:pic>
      <p:pic>
        <p:nvPicPr>
          <p:cNvPr id="1030" name="Picture 6" descr="C:\Users\admin189\Desktop\анатольевна\IMG_20230121_1719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71308" y="3275463"/>
            <a:ext cx="2770185" cy="2906972"/>
          </a:xfrm>
          <a:prstGeom prst="rect">
            <a:avLst/>
          </a:prstGeom>
          <a:noFill/>
        </p:spPr>
      </p:pic>
      <p:pic>
        <p:nvPicPr>
          <p:cNvPr id="2050" name="Picture 2" descr="C:\Users\admin189\Desktop\презентация и текст к ней Щербинина Н\IMG_20230130_1001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124" y="287384"/>
            <a:ext cx="2813026" cy="2873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9772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674" y="527256"/>
            <a:ext cx="4437246" cy="699965"/>
          </a:xfrm>
        </p:spPr>
        <p:txBody>
          <a:bodyPr/>
          <a:lstStyle/>
          <a:p>
            <a:r>
              <a:rPr lang="ru-RU" b="1" dirty="0" smtClean="0"/>
              <a:t>Народные игры: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674" y="1676400"/>
            <a:ext cx="3694840" cy="3940630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</a:rPr>
              <a:t>Игры-потешки;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</a:rPr>
              <a:t>Хороводные игры;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</a:rPr>
              <a:t>Игры-песенки;</a:t>
            </a:r>
          </a:p>
          <a:p>
            <a:pPr marL="342900" indent="-342900"/>
            <a:endParaRPr lang="ru-RU" sz="2400" b="1" i="1" dirty="0" smtClean="0">
              <a:solidFill>
                <a:srgbClr val="002060"/>
              </a:solidFill>
            </a:endParaRPr>
          </a:p>
        </p:txBody>
      </p:sp>
      <p:pic>
        <p:nvPicPr>
          <p:cNvPr id="9" name="Picture 4" descr="C:\Users\admin189\Desktop\анатольевна\IMG_20230121_1652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0113" y="709684"/>
            <a:ext cx="3070747" cy="2620370"/>
          </a:xfrm>
          <a:prstGeom prst="rect">
            <a:avLst/>
          </a:prstGeom>
          <a:noFill/>
        </p:spPr>
      </p:pic>
      <p:pic>
        <p:nvPicPr>
          <p:cNvPr id="2050" name="Picture 2" descr="C:\Users\admin189\Desktop\анатольевна\IMG_20230121_1657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31424" y="668739"/>
            <a:ext cx="3227980" cy="2674961"/>
          </a:xfrm>
          <a:prstGeom prst="rect">
            <a:avLst/>
          </a:prstGeom>
          <a:noFill/>
        </p:spPr>
      </p:pic>
      <p:pic>
        <p:nvPicPr>
          <p:cNvPr id="2052" name="Picture 4" descr="C:\Users\admin189\Desktop\анатольевна\IMG_20230121_170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6770" y="3835021"/>
            <a:ext cx="3220873" cy="2333767"/>
          </a:xfrm>
          <a:prstGeom prst="rect">
            <a:avLst/>
          </a:prstGeom>
          <a:noFill/>
        </p:spPr>
      </p:pic>
      <p:pic>
        <p:nvPicPr>
          <p:cNvPr id="1026" name="Picture 2" descr="C:\Users\admin189\Desktop\презентация и текст к ней Щербинина Н\IMG_20230130_1001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00406" y="3762104"/>
            <a:ext cx="3598119" cy="2599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205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9715" y="609599"/>
            <a:ext cx="6501168" cy="3897087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</a:rPr>
              <a:t>    Игры </a:t>
            </a:r>
            <a:r>
              <a:rPr lang="ru-RU" b="1" i="1" dirty="0">
                <a:solidFill>
                  <a:srgbClr val="002060"/>
                </a:solidFill>
              </a:rPr>
              <a:t>с сюжетными </a:t>
            </a:r>
            <a:r>
              <a:rPr lang="ru-RU" b="1" i="1" dirty="0" smtClean="0">
                <a:solidFill>
                  <a:srgbClr val="002060"/>
                </a:solidFill>
              </a:rPr>
              <a:t>    игрушками</a:t>
            </a:r>
            <a:r>
              <a:rPr lang="ru-RU" b="1" i="1" dirty="0">
                <a:solidFill>
                  <a:srgbClr val="002060"/>
                </a:solidFill>
              </a:rPr>
              <a:t>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Игры-инсценировки</a:t>
            </a:r>
            <a:r>
              <a:rPr lang="ru-RU" b="1" i="1" dirty="0">
                <a:solidFill>
                  <a:srgbClr val="002060"/>
                </a:solidFill>
              </a:rPr>
              <a:t>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Звукоподражательные игры;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Театрализованная игра.</a:t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5719" cy="424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189\Desktop\анатольевна\IMG_20230121_170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181" y="491319"/>
            <a:ext cx="2900690" cy="3452884"/>
          </a:xfrm>
          <a:prstGeom prst="rect">
            <a:avLst/>
          </a:prstGeom>
          <a:noFill/>
        </p:spPr>
      </p:pic>
      <p:pic>
        <p:nvPicPr>
          <p:cNvPr id="3075" name="Picture 3" descr="C:\Users\admin189\Desktop\анатольевна\IMG_20230121_1719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2403" y="3957851"/>
            <a:ext cx="2871173" cy="2463420"/>
          </a:xfrm>
          <a:prstGeom prst="rect">
            <a:avLst/>
          </a:prstGeom>
          <a:noFill/>
        </p:spPr>
      </p:pic>
      <p:pic>
        <p:nvPicPr>
          <p:cNvPr id="3076" name="Picture 4" descr="C:\Users\admin189\Desktop\анатольевна\IMG_20230121_185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89081" y="3985149"/>
            <a:ext cx="3243732" cy="2415652"/>
          </a:xfrm>
          <a:prstGeom prst="rect">
            <a:avLst/>
          </a:prstGeom>
          <a:noFill/>
        </p:spPr>
      </p:pic>
      <p:pic>
        <p:nvPicPr>
          <p:cNvPr id="3077" name="Picture 5" descr="C:\Users\admin189\Desktop\анатольевна\IMG_20230121_1654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69289" y="3986139"/>
            <a:ext cx="2688609" cy="2332774"/>
          </a:xfrm>
          <a:prstGeom prst="rect">
            <a:avLst/>
          </a:prstGeom>
          <a:noFill/>
        </p:spPr>
      </p:pic>
      <p:pic>
        <p:nvPicPr>
          <p:cNvPr id="3078" name="Picture 6" descr="C:\Users\admin189\Desktop\анатольевна\IMG_20230121_1653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621470" y="450376"/>
            <a:ext cx="2133802" cy="1883391"/>
          </a:xfrm>
          <a:prstGeom prst="rect">
            <a:avLst/>
          </a:prstGeom>
          <a:noFill/>
        </p:spPr>
      </p:pic>
      <p:pic>
        <p:nvPicPr>
          <p:cNvPr id="3079" name="Picture 7" descr="C:\Users\admin189\Desktop\анатольевна\IMG_20230121_1654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031104" y="2507777"/>
            <a:ext cx="1729141" cy="2050576"/>
          </a:xfrm>
          <a:prstGeom prst="rect">
            <a:avLst/>
          </a:prstGeom>
          <a:noFill/>
        </p:spPr>
      </p:pic>
      <p:pic>
        <p:nvPicPr>
          <p:cNvPr id="3080" name="Picture 8" descr="C:\Users\admin189\Desktop\анатольевна\IMG_20230121_16594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644418" y="4660711"/>
            <a:ext cx="2056263" cy="1835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65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99" y="481264"/>
            <a:ext cx="6821905" cy="170848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Игры и занятия с предметными и сюжетными картинками: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2189749"/>
            <a:ext cx="3475924" cy="41388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Тематические наборы: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</a:rPr>
              <a:t>Посуда,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</a:rPr>
              <a:t>Одежда,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Овощи,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F0"/>
                </a:solidFill>
              </a:rPr>
              <a:t>Животные.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Времена года.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92D050"/>
                </a:solidFill>
              </a:rPr>
              <a:t> Кто что делает. И др.</a:t>
            </a:r>
            <a:endParaRPr lang="ru-RU" sz="2400" dirty="0">
              <a:solidFill>
                <a:srgbClr val="92D050"/>
              </a:solidFill>
            </a:endParaRPr>
          </a:p>
        </p:txBody>
      </p:sp>
      <p:pic>
        <p:nvPicPr>
          <p:cNvPr id="4099" name="Picture 3" descr="C:\Users\admin189\Desktop\анатольевна\IMG_20230121_185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14074" y="1637731"/>
            <a:ext cx="2987729" cy="2265529"/>
          </a:xfrm>
          <a:prstGeom prst="rect">
            <a:avLst/>
          </a:prstGeom>
          <a:noFill/>
        </p:spPr>
      </p:pic>
      <p:pic>
        <p:nvPicPr>
          <p:cNvPr id="4100" name="Picture 4" descr="C:\Users\admin189\Desktop\анатольевна\IMG_20230121_1657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53108" y="3766783"/>
            <a:ext cx="3270069" cy="2552131"/>
          </a:xfrm>
          <a:prstGeom prst="rect">
            <a:avLst/>
          </a:prstGeom>
          <a:noFill/>
        </p:spPr>
      </p:pic>
      <p:pic>
        <p:nvPicPr>
          <p:cNvPr id="4101" name="Picture 5" descr="C:\Users\admin189\Desktop\анатольевна\IMG_20230121_1659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19150" y="4067033"/>
            <a:ext cx="2969005" cy="2251880"/>
          </a:xfrm>
          <a:prstGeom prst="rect">
            <a:avLst/>
          </a:prstGeom>
          <a:noFill/>
        </p:spPr>
      </p:pic>
      <p:pic>
        <p:nvPicPr>
          <p:cNvPr id="1026" name="Picture 2" descr="C:\Users\admin189\Desktop\презентация и текст к ней Щербинина Н\IMG_20230130_1003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90411" y="535577"/>
            <a:ext cx="3161211" cy="2782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71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6243" y="414695"/>
            <a:ext cx="4567124" cy="1275347"/>
          </a:xfrm>
        </p:spPr>
        <p:txBody>
          <a:bodyPr/>
          <a:lstStyle/>
          <a:p>
            <a:r>
              <a:rPr lang="ru-RU" b="1" dirty="0" smtClean="0"/>
              <a:t>Игры на развитие мелкой моторики: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66455" y="1795379"/>
            <a:ext cx="2694783" cy="1753039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Пальчиковые игры;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Настольно-печатные;</a:t>
            </a:r>
          </a:p>
        </p:txBody>
      </p:sp>
      <p:pic>
        <p:nvPicPr>
          <p:cNvPr id="5123" name="Picture 3" descr="C:\Users\admin189\Desktop\анатольевна\IMG_20230121_1701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96335" y="2210937"/>
            <a:ext cx="2647666" cy="1665027"/>
          </a:xfrm>
          <a:prstGeom prst="rect">
            <a:avLst/>
          </a:prstGeom>
          <a:noFill/>
        </p:spPr>
      </p:pic>
      <p:pic>
        <p:nvPicPr>
          <p:cNvPr id="5124" name="Picture 4" descr="C:\Users\admin189\Desktop\анатольевна\IMG_20230121_1702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0431" y="3712191"/>
            <a:ext cx="2470244" cy="2606722"/>
          </a:xfrm>
          <a:prstGeom prst="rect">
            <a:avLst/>
          </a:prstGeom>
          <a:noFill/>
        </p:spPr>
      </p:pic>
      <p:pic>
        <p:nvPicPr>
          <p:cNvPr id="5125" name="Picture 5" descr="C:\Users\admin189\Desktop\анатольевна\IMG_20230121_1719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63894" y="313900"/>
            <a:ext cx="2680106" cy="1774208"/>
          </a:xfrm>
          <a:prstGeom prst="rect">
            <a:avLst/>
          </a:prstGeom>
          <a:noFill/>
        </p:spPr>
      </p:pic>
      <p:pic>
        <p:nvPicPr>
          <p:cNvPr id="5126" name="Picture 6" descr="C:\Users\admin189\Desktop\анатольевна\IMG_20230121_1651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520077" y="272956"/>
            <a:ext cx="2162408" cy="1856095"/>
          </a:xfrm>
          <a:prstGeom prst="rect">
            <a:avLst/>
          </a:prstGeom>
          <a:noFill/>
        </p:spPr>
      </p:pic>
      <p:pic>
        <p:nvPicPr>
          <p:cNvPr id="5127" name="Picture 7" descr="C:\Users\admin189\Desktop\анатольевна\IMG_20230121_1654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9514" y="4107977"/>
            <a:ext cx="2024110" cy="2129051"/>
          </a:xfrm>
          <a:prstGeom prst="rect">
            <a:avLst/>
          </a:prstGeom>
          <a:noFill/>
        </p:spPr>
      </p:pic>
      <p:pic>
        <p:nvPicPr>
          <p:cNvPr id="5129" name="Picture 9" descr="C:\Users\admin189\Desktop\анатольевна\IMG_20230121_16583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294727" y="2169994"/>
            <a:ext cx="2442347" cy="1856096"/>
          </a:xfrm>
          <a:prstGeom prst="rect">
            <a:avLst/>
          </a:prstGeom>
          <a:noFill/>
        </p:spPr>
      </p:pic>
      <p:pic>
        <p:nvPicPr>
          <p:cNvPr id="5130" name="Picture 10" descr="C:\Users\admin189\Desktop\анатольевна\IMG_20230121_16591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4150" y="3753135"/>
            <a:ext cx="2661313" cy="2511188"/>
          </a:xfrm>
          <a:prstGeom prst="rect">
            <a:avLst/>
          </a:prstGeom>
          <a:noFill/>
        </p:spPr>
      </p:pic>
      <p:pic>
        <p:nvPicPr>
          <p:cNvPr id="2050" name="Picture 2" descr="C:\Users\admin189\Desktop\презентация и текст к ней Щербинина Н\IMG_20230130_10033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116047" y="4023360"/>
            <a:ext cx="2614399" cy="2285999"/>
          </a:xfrm>
          <a:prstGeom prst="rect">
            <a:avLst/>
          </a:prstGeom>
          <a:noFill/>
        </p:spPr>
      </p:pic>
      <p:pic>
        <p:nvPicPr>
          <p:cNvPr id="2051" name="Picture 3" descr="C:\Users\admin189\Desktop\презентация и текст к ней Щербинина Н\IMG_20230130_10040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22119" y="1589994"/>
            <a:ext cx="3166110" cy="1897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869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6619</TotalTime>
  <Words>250</Words>
  <Application>Microsoft Office PowerPoint</Application>
  <PresentationFormat>Произвольный</PresentationFormat>
  <Paragraphs>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Базис</vt:lpstr>
      <vt:lpstr> Муниципальное казенное дошкольное образовательное учреждение  «Детский сад №14»  г. Коркино</vt:lpstr>
      <vt:lpstr>                     Усваивая родной язык, ребенок усваивает… бесконечное множество понятий, воззрений на предметы, множество мыслей, чувств, художественных образов… Константин Дмитриевич Ушинский  </vt:lpstr>
      <vt:lpstr>Задачи: 1. Изучение методической литературы и передовых образовательных технологий по проблеме развития речи детей раннего возраста. 2. Отбор наиболее эффективных методов, приемов, средств, способствующих созданию интереса, мотивации к речевой деятельности у воспитанников. 3. Апробация и внедрение в практику инновационных технологий по развитию речи детей раннего возраста. 4. Создание  предметно-развивающей среды в группе.   </vt:lpstr>
      <vt:lpstr>       Игровая технология выполняет следующий ряд задач:  -дидактические(становление деятельности, формирование определённых умений и навыков, необходимых для применения на практике); -развивающие(обогащение словаря, мышления; развитие грамматического строя речи, произносительной стороны речи, диалогической речи как способа коммуникации); -социализирующие(развитие активности, инициативности, самостоятельности, адаптации в детском саду); -воспитательные(воспитание дружелюбия, доброжелательности, чувства сопереживания).</vt:lpstr>
      <vt:lpstr>        </vt:lpstr>
      <vt:lpstr>Народные игры:</vt:lpstr>
      <vt:lpstr>    Игры с сюжетными     игрушками;  Игры-инсценировки; Звукоподражательные игры; Театрализованная игра. </vt:lpstr>
      <vt:lpstr>Игры и занятия с предметными и сюжетными картинками:</vt:lpstr>
      <vt:lpstr>Игры на развитие мелкой моторики:</vt:lpstr>
      <vt:lpstr>Слайд 10</vt:lpstr>
      <vt:lpstr>Куклотерапия</vt:lpstr>
      <vt:lpstr>Слайд 12</vt:lpstr>
      <vt:lpstr> Сказкотерапия - здоровьесберегающая педагогическая технология, включающая в себя систему мер, обеспечивающих сохранение здоровья ребёнка на всех этапах его обучения и развития. Использование сказки в раннем возрасте способствует целенаправленному развитию речевой сферы.</vt:lpstr>
      <vt:lpstr>Слайд 14</vt:lpstr>
      <vt:lpstr>Слайд 15</vt:lpstr>
      <vt:lpstr>Слайд 16</vt:lpstr>
      <vt:lpstr> Технология пальчиковой гимнастики. Работу по развитию движений пальцев и всей кисти проводим во время утренней гимнастики, организованной образовательной деятельности, в совместной деятельности в утренний и вечерний отрезок времени.</vt:lpstr>
      <vt:lpstr>Слайд 18</vt:lpstr>
      <vt:lpstr>Музыкотерапия – один из методов, который укрепляет здоровье детей, доставляет детям удовольствие. Музыкотерапия – основана на возможностях воздействовать музыкой на эмоциональное, волевое интеллектуальное и личностное развитие. </vt:lpstr>
      <vt:lpstr>Центры в группе: театральный, центр художественного творчества, центр природы, центр развивающих игр, центр строительно-конструктивных игр, центр сенсорного развития. </vt:lpstr>
      <vt:lpstr>Слайд 21</vt:lpstr>
      <vt:lpstr>Работа с родителями: </vt:lpstr>
      <vt:lpstr>ВЫВОД  инновационные технологии, направленные на развитие речи раннего детства, применяемые в практике, обогащают педагогический процесс и являются действенным методом  воспитания и обучения с первых лет жизни ребёнка; технологии, основанные на куклотерапии, сказкотерапии, пальчиковой гимнастики, фольклора, музыкотерапии, а так-же предметно-развивающая среда содержат множественность степеней педагогического воздействия на детей с учетом их возрастных возможностей усвоения текстов, что обусловлено как спецификой возраста, так и интенсивностью социализации.</vt:lpstr>
      <vt:lpstr>            СПАСИБО ЗА ВНИМАНИЕ.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«Детский сад общеразвивающего вида №2 г. Малоархангельск».</dc:title>
  <dc:creator>user</dc:creator>
  <cp:lastModifiedBy>admin189</cp:lastModifiedBy>
  <cp:revision>53</cp:revision>
  <dcterms:created xsi:type="dcterms:W3CDTF">2021-02-15T09:14:43Z</dcterms:created>
  <dcterms:modified xsi:type="dcterms:W3CDTF">2023-02-14T09:05:39Z</dcterms:modified>
</cp:coreProperties>
</file>