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9"/>
  </p:notesMasterIdLst>
  <p:sldIdLst>
    <p:sldId id="256" r:id="rId2"/>
    <p:sldId id="257" r:id="rId3"/>
    <p:sldId id="258" r:id="rId4"/>
    <p:sldId id="259" r:id="rId5"/>
    <p:sldId id="260" r:id="rId6"/>
    <p:sldId id="261" r:id="rId7"/>
    <p:sldId id="262" r:id="rId8"/>
    <p:sldId id="263" r:id="rId9"/>
    <p:sldId id="264" r:id="rId10"/>
    <p:sldId id="266" r:id="rId11"/>
    <p:sldId id="272" r:id="rId12"/>
    <p:sldId id="267" r:id="rId13"/>
    <p:sldId id="273" r:id="rId14"/>
    <p:sldId id="268" r:id="rId15"/>
    <p:sldId id="274" r:id="rId16"/>
    <p:sldId id="275" r:id="rId17"/>
    <p:sldId id="269" r:id="rId18"/>
  </p:sldIdLst>
  <p:sldSz cx="9144000" cy="6858000" type="screen4x3"/>
  <p:notesSz cx="6858000" cy="9144000"/>
  <p:defaultTextStyle>
    <a:defPPr>
      <a:defRPr lang="ru-RU"/>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6" d="100"/>
          <a:sy n="106" d="100"/>
        </p:scale>
        <p:origin x="1158" y="10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cs typeface="+mn-cs"/>
              </a:defRPr>
            </a:lvl1pPr>
          </a:lstStyle>
          <a:p>
            <a:pPr>
              <a:defRPr/>
            </a:pPr>
            <a:fld id="{9B40AB84-E16E-4901-A4D0-7F12E3E26CB8}" type="datetimeFigureOut">
              <a:rPr lang="ru-RU"/>
              <a:pPr>
                <a:defRPr/>
              </a:pPr>
              <a:t>14.02.2023</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ru-RU" noProof="0"/>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noProof="0" smtClean="0"/>
              <a:t>Образец текста</a:t>
            </a:r>
          </a:p>
          <a:p>
            <a:pPr lvl="1"/>
            <a:r>
              <a:rPr lang="ru-RU" noProof="0" smtClean="0"/>
              <a:t>Второй уровень</a:t>
            </a:r>
          </a:p>
          <a:p>
            <a:pPr lvl="2"/>
            <a:r>
              <a:rPr lang="ru-RU" noProof="0" smtClean="0"/>
              <a:t>Третий уровень</a:t>
            </a:r>
          </a:p>
          <a:p>
            <a:pPr lvl="3"/>
            <a:r>
              <a:rPr lang="ru-RU" noProof="0" smtClean="0"/>
              <a:t>Четвертый уровень</a:t>
            </a:r>
          </a:p>
          <a:p>
            <a:pPr lvl="4"/>
            <a:r>
              <a:rPr lang="ru-RU" noProof="0" smtClean="0"/>
              <a:t>Пятый уровень</a:t>
            </a:r>
            <a:endParaRPr lang="ru-RU" noProof="0"/>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cs typeface="+mn-cs"/>
              </a:defRPr>
            </a:lvl1pPr>
          </a:lstStyle>
          <a:p>
            <a:pPr>
              <a:defRPr/>
            </a:pPr>
            <a:fld id="{E96D0045-BE65-466B-A6B3-7FDFBE3CEDFD}" type="slidenum">
              <a:rPr lang="ru-RU"/>
              <a:pPr>
                <a:defRPr/>
              </a:pPr>
              <a:t>‹#›</a:t>
            </a:fld>
            <a:endParaRPr lang="ru-RU"/>
          </a:p>
        </p:txBody>
      </p:sp>
    </p:spTree>
    <p:extLst>
      <p:ext uri="{BB962C8B-B14F-4D97-AF65-F5344CB8AC3E}">
        <p14:creationId xmlns:p14="http://schemas.microsoft.com/office/powerpoint/2010/main" val="701874291"/>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Образ слайда 1"/>
          <p:cNvSpPr>
            <a:spLocks noGrp="1" noRot="1" noChangeAspect="1"/>
          </p:cNvSpPr>
          <p:nvPr>
            <p:ph type="sldImg"/>
          </p:nvPr>
        </p:nvSpPr>
        <p:spPr bwMode="auto">
          <a:noFill/>
          <a:ln>
            <a:solidFill>
              <a:srgbClr val="000000"/>
            </a:solidFill>
            <a:miter lim="800000"/>
            <a:headEnd/>
            <a:tailEnd/>
          </a:ln>
        </p:spPr>
      </p:sp>
      <p:sp>
        <p:nvSpPr>
          <p:cNvPr id="20482" name="Заметки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ru-RU" smtClean="0"/>
          </a:p>
        </p:txBody>
      </p:sp>
      <p:sp>
        <p:nvSpPr>
          <p:cNvPr id="20483" name="Номер слайда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4A8D9716-01B1-4B7F-A906-3A7503DEF0FB}" type="slidenum">
              <a:rPr lang="ru-RU">
                <a:cs typeface="Arial" charset="0"/>
              </a:rPr>
              <a:pPr fontAlgn="base">
                <a:spcBef>
                  <a:spcPct val="0"/>
                </a:spcBef>
                <a:spcAft>
                  <a:spcPct val="0"/>
                </a:spcAft>
                <a:defRPr/>
              </a:pPr>
              <a:t>5</a:t>
            </a:fld>
            <a:endParaRPr lang="ru-RU">
              <a:cs typeface="Arial" charset="0"/>
            </a:endParaRPr>
          </a:p>
        </p:txBody>
      </p:sp>
    </p:spTree>
    <p:extLst>
      <p:ext uri="{BB962C8B-B14F-4D97-AF65-F5344CB8AC3E}">
        <p14:creationId xmlns:p14="http://schemas.microsoft.com/office/powerpoint/2010/main" val="232594106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lvl1pPr>
              <a:defRPr/>
            </a:lvl1pPr>
          </a:lstStyle>
          <a:p>
            <a:pPr>
              <a:defRPr/>
            </a:pPr>
            <a:fld id="{CD18DD0B-28AF-4C43-B7B6-8E63270DA29A}" type="datetimeFigureOut">
              <a:rPr lang="ru-RU"/>
              <a:pPr>
                <a:defRPr/>
              </a:pPr>
              <a:t>14.02.2023</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CCACD651-4C63-402F-8210-7F50E8F6CEE3}" type="slidenum">
              <a:rPr lang="ru-RU"/>
              <a:pPr>
                <a:defRPr/>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F7959A90-3CC8-495A-AF97-9A915A60F4BF}" type="datetimeFigureOut">
              <a:rPr lang="ru-RU"/>
              <a:pPr>
                <a:defRPr/>
              </a:pPr>
              <a:t>14.02.2023</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B093F57F-E90C-460A-B689-8AD00468A4A1}" type="slidenum">
              <a:rPr lang="ru-RU"/>
              <a:pPr>
                <a:defRPr/>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65C30566-010A-4E82-B4C1-3A0DA7FBBFC3}" type="datetimeFigureOut">
              <a:rPr lang="ru-RU"/>
              <a:pPr>
                <a:defRPr/>
              </a:pPr>
              <a:t>14.02.2023</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956B3AD2-102E-4E25-9297-B0011B44B526}" type="slidenum">
              <a:rPr lang="ru-RU"/>
              <a:pPr>
                <a:defRPr/>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C1476AF6-31BC-48E3-95F1-E6AC12991413}" type="datetimeFigureOut">
              <a:rPr lang="ru-RU"/>
              <a:pPr>
                <a:defRPr/>
              </a:pPr>
              <a:t>14.02.2023</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E7832987-8D00-41B2-B87B-75FCD9B56A82}" type="slidenum">
              <a:rPr lang="ru-RU"/>
              <a:pPr>
                <a:defRPr/>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lvl1pPr>
              <a:defRPr/>
            </a:lvl1pPr>
          </a:lstStyle>
          <a:p>
            <a:pPr>
              <a:defRPr/>
            </a:pPr>
            <a:fld id="{5C8565CD-68AD-408F-9CED-6C269D557AE9}" type="datetimeFigureOut">
              <a:rPr lang="ru-RU"/>
              <a:pPr>
                <a:defRPr/>
              </a:pPr>
              <a:t>14.02.2023</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683E472E-9632-4831-ACEE-DC32E0BBC702}" type="slidenum">
              <a:rPr lang="ru-RU"/>
              <a:pPr>
                <a:defRPr/>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3"/>
          <p:cNvSpPr>
            <a:spLocks noGrp="1"/>
          </p:cNvSpPr>
          <p:nvPr>
            <p:ph type="dt" sz="half" idx="10"/>
          </p:nvPr>
        </p:nvSpPr>
        <p:spPr/>
        <p:txBody>
          <a:bodyPr/>
          <a:lstStyle>
            <a:lvl1pPr>
              <a:defRPr/>
            </a:lvl1pPr>
          </a:lstStyle>
          <a:p>
            <a:pPr>
              <a:defRPr/>
            </a:pPr>
            <a:fld id="{F117ECAB-5D51-4139-AE60-4B609FE9D29E}" type="datetimeFigureOut">
              <a:rPr lang="ru-RU"/>
              <a:pPr>
                <a:defRPr/>
              </a:pPr>
              <a:t>14.02.2023</a:t>
            </a:fld>
            <a:endParaRPr lang="ru-RU"/>
          </a:p>
        </p:txBody>
      </p:sp>
      <p:sp>
        <p:nvSpPr>
          <p:cNvPr id="6" name="Нижний колонтитул 4"/>
          <p:cNvSpPr>
            <a:spLocks noGrp="1"/>
          </p:cNvSpPr>
          <p:nvPr>
            <p:ph type="ftr" sz="quarter" idx="11"/>
          </p:nvPr>
        </p:nvSpPr>
        <p:spPr/>
        <p:txBody>
          <a:bodyPr/>
          <a:lstStyle>
            <a:lvl1pPr>
              <a:defRPr/>
            </a:lvl1pPr>
          </a:lstStyle>
          <a:p>
            <a:pPr>
              <a:defRPr/>
            </a:pPr>
            <a:endParaRPr lang="ru-RU"/>
          </a:p>
        </p:txBody>
      </p:sp>
      <p:sp>
        <p:nvSpPr>
          <p:cNvPr id="7" name="Номер слайда 5"/>
          <p:cNvSpPr>
            <a:spLocks noGrp="1"/>
          </p:cNvSpPr>
          <p:nvPr>
            <p:ph type="sldNum" sz="quarter" idx="12"/>
          </p:nvPr>
        </p:nvSpPr>
        <p:spPr/>
        <p:txBody>
          <a:bodyPr/>
          <a:lstStyle>
            <a:lvl1pPr>
              <a:defRPr/>
            </a:lvl1pPr>
          </a:lstStyle>
          <a:p>
            <a:pPr>
              <a:defRPr/>
            </a:pPr>
            <a:fld id="{3F85D816-E13C-4B81-BD07-1B1F3C05BD83}" type="slidenum">
              <a:rPr lang="ru-RU"/>
              <a:pPr>
                <a:defRPr/>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3"/>
          <p:cNvSpPr>
            <a:spLocks noGrp="1"/>
          </p:cNvSpPr>
          <p:nvPr>
            <p:ph type="dt" sz="half" idx="10"/>
          </p:nvPr>
        </p:nvSpPr>
        <p:spPr/>
        <p:txBody>
          <a:bodyPr/>
          <a:lstStyle>
            <a:lvl1pPr>
              <a:defRPr/>
            </a:lvl1pPr>
          </a:lstStyle>
          <a:p>
            <a:pPr>
              <a:defRPr/>
            </a:pPr>
            <a:fld id="{A50373DD-5995-45D9-BA5F-DA68E573A72B}" type="datetimeFigureOut">
              <a:rPr lang="ru-RU"/>
              <a:pPr>
                <a:defRPr/>
              </a:pPr>
              <a:t>14.02.2023</a:t>
            </a:fld>
            <a:endParaRPr lang="ru-RU"/>
          </a:p>
        </p:txBody>
      </p:sp>
      <p:sp>
        <p:nvSpPr>
          <p:cNvPr id="8" name="Нижний колонтитул 4"/>
          <p:cNvSpPr>
            <a:spLocks noGrp="1"/>
          </p:cNvSpPr>
          <p:nvPr>
            <p:ph type="ftr" sz="quarter" idx="11"/>
          </p:nvPr>
        </p:nvSpPr>
        <p:spPr/>
        <p:txBody>
          <a:bodyPr/>
          <a:lstStyle>
            <a:lvl1pPr>
              <a:defRPr/>
            </a:lvl1pPr>
          </a:lstStyle>
          <a:p>
            <a:pPr>
              <a:defRPr/>
            </a:pPr>
            <a:endParaRPr lang="ru-RU"/>
          </a:p>
        </p:txBody>
      </p:sp>
      <p:sp>
        <p:nvSpPr>
          <p:cNvPr id="9" name="Номер слайда 5"/>
          <p:cNvSpPr>
            <a:spLocks noGrp="1"/>
          </p:cNvSpPr>
          <p:nvPr>
            <p:ph type="sldNum" sz="quarter" idx="12"/>
          </p:nvPr>
        </p:nvSpPr>
        <p:spPr/>
        <p:txBody>
          <a:bodyPr/>
          <a:lstStyle>
            <a:lvl1pPr>
              <a:defRPr/>
            </a:lvl1pPr>
          </a:lstStyle>
          <a:p>
            <a:pPr>
              <a:defRPr/>
            </a:pPr>
            <a:fld id="{F5954418-9BAD-4D5D-930A-8B76A2EA2E0F}" type="slidenum">
              <a:rPr lang="ru-RU"/>
              <a:pPr>
                <a:defRPr/>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3"/>
          <p:cNvSpPr>
            <a:spLocks noGrp="1"/>
          </p:cNvSpPr>
          <p:nvPr>
            <p:ph type="dt" sz="half" idx="10"/>
          </p:nvPr>
        </p:nvSpPr>
        <p:spPr/>
        <p:txBody>
          <a:bodyPr/>
          <a:lstStyle>
            <a:lvl1pPr>
              <a:defRPr/>
            </a:lvl1pPr>
          </a:lstStyle>
          <a:p>
            <a:pPr>
              <a:defRPr/>
            </a:pPr>
            <a:fld id="{13D7EBA9-0099-4EE8-8223-F3C5ECA00F38}" type="datetimeFigureOut">
              <a:rPr lang="ru-RU"/>
              <a:pPr>
                <a:defRPr/>
              </a:pPr>
              <a:t>14.02.2023</a:t>
            </a:fld>
            <a:endParaRPr lang="ru-RU"/>
          </a:p>
        </p:txBody>
      </p:sp>
      <p:sp>
        <p:nvSpPr>
          <p:cNvPr id="4" name="Нижний колонтитул 4"/>
          <p:cNvSpPr>
            <a:spLocks noGrp="1"/>
          </p:cNvSpPr>
          <p:nvPr>
            <p:ph type="ftr" sz="quarter" idx="11"/>
          </p:nvPr>
        </p:nvSpPr>
        <p:spPr/>
        <p:txBody>
          <a:bodyPr/>
          <a:lstStyle>
            <a:lvl1pPr>
              <a:defRPr/>
            </a:lvl1pPr>
          </a:lstStyle>
          <a:p>
            <a:pPr>
              <a:defRPr/>
            </a:pPr>
            <a:endParaRPr lang="ru-RU"/>
          </a:p>
        </p:txBody>
      </p:sp>
      <p:sp>
        <p:nvSpPr>
          <p:cNvPr id="5" name="Номер слайда 5"/>
          <p:cNvSpPr>
            <a:spLocks noGrp="1"/>
          </p:cNvSpPr>
          <p:nvPr>
            <p:ph type="sldNum" sz="quarter" idx="12"/>
          </p:nvPr>
        </p:nvSpPr>
        <p:spPr/>
        <p:txBody>
          <a:bodyPr/>
          <a:lstStyle>
            <a:lvl1pPr>
              <a:defRPr/>
            </a:lvl1pPr>
          </a:lstStyle>
          <a:p>
            <a:pPr>
              <a:defRPr/>
            </a:pPr>
            <a:fld id="{D8402FE1-B2C7-4527-9E01-69C689D6522A}" type="slidenum">
              <a:rPr lang="ru-RU"/>
              <a:pPr>
                <a:defRPr/>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3"/>
          <p:cNvSpPr>
            <a:spLocks noGrp="1"/>
          </p:cNvSpPr>
          <p:nvPr>
            <p:ph type="dt" sz="half" idx="10"/>
          </p:nvPr>
        </p:nvSpPr>
        <p:spPr/>
        <p:txBody>
          <a:bodyPr/>
          <a:lstStyle>
            <a:lvl1pPr>
              <a:defRPr/>
            </a:lvl1pPr>
          </a:lstStyle>
          <a:p>
            <a:pPr>
              <a:defRPr/>
            </a:pPr>
            <a:fld id="{0774247D-80D4-413C-A6DE-EF14C355F7BF}" type="datetimeFigureOut">
              <a:rPr lang="ru-RU"/>
              <a:pPr>
                <a:defRPr/>
              </a:pPr>
              <a:t>14.02.2023</a:t>
            </a:fld>
            <a:endParaRPr lang="ru-RU"/>
          </a:p>
        </p:txBody>
      </p:sp>
      <p:sp>
        <p:nvSpPr>
          <p:cNvPr id="3" name="Нижний колонтитул 4"/>
          <p:cNvSpPr>
            <a:spLocks noGrp="1"/>
          </p:cNvSpPr>
          <p:nvPr>
            <p:ph type="ftr" sz="quarter" idx="11"/>
          </p:nvPr>
        </p:nvSpPr>
        <p:spPr/>
        <p:txBody>
          <a:bodyPr/>
          <a:lstStyle>
            <a:lvl1pPr>
              <a:defRPr/>
            </a:lvl1pPr>
          </a:lstStyle>
          <a:p>
            <a:pPr>
              <a:defRPr/>
            </a:pPr>
            <a:endParaRPr lang="ru-RU"/>
          </a:p>
        </p:txBody>
      </p:sp>
      <p:sp>
        <p:nvSpPr>
          <p:cNvPr id="4" name="Номер слайда 5"/>
          <p:cNvSpPr>
            <a:spLocks noGrp="1"/>
          </p:cNvSpPr>
          <p:nvPr>
            <p:ph type="sldNum" sz="quarter" idx="12"/>
          </p:nvPr>
        </p:nvSpPr>
        <p:spPr/>
        <p:txBody>
          <a:bodyPr/>
          <a:lstStyle>
            <a:lvl1pPr>
              <a:defRPr/>
            </a:lvl1pPr>
          </a:lstStyle>
          <a:p>
            <a:pPr>
              <a:defRPr/>
            </a:pPr>
            <a:fld id="{D8FCE404-D0CB-43AB-9F27-457D91BA12D6}" type="slidenum">
              <a:rPr lang="ru-RU"/>
              <a:pPr>
                <a:defRPr/>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3"/>
          <p:cNvSpPr>
            <a:spLocks noGrp="1"/>
          </p:cNvSpPr>
          <p:nvPr>
            <p:ph type="dt" sz="half" idx="10"/>
          </p:nvPr>
        </p:nvSpPr>
        <p:spPr/>
        <p:txBody>
          <a:bodyPr/>
          <a:lstStyle>
            <a:lvl1pPr>
              <a:defRPr/>
            </a:lvl1pPr>
          </a:lstStyle>
          <a:p>
            <a:pPr>
              <a:defRPr/>
            </a:pPr>
            <a:fld id="{195DC472-35D1-447F-B8E8-6282C70594C2}" type="datetimeFigureOut">
              <a:rPr lang="ru-RU"/>
              <a:pPr>
                <a:defRPr/>
              </a:pPr>
              <a:t>14.02.2023</a:t>
            </a:fld>
            <a:endParaRPr lang="ru-RU"/>
          </a:p>
        </p:txBody>
      </p:sp>
      <p:sp>
        <p:nvSpPr>
          <p:cNvPr id="6" name="Нижний колонтитул 4"/>
          <p:cNvSpPr>
            <a:spLocks noGrp="1"/>
          </p:cNvSpPr>
          <p:nvPr>
            <p:ph type="ftr" sz="quarter" idx="11"/>
          </p:nvPr>
        </p:nvSpPr>
        <p:spPr/>
        <p:txBody>
          <a:bodyPr/>
          <a:lstStyle>
            <a:lvl1pPr>
              <a:defRPr/>
            </a:lvl1pPr>
          </a:lstStyle>
          <a:p>
            <a:pPr>
              <a:defRPr/>
            </a:pPr>
            <a:endParaRPr lang="ru-RU"/>
          </a:p>
        </p:txBody>
      </p:sp>
      <p:sp>
        <p:nvSpPr>
          <p:cNvPr id="7" name="Номер слайда 5"/>
          <p:cNvSpPr>
            <a:spLocks noGrp="1"/>
          </p:cNvSpPr>
          <p:nvPr>
            <p:ph type="sldNum" sz="quarter" idx="12"/>
          </p:nvPr>
        </p:nvSpPr>
        <p:spPr/>
        <p:txBody>
          <a:bodyPr/>
          <a:lstStyle>
            <a:lvl1pPr>
              <a:defRPr/>
            </a:lvl1pPr>
          </a:lstStyle>
          <a:p>
            <a:pPr>
              <a:defRPr/>
            </a:pPr>
            <a:fld id="{5A31F9B2-FCF3-4DA7-B88D-EB62DFA5A8FA}" type="slidenum">
              <a:rPr lang="ru-RU"/>
              <a:pPr>
                <a:defRPr/>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ru-RU" noProof="0"/>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3"/>
          <p:cNvSpPr>
            <a:spLocks noGrp="1"/>
          </p:cNvSpPr>
          <p:nvPr>
            <p:ph type="dt" sz="half" idx="10"/>
          </p:nvPr>
        </p:nvSpPr>
        <p:spPr/>
        <p:txBody>
          <a:bodyPr/>
          <a:lstStyle>
            <a:lvl1pPr>
              <a:defRPr/>
            </a:lvl1pPr>
          </a:lstStyle>
          <a:p>
            <a:pPr>
              <a:defRPr/>
            </a:pPr>
            <a:fld id="{4E447781-C8A9-432A-AF04-45E7E39F8F20}" type="datetimeFigureOut">
              <a:rPr lang="ru-RU"/>
              <a:pPr>
                <a:defRPr/>
              </a:pPr>
              <a:t>14.02.2023</a:t>
            </a:fld>
            <a:endParaRPr lang="ru-RU"/>
          </a:p>
        </p:txBody>
      </p:sp>
      <p:sp>
        <p:nvSpPr>
          <p:cNvPr id="6" name="Нижний колонтитул 4"/>
          <p:cNvSpPr>
            <a:spLocks noGrp="1"/>
          </p:cNvSpPr>
          <p:nvPr>
            <p:ph type="ftr" sz="quarter" idx="11"/>
          </p:nvPr>
        </p:nvSpPr>
        <p:spPr/>
        <p:txBody>
          <a:bodyPr/>
          <a:lstStyle>
            <a:lvl1pPr>
              <a:defRPr/>
            </a:lvl1pPr>
          </a:lstStyle>
          <a:p>
            <a:pPr>
              <a:defRPr/>
            </a:pPr>
            <a:endParaRPr lang="ru-RU"/>
          </a:p>
        </p:txBody>
      </p:sp>
      <p:sp>
        <p:nvSpPr>
          <p:cNvPr id="7" name="Номер слайда 5"/>
          <p:cNvSpPr>
            <a:spLocks noGrp="1"/>
          </p:cNvSpPr>
          <p:nvPr>
            <p:ph type="sldNum" sz="quarter" idx="12"/>
          </p:nvPr>
        </p:nvSpPr>
        <p:spPr/>
        <p:txBody>
          <a:bodyPr/>
          <a:lstStyle>
            <a:lvl1pPr>
              <a:defRPr/>
            </a:lvl1pPr>
          </a:lstStyle>
          <a:p>
            <a:pPr>
              <a:defRPr/>
            </a:pPr>
            <a:fld id="{6A5C1689-3833-4072-817D-6F91972C23CC}" type="slidenum">
              <a:rPr lang="ru-RU"/>
              <a:pPr>
                <a:defRPr/>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Заголовок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ru-RU" smtClean="0"/>
              <a:t>Образец заголовка</a:t>
            </a:r>
          </a:p>
        </p:txBody>
      </p:sp>
      <p:sp>
        <p:nvSpPr>
          <p:cNvPr id="1027" name="Текст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cs typeface="+mn-cs"/>
              </a:defRPr>
            </a:lvl1pPr>
          </a:lstStyle>
          <a:p>
            <a:pPr>
              <a:defRPr/>
            </a:pPr>
            <a:fld id="{A652F083-200E-4391-95FE-8E25B4C7FCAD}" type="datetimeFigureOut">
              <a:rPr lang="ru-RU"/>
              <a:pPr>
                <a:defRPr/>
              </a:pPr>
              <a:t>14.02.2023</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cs typeface="+mn-cs"/>
              </a:defRPr>
            </a:lvl1pPr>
          </a:lstStyle>
          <a:p>
            <a:pPr>
              <a:defRPr/>
            </a:pPr>
            <a:fld id="{B291FFA6-89EB-4E94-BF12-72620FED0426}" type="slidenum">
              <a:rPr lang="ru-RU"/>
              <a:pPr>
                <a:defRPr/>
              </a:pPr>
              <a:t>‹#›</a:t>
            </a:fld>
            <a:endParaRPr lang="ru-RU"/>
          </a:p>
        </p:txBody>
      </p:sp>
    </p:spTree>
  </p:cSld>
  <p:clrMap bg1="lt1" tx1="dk1" bg2="lt2" tx2="dk2" accent1="accent1" accent2="accent2" accent3="accent3" accent4="accent4" accent5="accent5" accent6="accent6" hlink="hlink" folHlink="folHlink"/>
  <p:sldLayoutIdLst>
    <p:sldLayoutId id="2147483659" r:id="rId1"/>
    <p:sldLayoutId id="2147483658" r:id="rId2"/>
    <p:sldLayoutId id="2147483657" r:id="rId3"/>
    <p:sldLayoutId id="2147483656" r:id="rId4"/>
    <p:sldLayoutId id="2147483655" r:id="rId5"/>
    <p:sldLayoutId id="2147483654" r:id="rId6"/>
    <p:sldLayoutId id="2147483653" r:id="rId7"/>
    <p:sldLayoutId id="2147483652" r:id="rId8"/>
    <p:sldLayoutId id="2147483651" r:id="rId9"/>
    <p:sldLayoutId id="2147483650" r:id="rId10"/>
    <p:sldLayoutId id="2147483649"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Layout" Target="../slideLayouts/slideLayout2.xml"/><Relationship Id="rId5" Type="http://schemas.openxmlformats.org/officeDocument/2006/relationships/image" Target="../media/image8.jpeg"/><Relationship Id="rId4" Type="http://schemas.openxmlformats.org/officeDocument/2006/relationships/image" Target="../media/image7.jpeg"/></Relationships>
</file>

<file path=ppt/slides/_rels/slide1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5.jpeg"/><Relationship Id="rId1" Type="http://schemas.openxmlformats.org/officeDocument/2006/relationships/slideLayout" Target="../slideLayouts/slideLayout2.xml"/><Relationship Id="rId6" Type="http://schemas.openxmlformats.org/officeDocument/2006/relationships/image" Target="../media/image12.jpeg"/><Relationship Id="rId5" Type="http://schemas.openxmlformats.org/officeDocument/2006/relationships/image" Target="../media/image11.jpeg"/><Relationship Id="rId4" Type="http://schemas.openxmlformats.org/officeDocument/2006/relationships/image" Target="../media/image10.png"/></Relationships>
</file>

<file path=ppt/slides/_rels/slide1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7" name="Рисунок 5" descr="https://ds03.infourok.ru/uploads/ex/03c3/000051e2-3654c5e2/hello_html_690c3e8b.png"/>
          <p:cNvPicPr>
            <a:picLocks noChangeAspect="1" noChangeArrowheads="1"/>
          </p:cNvPicPr>
          <p:nvPr/>
        </p:nvPicPr>
        <p:blipFill>
          <a:blip r:embed="rId2"/>
          <a:srcRect/>
          <a:stretch>
            <a:fillRect/>
          </a:stretch>
        </p:blipFill>
        <p:spPr bwMode="auto">
          <a:xfrm>
            <a:off x="0" y="0"/>
            <a:ext cx="9144000" cy="6858000"/>
          </a:xfrm>
          <a:prstGeom prst="rect">
            <a:avLst/>
          </a:prstGeom>
          <a:noFill/>
          <a:ln w="9525">
            <a:noFill/>
            <a:miter lim="800000"/>
            <a:headEnd/>
            <a:tailEnd/>
          </a:ln>
        </p:spPr>
      </p:pic>
      <p:sp>
        <p:nvSpPr>
          <p:cNvPr id="2" name="Заголовок 1"/>
          <p:cNvSpPr>
            <a:spLocks noGrp="1"/>
          </p:cNvSpPr>
          <p:nvPr>
            <p:ph type="ctrTitle"/>
          </p:nvPr>
        </p:nvSpPr>
        <p:spPr>
          <a:xfrm>
            <a:off x="1142976" y="2143116"/>
            <a:ext cx="6624736" cy="1728192"/>
          </a:xfrm>
        </p:spPr>
        <p:txBody>
          <a:bodyPr rtlCol="0">
            <a:prstTxWarp prst="textWave1">
              <a:avLst>
                <a:gd name="adj1" fmla="val 12500"/>
                <a:gd name="adj2" fmla="val -216"/>
              </a:avLst>
            </a:prstTxWarp>
            <a:normAutofit/>
          </a:bodyPr>
          <a:lstStyle/>
          <a:p>
            <a:pPr eaLnBrk="1" fontAlgn="auto" hangingPunct="1">
              <a:spcAft>
                <a:spcPts val="0"/>
              </a:spcAft>
              <a:defRPr/>
            </a:pPr>
            <a:r>
              <a:rPr lang="ru-RU"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В гостях у сказки</a:t>
            </a:r>
            <a:endParaRPr lang="ru-RU"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p:txBody>
      </p:sp>
      <p:sp>
        <p:nvSpPr>
          <p:cNvPr id="3" name="Подзаголовок 2"/>
          <p:cNvSpPr>
            <a:spLocks noGrp="1"/>
          </p:cNvSpPr>
          <p:nvPr>
            <p:ph type="subTitle" idx="1"/>
          </p:nvPr>
        </p:nvSpPr>
        <p:spPr>
          <a:xfrm>
            <a:off x="3500430" y="3500438"/>
            <a:ext cx="6400800" cy="1871662"/>
          </a:xfrm>
        </p:spPr>
        <p:txBody>
          <a:bodyPr rtlCol="0">
            <a:normAutofit fontScale="77500" lnSpcReduction="20000"/>
          </a:bodyPr>
          <a:lstStyle/>
          <a:p>
            <a:pPr eaLnBrk="1" fontAlgn="auto" hangingPunct="1">
              <a:spcAft>
                <a:spcPts val="0"/>
              </a:spcAft>
              <a:buFont typeface="Arial" pitchFamily="34" charset="0"/>
              <a:buNone/>
              <a:defRPr/>
            </a:pPr>
            <a:endParaRPr lang="ru-RU" sz="3600" dirty="0" smtClean="0">
              <a:solidFill>
                <a:schemeClr val="tx1"/>
              </a:solidFill>
              <a:effectLst>
                <a:outerShdw blurRad="50800" dist="38100" dir="5400000" algn="t" rotWithShape="0">
                  <a:prstClr val="black">
                    <a:alpha val="40000"/>
                  </a:prstClr>
                </a:outerShdw>
              </a:effectLst>
            </a:endParaRPr>
          </a:p>
          <a:p>
            <a:pPr eaLnBrk="1" fontAlgn="auto" hangingPunct="1">
              <a:spcAft>
                <a:spcPts val="0"/>
              </a:spcAft>
              <a:buFont typeface="Arial" pitchFamily="34" charset="0"/>
              <a:buNone/>
              <a:defRPr/>
            </a:pPr>
            <a:r>
              <a:rPr lang="ru-RU" sz="3600" dirty="0" smtClean="0">
                <a:solidFill>
                  <a:schemeClr val="tx2">
                    <a:lumMod val="60000"/>
                    <a:lumOff val="40000"/>
                  </a:schemeClr>
                </a:solidFill>
                <a:effectLst>
                  <a:outerShdw blurRad="50800" dist="38100" dir="5400000" algn="t" rotWithShape="0">
                    <a:prstClr val="black">
                      <a:alpha val="40000"/>
                    </a:prstClr>
                  </a:outerShdw>
                </a:effectLst>
              </a:rPr>
              <a:t>Вторая младшая группа</a:t>
            </a:r>
          </a:p>
          <a:p>
            <a:pPr eaLnBrk="1" fontAlgn="auto" hangingPunct="1">
              <a:spcAft>
                <a:spcPts val="0"/>
              </a:spcAft>
              <a:buFont typeface="Arial" pitchFamily="34" charset="0"/>
              <a:buNone/>
              <a:defRPr/>
            </a:pPr>
            <a:r>
              <a:rPr lang="ru-RU" sz="2800" dirty="0" smtClean="0">
                <a:solidFill>
                  <a:schemeClr val="tx2">
                    <a:lumMod val="60000"/>
                    <a:lumOff val="40000"/>
                  </a:schemeClr>
                </a:solidFill>
                <a:effectLst>
                  <a:outerShdw blurRad="50800" dist="38100" dir="5400000" algn="t" rotWithShape="0">
                    <a:prstClr val="black">
                      <a:alpha val="40000"/>
                    </a:prstClr>
                  </a:outerShdw>
                </a:effectLst>
              </a:rPr>
              <a:t>Выполнила: воспитатель</a:t>
            </a:r>
          </a:p>
          <a:p>
            <a:pPr eaLnBrk="1" fontAlgn="auto" hangingPunct="1">
              <a:spcAft>
                <a:spcPts val="0"/>
              </a:spcAft>
              <a:buFont typeface="Arial" pitchFamily="34" charset="0"/>
              <a:buNone/>
              <a:defRPr/>
            </a:pPr>
            <a:r>
              <a:rPr lang="ru-RU" sz="2800" dirty="0" smtClean="0">
                <a:solidFill>
                  <a:schemeClr val="tx2">
                    <a:lumMod val="60000"/>
                    <a:lumOff val="40000"/>
                  </a:schemeClr>
                </a:solidFill>
                <a:effectLst>
                  <a:outerShdw blurRad="50800" dist="38100" dir="5400000" algn="t" rotWithShape="0">
                    <a:prstClr val="black">
                      <a:alpha val="40000"/>
                    </a:prstClr>
                  </a:outerShdw>
                </a:effectLst>
              </a:rPr>
              <a:t>                              </a:t>
            </a:r>
            <a:r>
              <a:rPr lang="ru-RU" sz="2800" dirty="0" err="1" smtClean="0">
                <a:solidFill>
                  <a:schemeClr val="tx2">
                    <a:lumMod val="60000"/>
                    <a:lumOff val="40000"/>
                  </a:schemeClr>
                </a:solidFill>
                <a:effectLst>
                  <a:outerShdw blurRad="50800" dist="38100" dir="5400000" algn="t" rotWithShape="0">
                    <a:prstClr val="black">
                      <a:alpha val="40000"/>
                    </a:prstClr>
                  </a:outerShdw>
                </a:effectLst>
              </a:rPr>
              <a:t>Актаева</a:t>
            </a:r>
            <a:r>
              <a:rPr lang="ru-RU" sz="2800" dirty="0" smtClean="0">
                <a:solidFill>
                  <a:schemeClr val="tx2">
                    <a:lumMod val="60000"/>
                    <a:lumOff val="40000"/>
                  </a:schemeClr>
                </a:solidFill>
                <a:effectLst>
                  <a:outerShdw blurRad="50800" dist="38100" dir="5400000" algn="t" rotWithShape="0">
                    <a:prstClr val="black">
                      <a:alpha val="40000"/>
                    </a:prstClr>
                  </a:outerShdw>
                </a:effectLst>
              </a:rPr>
              <a:t> В.М.</a:t>
            </a:r>
          </a:p>
          <a:p>
            <a:pPr eaLnBrk="1" fontAlgn="auto" hangingPunct="1">
              <a:spcAft>
                <a:spcPts val="0"/>
              </a:spcAft>
              <a:buFont typeface="Arial" pitchFamily="34" charset="0"/>
              <a:buNone/>
              <a:defRPr/>
            </a:pPr>
            <a:r>
              <a:rPr lang="ru-RU" sz="2800" dirty="0" smtClean="0">
                <a:solidFill>
                  <a:schemeClr val="tx1"/>
                </a:solidFill>
                <a:effectLst>
                  <a:outerShdw blurRad="50800" dist="38100" dir="5400000" algn="t" rotWithShape="0">
                    <a:prstClr val="black">
                      <a:alpha val="40000"/>
                    </a:prstClr>
                  </a:outerShdw>
                </a:effectLst>
              </a:rPr>
              <a:t>                       </a:t>
            </a:r>
            <a:endParaRPr lang="ru-RU" sz="2800" dirty="0">
              <a:solidFill>
                <a:schemeClr val="tx1"/>
              </a:solidFill>
              <a:effectLst>
                <a:outerShdw blurRad="50800" dist="38100" dir="5400000" algn="t" rotWithShape="0">
                  <a:prstClr val="black">
                    <a:alpha val="40000"/>
                  </a:prstClr>
                </a:outerShdw>
              </a:effectLst>
            </a:endParaRPr>
          </a:p>
        </p:txBody>
      </p:sp>
      <p:sp>
        <p:nvSpPr>
          <p:cNvPr id="5" name="Прямоугольник 4"/>
          <p:cNvSpPr/>
          <p:nvPr/>
        </p:nvSpPr>
        <p:spPr>
          <a:xfrm>
            <a:off x="1857356" y="1571612"/>
            <a:ext cx="5450916" cy="646331"/>
          </a:xfrm>
          <a:prstGeom prst="rect">
            <a:avLst/>
          </a:prstGeom>
          <a:noFill/>
        </p:spPr>
        <p:txBody>
          <a:bodyPr wrap="none" lIns="91440" tIns="45720" rIns="91440" bIns="45720">
            <a:spAutoFit/>
          </a:bodyPr>
          <a:lstStyle/>
          <a:p>
            <a:pPr algn="ctr"/>
            <a:r>
              <a:rPr lang="ru-RU" sz="36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Краткосрочный проект</a:t>
            </a:r>
            <a:endParaRPr lang="ru-RU" sz="36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649" name="Рисунок 3" descr="http://v.foto.radikal.ru/0705/28/83241615f45f.pn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0"/>
            <a:ext cx="9144000" cy="6858000"/>
          </a:xfrm>
          <a:prstGeom prst="rect">
            <a:avLst/>
          </a:prstGeom>
          <a:ln>
            <a:headEnd/>
            <a:tailEnd/>
          </a:ln>
        </p:spPr>
        <p:style>
          <a:lnRef idx="2">
            <a:schemeClr val="dk1"/>
          </a:lnRef>
          <a:fillRef idx="1">
            <a:schemeClr val="lt1"/>
          </a:fillRef>
          <a:effectRef idx="0">
            <a:schemeClr val="dk1"/>
          </a:effectRef>
          <a:fontRef idx="minor">
            <a:schemeClr val="dk1"/>
          </a:fontRef>
        </p:style>
      </p:pic>
      <p:sp>
        <p:nvSpPr>
          <p:cNvPr id="2" name="Заголовок 1"/>
          <p:cNvSpPr>
            <a:spLocks noGrp="1"/>
          </p:cNvSpPr>
          <p:nvPr>
            <p:ph type="title"/>
          </p:nvPr>
        </p:nvSpPr>
        <p:spPr>
          <a:xfrm>
            <a:off x="457200" y="274638"/>
            <a:ext cx="8229600" cy="1570186"/>
          </a:xfrm>
        </p:spPr>
        <p:txBody>
          <a:bodyPr rtlCol="0">
            <a:prstTxWarp prst="textDeflate">
              <a:avLst/>
            </a:prstTxWarp>
            <a:normAutofit/>
          </a:bodyPr>
          <a:lstStyle/>
          <a:p>
            <a:pPr eaLnBrk="1" fontAlgn="auto" hangingPunct="1">
              <a:spcAft>
                <a:spcPts val="0"/>
              </a:spcAft>
              <a:defRPr/>
            </a:pPr>
            <a:r>
              <a:rPr lang="ru-RU" dirty="0" smtClean="0"/>
              <a:t/>
            </a:r>
            <a:br>
              <a:rPr lang="ru-RU" dirty="0" smtClean="0"/>
            </a:br>
            <a:endParaRPr lang="ru-RU" dirty="0"/>
          </a:p>
        </p:txBody>
      </p:sp>
      <p:sp>
        <p:nvSpPr>
          <p:cNvPr id="3" name="Содержимое 2"/>
          <p:cNvSpPr>
            <a:spLocks noGrp="1"/>
          </p:cNvSpPr>
          <p:nvPr>
            <p:ph idx="1"/>
          </p:nvPr>
        </p:nvSpPr>
        <p:spPr>
          <a:xfrm>
            <a:off x="323850" y="908050"/>
            <a:ext cx="8362950" cy="5545138"/>
          </a:xfrm>
        </p:spPr>
        <p:style>
          <a:lnRef idx="2">
            <a:schemeClr val="dk1"/>
          </a:lnRef>
          <a:fillRef idx="1">
            <a:schemeClr val="lt1"/>
          </a:fillRef>
          <a:effectRef idx="0">
            <a:schemeClr val="dk1"/>
          </a:effectRef>
          <a:fontRef idx="minor">
            <a:schemeClr val="dk1"/>
          </a:fontRef>
        </p:style>
        <p:txBody>
          <a:bodyPr rtlCol="0">
            <a:normAutofit fontScale="55000" lnSpcReduction="20000"/>
          </a:bodyPr>
          <a:lstStyle/>
          <a:p>
            <a:pPr eaLnBrk="1" fontAlgn="auto" hangingPunct="1">
              <a:spcAft>
                <a:spcPts val="0"/>
              </a:spcAft>
              <a:buFont typeface="Arial" pitchFamily="34" charset="0"/>
              <a:buNone/>
              <a:defRPr/>
            </a:pPr>
            <a:r>
              <a:rPr lang="ru-RU" dirty="0" smtClean="0"/>
              <a:t> </a:t>
            </a:r>
            <a:r>
              <a:rPr lang="ru-RU" sz="4400" dirty="0" smtClean="0">
                <a:latin typeface="Times New Roman" pitchFamily="18" charset="0"/>
                <a:cs typeface="Times New Roman" pitchFamily="18" charset="0"/>
              </a:rPr>
              <a:t>1. Рассказывание русской народной сказки «Колобок» с показом иллюстраций.</a:t>
            </a:r>
          </a:p>
          <a:p>
            <a:pPr eaLnBrk="1" fontAlgn="auto" hangingPunct="1">
              <a:spcAft>
                <a:spcPts val="0"/>
              </a:spcAft>
              <a:buFont typeface="Arial" pitchFamily="34" charset="0"/>
              <a:buNone/>
              <a:defRPr/>
            </a:pPr>
            <a:r>
              <a:rPr lang="ru-RU" sz="4400" dirty="0" smtClean="0">
                <a:latin typeface="Times New Roman" pitchFamily="18" charset="0"/>
                <a:cs typeface="Times New Roman" pitchFamily="18" charset="0"/>
              </a:rPr>
              <a:t>2. Аппликация «Колобок».</a:t>
            </a:r>
          </a:p>
          <a:p>
            <a:pPr eaLnBrk="1" fontAlgn="auto" hangingPunct="1">
              <a:spcAft>
                <a:spcPts val="0"/>
              </a:spcAft>
              <a:buFont typeface="Arial" pitchFamily="34" charset="0"/>
              <a:buNone/>
              <a:defRPr/>
            </a:pPr>
            <a:r>
              <a:rPr lang="ru-RU" sz="4400" dirty="0" smtClean="0">
                <a:latin typeface="Times New Roman" pitchFamily="18" charset="0"/>
                <a:cs typeface="Times New Roman" pitchFamily="18" charset="0"/>
              </a:rPr>
              <a:t>3. Драматизация сказки «Колобок».</a:t>
            </a:r>
          </a:p>
          <a:p>
            <a:pPr eaLnBrk="1" fontAlgn="auto" hangingPunct="1">
              <a:spcAft>
                <a:spcPts val="0"/>
              </a:spcAft>
              <a:buFont typeface="Arial" pitchFamily="34" charset="0"/>
              <a:buNone/>
              <a:defRPr/>
            </a:pPr>
            <a:r>
              <a:rPr lang="ru-RU" sz="4400" dirty="0" smtClean="0">
                <a:latin typeface="Times New Roman" pitchFamily="18" charset="0"/>
                <a:cs typeface="Times New Roman" pitchFamily="18" charset="0"/>
              </a:rPr>
              <a:t>игровые упражнения:</a:t>
            </a:r>
          </a:p>
          <a:p>
            <a:pPr eaLnBrk="1" fontAlgn="auto" hangingPunct="1">
              <a:spcAft>
                <a:spcPts val="0"/>
              </a:spcAft>
              <a:buFont typeface="Arial" pitchFamily="34" charset="0"/>
              <a:buNone/>
              <a:defRPr/>
            </a:pPr>
            <a:r>
              <a:rPr lang="ru-RU" sz="4400" dirty="0" smtClean="0">
                <a:latin typeface="Times New Roman" pitchFamily="18" charset="0"/>
                <a:cs typeface="Times New Roman" pitchFamily="18" charset="0"/>
              </a:rPr>
              <a:t>«Пройти по дорожке колобка» - упражнять в ходьбе по ограниченной площади, развивать чувство равновесия, ловкость, глазомер.</a:t>
            </a:r>
          </a:p>
          <a:p>
            <a:pPr eaLnBrk="1" fontAlgn="auto" hangingPunct="1">
              <a:spcAft>
                <a:spcPts val="0"/>
              </a:spcAft>
              <a:buFont typeface="Arial" pitchFamily="34" charset="0"/>
              <a:buNone/>
              <a:defRPr/>
            </a:pPr>
            <a:r>
              <a:rPr lang="ru-RU" sz="4400" dirty="0" smtClean="0">
                <a:latin typeface="Times New Roman" pitchFamily="18" charset="0"/>
                <a:cs typeface="Times New Roman" pitchFamily="18" charset="0"/>
              </a:rPr>
              <a:t>«Колобок» - закреплять у детей умение становиться в круг, постепенно расширять и сужать его.</a:t>
            </a:r>
          </a:p>
          <a:p>
            <a:pPr eaLnBrk="1" fontAlgn="auto" hangingPunct="1">
              <a:spcAft>
                <a:spcPts val="0"/>
              </a:spcAft>
              <a:buFont typeface="Arial" pitchFamily="34" charset="0"/>
              <a:buNone/>
              <a:defRPr/>
            </a:pPr>
            <a:r>
              <a:rPr lang="ru-RU" sz="4400" dirty="0" smtClean="0">
                <a:latin typeface="Times New Roman" pitchFamily="18" charset="0"/>
                <a:cs typeface="Times New Roman" pitchFamily="18" charset="0"/>
              </a:rPr>
              <a:t>«Догони колобка» - приучать бегать в разных направлениях, не задевать друг друга, ловить мяч, развивать внимание и выдержку</a:t>
            </a:r>
          </a:p>
          <a:p>
            <a:pPr eaLnBrk="1" fontAlgn="auto" hangingPunct="1">
              <a:spcAft>
                <a:spcPts val="0"/>
              </a:spcAft>
              <a:buFont typeface="Arial" pitchFamily="34" charset="0"/>
              <a:buNone/>
              <a:defRPr/>
            </a:pPr>
            <a:r>
              <a:rPr lang="ru-RU" sz="4400" dirty="0" smtClean="0">
                <a:latin typeface="Times New Roman" pitchFamily="18" charset="0"/>
                <a:cs typeface="Times New Roman" pitchFamily="18" charset="0"/>
              </a:rPr>
              <a:t>4. Разучивание песенки колобка.</a:t>
            </a:r>
          </a:p>
          <a:p>
            <a:pPr eaLnBrk="1" fontAlgn="auto" hangingPunct="1">
              <a:spcAft>
                <a:spcPts val="0"/>
              </a:spcAft>
              <a:buFont typeface="Arial" pitchFamily="34" charset="0"/>
              <a:buNone/>
              <a:defRPr/>
            </a:pPr>
            <a:r>
              <a:rPr lang="ru-RU" sz="4400" dirty="0" smtClean="0">
                <a:latin typeface="Times New Roman" pitchFamily="18" charset="0"/>
                <a:cs typeface="Times New Roman" pitchFamily="18" charset="0"/>
              </a:rPr>
              <a:t>5. Использование раскрасок к сказке «Колобок</a:t>
            </a:r>
            <a:r>
              <a:rPr lang="ru-RU" dirty="0" smtClean="0">
                <a:latin typeface="Times New Roman" pitchFamily="18" charset="0"/>
                <a:cs typeface="Times New Roman" pitchFamily="18" charset="0"/>
              </a:rPr>
              <a:t>».</a:t>
            </a:r>
          </a:p>
          <a:p>
            <a:pPr eaLnBrk="1" fontAlgn="auto" hangingPunct="1">
              <a:spcAft>
                <a:spcPts val="0"/>
              </a:spcAft>
              <a:buFont typeface="Arial" pitchFamily="34" charset="0"/>
              <a:buNone/>
              <a:defRPr/>
            </a:pPr>
            <a:r>
              <a:rPr lang="ru-RU" dirty="0" smtClean="0">
                <a:latin typeface="Times New Roman" pitchFamily="18" charset="0"/>
                <a:cs typeface="Times New Roman" pitchFamily="18" charset="0"/>
              </a:rPr>
              <a:t> </a:t>
            </a:r>
          </a:p>
          <a:p>
            <a:pPr eaLnBrk="1" fontAlgn="auto" hangingPunct="1">
              <a:spcAft>
                <a:spcPts val="0"/>
              </a:spcAft>
              <a:buFont typeface="Arial" pitchFamily="34" charset="0"/>
              <a:buChar char="•"/>
              <a:defRPr/>
            </a:pPr>
            <a:endParaRPr lang="ru-RU" dirty="0">
              <a:latin typeface="Times New Roman" pitchFamily="18" charset="0"/>
              <a:cs typeface="Times New Roman" pitchFamily="18" charset="0"/>
            </a:endParaRPr>
          </a:p>
        </p:txBody>
      </p:sp>
      <p:sp>
        <p:nvSpPr>
          <p:cNvPr id="5" name="TextBox 4"/>
          <p:cNvSpPr txBox="1"/>
          <p:nvPr/>
        </p:nvSpPr>
        <p:spPr>
          <a:xfrm>
            <a:off x="3286116" y="285728"/>
            <a:ext cx="2143472" cy="461665"/>
          </a:xfrm>
          <a:prstGeom prst="rect">
            <a:avLst/>
          </a:prstGeom>
          <a:noFill/>
        </p:spPr>
        <p:txBody>
          <a:bodyPr wrap="none" rtlCol="0">
            <a:spAutoFit/>
          </a:bodyPr>
          <a:lstStyle/>
          <a:p>
            <a:r>
              <a:rPr lang="ru-RU" sz="2400" dirty="0" smtClean="0">
                <a:latin typeface="Times New Roman" pitchFamily="18" charset="0"/>
                <a:cs typeface="Times New Roman" pitchFamily="18" charset="0"/>
              </a:rPr>
              <a:t>Первая неделя</a:t>
            </a:r>
            <a:r>
              <a:rPr lang="ru-RU" dirty="0" smtClean="0"/>
              <a:t>:</a:t>
            </a:r>
            <a:endParaRPr lang="ru-RU"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Заголовок 1"/>
          <p:cNvSpPr>
            <a:spLocks noGrp="1"/>
          </p:cNvSpPr>
          <p:nvPr>
            <p:ph type="title"/>
          </p:nvPr>
        </p:nvSpPr>
        <p:spPr/>
        <p:txBody>
          <a:bodyPr/>
          <a:lstStyle/>
          <a:p>
            <a:pPr eaLnBrk="1" hangingPunct="1"/>
            <a:endParaRPr lang="ru-RU" smtClean="0"/>
          </a:p>
        </p:txBody>
      </p:sp>
      <p:pic>
        <p:nvPicPr>
          <p:cNvPr id="28674" name="Содержимое 3" descr="http://2.bp.blogspot.com/-2Jt9kCCFlu0/Tzj8xr_J8kI/AAAAAAAAgPQ/3R2c6pRrEJg/s1600/998.jpg"/>
          <p:cNvPicPr>
            <a:picLocks noGrp="1"/>
          </p:cNvPicPr>
          <p:nvPr>
            <p:ph idx="1"/>
          </p:nvPr>
        </p:nvPicPr>
        <p:blipFill>
          <a:blip r:embed="rId2"/>
          <a:srcRect/>
          <a:stretch>
            <a:fillRect/>
          </a:stretch>
        </p:blipFill>
        <p:spPr>
          <a:xfrm>
            <a:off x="0" y="0"/>
            <a:ext cx="9144000" cy="6858000"/>
          </a:xfrm>
        </p:spPr>
        <p:style>
          <a:lnRef idx="2">
            <a:schemeClr val="dk1"/>
          </a:lnRef>
          <a:fillRef idx="1">
            <a:schemeClr val="lt1"/>
          </a:fillRef>
          <a:effectRef idx="0">
            <a:schemeClr val="dk1"/>
          </a:effectRef>
          <a:fontRef idx="minor">
            <a:schemeClr val="dk1"/>
          </a:fontRef>
        </p:style>
      </p:pic>
      <p:pic>
        <p:nvPicPr>
          <p:cNvPr id="28678" name="Рисунок 10" descr="http://img-fotki.yandex.ru/get/9829/23869276.12b/0_a970c_826b24cd_XL.pn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0" y="3429000"/>
            <a:ext cx="3132138" cy="3429000"/>
          </a:xfrm>
          <a:prstGeom prst="rect">
            <a:avLst/>
          </a:prstGeom>
          <a:noFill/>
          <a:ln w="9525">
            <a:noFill/>
            <a:miter lim="800000"/>
            <a:headEnd/>
            <a:tailEnd/>
          </a:ln>
        </p:spPr>
      </p:pic>
      <p:pic>
        <p:nvPicPr>
          <p:cNvPr id="8" name="Рисунок 7" descr="3f38663d-1fe9-4da6-a50b-613d3f07054a.jpg"/>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0" y="0"/>
            <a:ext cx="4500562" cy="3375422"/>
          </a:xfrm>
          <a:prstGeom prst="rect">
            <a:avLst/>
          </a:prstGeom>
        </p:spPr>
      </p:pic>
      <p:pic>
        <p:nvPicPr>
          <p:cNvPr id="10" name="Рисунок 9" descr="b35dfd50-1052-40e7-b384-3674ff64bc1c.jpg"/>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5018473" y="1357298"/>
            <a:ext cx="4125527" cy="5500702"/>
          </a:xfrm>
          <a:prstGeom prst="rect">
            <a:avLst/>
          </a:prstGeom>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697" name="Рисунок 3" descr="http://v.foto.radikal.ru/0705/28/83241615f45f.pn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0"/>
            <a:ext cx="9144000" cy="6858000"/>
          </a:xfrm>
          <a:prstGeom prst="rect">
            <a:avLst/>
          </a:prstGeom>
          <a:ln>
            <a:headEnd/>
            <a:tailEnd/>
          </a:ln>
        </p:spPr>
        <p:style>
          <a:lnRef idx="2">
            <a:schemeClr val="dk1"/>
          </a:lnRef>
          <a:fillRef idx="1">
            <a:schemeClr val="lt1"/>
          </a:fillRef>
          <a:effectRef idx="0">
            <a:schemeClr val="dk1"/>
          </a:effectRef>
          <a:fontRef idx="minor">
            <a:schemeClr val="dk1"/>
          </a:fontRef>
        </p:style>
      </p:pic>
      <p:sp>
        <p:nvSpPr>
          <p:cNvPr id="2" name="Заголовок 1"/>
          <p:cNvSpPr>
            <a:spLocks noGrp="1"/>
          </p:cNvSpPr>
          <p:nvPr>
            <p:ph type="title"/>
          </p:nvPr>
        </p:nvSpPr>
        <p:spPr>
          <a:xfrm>
            <a:off x="457200" y="274638"/>
            <a:ext cx="8229600" cy="1498178"/>
          </a:xfrm>
        </p:spPr>
        <p:txBody>
          <a:bodyPr rtlCol="0">
            <a:prstTxWarp prst="textDeflate">
              <a:avLst/>
            </a:prstTxWarp>
            <a:normAutofit/>
          </a:bodyPr>
          <a:lstStyle/>
          <a:p>
            <a:pPr eaLnBrk="1" fontAlgn="auto" hangingPunct="1">
              <a:spcAft>
                <a:spcPts val="0"/>
              </a:spcAft>
              <a:defRPr/>
            </a:pPr>
            <a:r>
              <a:rPr lang="ru-RU" dirty="0" smtClean="0"/>
              <a:t/>
            </a:r>
            <a:br>
              <a:rPr lang="ru-RU" dirty="0" smtClean="0"/>
            </a:br>
            <a:endParaRPr lang="ru-RU" dirty="0"/>
          </a:p>
        </p:txBody>
      </p:sp>
      <p:sp>
        <p:nvSpPr>
          <p:cNvPr id="3" name="Содержимое 2"/>
          <p:cNvSpPr>
            <a:spLocks noGrp="1"/>
          </p:cNvSpPr>
          <p:nvPr>
            <p:ph idx="1"/>
          </p:nvPr>
        </p:nvSpPr>
        <p:spPr>
          <a:xfrm>
            <a:off x="457200" y="1268413"/>
            <a:ext cx="8229600" cy="4105275"/>
          </a:xfrm>
        </p:spPr>
        <p:txBody>
          <a:bodyPr rtlCol="0">
            <a:normAutofit fontScale="92500" lnSpcReduction="10000"/>
          </a:bodyPr>
          <a:lstStyle/>
          <a:p>
            <a:pPr eaLnBrk="1" fontAlgn="auto" hangingPunct="1">
              <a:spcAft>
                <a:spcPts val="0"/>
              </a:spcAft>
              <a:buFont typeface="Arial" pitchFamily="34" charset="0"/>
              <a:buNone/>
              <a:defRPr/>
            </a:pPr>
            <a:r>
              <a:rPr lang="ru-RU" dirty="0" smtClean="0"/>
              <a:t>1. </a:t>
            </a:r>
            <a:r>
              <a:rPr lang="ru-RU" dirty="0" smtClean="0">
                <a:latin typeface="Times New Roman" pitchFamily="18" charset="0"/>
                <a:cs typeface="Times New Roman" pitchFamily="18" charset="0"/>
              </a:rPr>
              <a:t>Чтение сказки «Волк и семеро козлят» с показом иллюстраций.</a:t>
            </a:r>
          </a:p>
          <a:p>
            <a:pPr eaLnBrk="1" fontAlgn="auto" hangingPunct="1">
              <a:spcAft>
                <a:spcPts val="0"/>
              </a:spcAft>
              <a:buFont typeface="Arial" pitchFamily="34" charset="0"/>
              <a:buNone/>
              <a:defRPr/>
            </a:pPr>
            <a:r>
              <a:rPr lang="ru-RU" dirty="0" smtClean="0">
                <a:latin typeface="Times New Roman" pitchFamily="18" charset="0"/>
                <a:cs typeface="Times New Roman" pitchFamily="18" charset="0"/>
              </a:rPr>
              <a:t>2. Игра «Кто лишний».</a:t>
            </a:r>
          </a:p>
          <a:p>
            <a:pPr eaLnBrk="1" fontAlgn="auto" hangingPunct="1">
              <a:spcAft>
                <a:spcPts val="0"/>
              </a:spcAft>
              <a:buFont typeface="Arial" pitchFamily="34" charset="0"/>
              <a:buNone/>
              <a:defRPr/>
            </a:pPr>
            <a:r>
              <a:rPr lang="ru-RU" dirty="0" smtClean="0">
                <a:latin typeface="Times New Roman" pitchFamily="18" charset="0"/>
                <a:cs typeface="Times New Roman" pitchFamily="18" charset="0"/>
              </a:rPr>
              <a:t>3. Драматизация сказки </a:t>
            </a:r>
          </a:p>
          <a:p>
            <a:pPr eaLnBrk="1" fontAlgn="auto" hangingPunct="1">
              <a:spcAft>
                <a:spcPts val="0"/>
              </a:spcAft>
              <a:buFont typeface="Arial" pitchFamily="34" charset="0"/>
              <a:buNone/>
              <a:defRPr/>
            </a:pPr>
            <a:r>
              <a:rPr lang="ru-RU" dirty="0" smtClean="0">
                <a:latin typeface="Times New Roman" pitchFamily="18" charset="0"/>
                <a:cs typeface="Times New Roman" pitchFamily="18" charset="0"/>
              </a:rPr>
              <a:t>4. Дидактическая игра «Собери сказку из частей».</a:t>
            </a:r>
          </a:p>
          <a:p>
            <a:pPr eaLnBrk="1" fontAlgn="auto" hangingPunct="1">
              <a:spcAft>
                <a:spcPts val="0"/>
              </a:spcAft>
              <a:buFont typeface="Arial" pitchFamily="34" charset="0"/>
              <a:buNone/>
              <a:defRPr/>
            </a:pPr>
            <a:r>
              <a:rPr lang="ru-RU" dirty="0" smtClean="0">
                <a:latin typeface="Times New Roman" pitchFamily="18" charset="0"/>
                <a:cs typeface="Times New Roman" pitchFamily="18" charset="0"/>
              </a:rPr>
              <a:t>5. Использование раскрасок к сказке «Волк и семеро козлят».</a:t>
            </a:r>
          </a:p>
          <a:p>
            <a:pPr eaLnBrk="1" fontAlgn="auto" hangingPunct="1">
              <a:spcAft>
                <a:spcPts val="0"/>
              </a:spcAft>
              <a:buFont typeface="Arial" pitchFamily="34" charset="0"/>
              <a:buChar char="•"/>
              <a:defRPr/>
            </a:pPr>
            <a:endParaRPr lang="ru-RU" dirty="0">
              <a:latin typeface="Times New Roman" pitchFamily="18" charset="0"/>
              <a:cs typeface="Times New Roman" pitchFamily="18" charset="0"/>
            </a:endParaRPr>
          </a:p>
        </p:txBody>
      </p:sp>
      <p:sp>
        <p:nvSpPr>
          <p:cNvPr id="5" name="TextBox 4"/>
          <p:cNvSpPr txBox="1"/>
          <p:nvPr/>
        </p:nvSpPr>
        <p:spPr>
          <a:xfrm>
            <a:off x="2571736" y="642918"/>
            <a:ext cx="3929090" cy="523220"/>
          </a:xfrm>
          <a:prstGeom prst="rect">
            <a:avLst/>
          </a:prstGeom>
          <a:noFill/>
        </p:spPr>
        <p:txBody>
          <a:bodyPr wrap="square" rtlCol="0">
            <a:spAutoFit/>
          </a:bodyPr>
          <a:lstStyle/>
          <a:p>
            <a:r>
              <a:rPr lang="ru-RU" sz="2800" dirty="0" smtClean="0">
                <a:latin typeface="Times New Roman" pitchFamily="18" charset="0"/>
                <a:cs typeface="Times New Roman" pitchFamily="18" charset="0"/>
              </a:rPr>
              <a:t>         Вторая неделя:</a:t>
            </a:r>
            <a:endParaRPr lang="ru-RU" sz="28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Заголовок 1"/>
          <p:cNvSpPr>
            <a:spLocks noGrp="1"/>
          </p:cNvSpPr>
          <p:nvPr>
            <p:ph type="title"/>
          </p:nvPr>
        </p:nvSpPr>
        <p:spPr/>
        <p:txBody>
          <a:bodyPr/>
          <a:lstStyle/>
          <a:p>
            <a:pPr eaLnBrk="1" hangingPunct="1"/>
            <a:endParaRPr lang="ru-RU" smtClean="0"/>
          </a:p>
        </p:txBody>
      </p:sp>
      <p:pic>
        <p:nvPicPr>
          <p:cNvPr id="30722" name="Содержимое 3" descr="http://2.bp.blogspot.com/-2Jt9kCCFlu0/Tzj8xr_J8kI/AAAAAAAAgPQ/3R2c6pRrEJg/s1600/998.jpg"/>
          <p:cNvPicPr>
            <a:picLocks noGrp="1"/>
          </p:cNvPicPr>
          <p:nvPr>
            <p:ph idx="1"/>
          </p:nvPr>
        </p:nvPicPr>
        <p:blipFill>
          <a:blip r:embed="rId2"/>
          <a:srcRect/>
          <a:stretch>
            <a:fillRect/>
          </a:stretch>
        </p:blipFill>
        <p:spPr>
          <a:xfrm>
            <a:off x="0" y="0"/>
            <a:ext cx="9144000" cy="6858000"/>
          </a:xfrm>
        </p:spPr>
      </p:pic>
      <p:pic>
        <p:nvPicPr>
          <p:cNvPr id="30726" name="Рисунок 12" descr="https://prikolnye-kartinki.ru/img/picture/Oct/25/e0b9ad6ef559d4f30c3e7131fd047a26/5.jp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7742237" y="0"/>
            <a:ext cx="1401763" cy="1728788"/>
          </a:xfrm>
          <a:prstGeom prst="rect">
            <a:avLst/>
          </a:prstGeom>
          <a:noFill/>
          <a:ln w="9525">
            <a:noFill/>
            <a:miter lim="800000"/>
            <a:headEnd/>
            <a:tailEnd/>
          </a:ln>
        </p:spPr>
      </p:pic>
      <p:pic>
        <p:nvPicPr>
          <p:cNvPr id="30727" name="Рисунок 13" descr="https://ds04.infourok.ru/uploads/ex/135a/0004e1d1-f3043f52/hello_html_m77f46b55.png"/>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7812088" y="5157788"/>
            <a:ext cx="1331912" cy="1700212"/>
          </a:xfrm>
          <a:prstGeom prst="rect">
            <a:avLst/>
          </a:prstGeom>
          <a:noFill/>
          <a:ln w="9525">
            <a:noFill/>
            <a:miter lim="800000"/>
            <a:headEnd/>
            <a:tailEnd/>
          </a:ln>
        </p:spPr>
      </p:pic>
      <p:pic>
        <p:nvPicPr>
          <p:cNvPr id="9" name="Рисунок 8" descr="595e871a-86cd-477c-8811-cdf27db59bdd.jpg"/>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0" y="0"/>
            <a:ext cx="4841614" cy="3643314"/>
          </a:xfrm>
          <a:prstGeom prst="rect">
            <a:avLst/>
          </a:prstGeom>
        </p:spPr>
      </p:pic>
      <p:pic>
        <p:nvPicPr>
          <p:cNvPr id="10" name="Рисунок 9" descr="b6c525a5-317d-4135-87b2-b3e772e2853b.jpg"/>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4777056" y="3571876"/>
            <a:ext cx="4366943" cy="3286124"/>
          </a:xfrm>
          <a:prstGeom prst="rect">
            <a:avLst/>
          </a:prstGeom>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745" name="Рисунок 3" descr="http://v.foto.radikal.ru/0705/28/83241615f45f.pn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0"/>
            <a:ext cx="9144000" cy="6858000"/>
          </a:xfrm>
          <a:prstGeom prst="rect">
            <a:avLst/>
          </a:prstGeom>
          <a:ln>
            <a:headEnd/>
            <a:tailEnd/>
          </a:ln>
        </p:spPr>
        <p:style>
          <a:lnRef idx="2">
            <a:schemeClr val="dk1"/>
          </a:lnRef>
          <a:fillRef idx="1">
            <a:schemeClr val="lt1"/>
          </a:fillRef>
          <a:effectRef idx="0">
            <a:schemeClr val="dk1"/>
          </a:effectRef>
          <a:fontRef idx="minor">
            <a:schemeClr val="dk1"/>
          </a:fontRef>
        </p:style>
      </p:pic>
      <p:sp>
        <p:nvSpPr>
          <p:cNvPr id="2" name="Заголовок 1"/>
          <p:cNvSpPr>
            <a:spLocks noGrp="1"/>
          </p:cNvSpPr>
          <p:nvPr>
            <p:ph type="title"/>
          </p:nvPr>
        </p:nvSpPr>
        <p:spPr/>
        <p:txBody>
          <a:bodyPr rtlCol="0">
            <a:prstTxWarp prst="textDeflate">
              <a:avLst/>
            </a:prstTxWarp>
            <a:normAutofit fontScale="90000"/>
          </a:bodyPr>
          <a:lstStyle/>
          <a:p>
            <a:pPr eaLnBrk="1" fontAlgn="auto" hangingPunct="1">
              <a:spcAft>
                <a:spcPts val="0"/>
              </a:spcAft>
              <a:defRPr/>
            </a:pPr>
            <a:r>
              <a:rPr lang="ru-RU" dirty="0" smtClean="0"/>
              <a:t>РЕЗУЛЬТАТ  РЕАЛИЗАЦИИ  ПРОЕКТА</a:t>
            </a:r>
            <a:endParaRPr lang="ru-RU" dirty="0"/>
          </a:p>
        </p:txBody>
      </p:sp>
      <p:sp>
        <p:nvSpPr>
          <p:cNvPr id="3" name="Содержимое 2"/>
          <p:cNvSpPr>
            <a:spLocks noGrp="1"/>
          </p:cNvSpPr>
          <p:nvPr>
            <p:ph idx="1"/>
          </p:nvPr>
        </p:nvSpPr>
        <p:spPr/>
        <p:style>
          <a:lnRef idx="2">
            <a:schemeClr val="dk1"/>
          </a:lnRef>
          <a:fillRef idx="1">
            <a:schemeClr val="lt1"/>
          </a:fillRef>
          <a:effectRef idx="0">
            <a:schemeClr val="dk1"/>
          </a:effectRef>
          <a:fontRef idx="minor">
            <a:schemeClr val="dk1"/>
          </a:fontRef>
        </p:style>
        <p:txBody>
          <a:bodyPr rtlCol="0">
            <a:normAutofit fontScale="92500" lnSpcReduction="20000"/>
          </a:bodyPr>
          <a:lstStyle/>
          <a:p>
            <a:pPr eaLnBrk="1" fontAlgn="auto" hangingPunct="1">
              <a:spcAft>
                <a:spcPts val="0"/>
              </a:spcAft>
              <a:buFont typeface="Arial" pitchFamily="34" charset="0"/>
              <a:buNone/>
              <a:defRPr/>
            </a:pPr>
            <a:r>
              <a:rPr lang="ru-RU" dirty="0" smtClean="0">
                <a:latin typeface="Times New Roman" pitchFamily="18" charset="0"/>
                <a:cs typeface="Times New Roman" pitchFamily="18" charset="0"/>
              </a:rPr>
              <a:t>1. Детьми были созданы творческие работы по прочитанным произведениям.</a:t>
            </a:r>
          </a:p>
          <a:p>
            <a:pPr eaLnBrk="1" fontAlgn="auto" hangingPunct="1">
              <a:spcAft>
                <a:spcPts val="0"/>
              </a:spcAft>
              <a:buFont typeface="Arial" pitchFamily="34" charset="0"/>
              <a:buNone/>
              <a:defRPr/>
            </a:pPr>
            <a:r>
              <a:rPr lang="ru-RU" dirty="0" smtClean="0">
                <a:latin typeface="Times New Roman" pitchFamily="18" charset="0"/>
                <a:cs typeface="Times New Roman" pitchFamily="18" charset="0"/>
              </a:rPr>
              <a:t>2. Повысилась творческая, игровая и социальная активность при организации самостоятельной деятельности.</a:t>
            </a:r>
          </a:p>
          <a:p>
            <a:pPr eaLnBrk="1" fontAlgn="auto" hangingPunct="1">
              <a:spcAft>
                <a:spcPts val="0"/>
              </a:spcAft>
              <a:buFont typeface="Arial" pitchFamily="34" charset="0"/>
              <a:buNone/>
              <a:defRPr/>
            </a:pPr>
            <a:r>
              <a:rPr lang="ru-RU" dirty="0" smtClean="0">
                <a:latin typeface="Times New Roman" pitchFamily="18" charset="0"/>
                <a:cs typeface="Times New Roman" pitchFamily="18" charset="0"/>
              </a:rPr>
              <a:t>3. Организованы сюжетно - ролевые, подвижные, дидактические игры, игры драматизации.</a:t>
            </a:r>
          </a:p>
          <a:p>
            <a:pPr eaLnBrk="1" fontAlgn="auto" hangingPunct="1">
              <a:spcAft>
                <a:spcPts val="0"/>
              </a:spcAft>
              <a:buFont typeface="Arial" pitchFamily="34" charset="0"/>
              <a:buNone/>
              <a:defRPr/>
            </a:pPr>
            <a:r>
              <a:rPr lang="ru-RU" dirty="0" smtClean="0">
                <a:latin typeface="Times New Roman" pitchFamily="18" charset="0"/>
                <a:cs typeface="Times New Roman" pitchFamily="18" charset="0"/>
              </a:rPr>
              <a:t>4. Оформлена консультация в родительском уголке по теме: «Значение сказки для развития ребенка».</a:t>
            </a:r>
          </a:p>
          <a:p>
            <a:pPr eaLnBrk="1" fontAlgn="auto" hangingPunct="1">
              <a:spcAft>
                <a:spcPts val="0"/>
              </a:spcAft>
              <a:buFont typeface="Arial" pitchFamily="34" charset="0"/>
              <a:buNone/>
              <a:defRPr/>
            </a:pPr>
            <a:r>
              <a:rPr lang="ru-RU" dirty="0" smtClean="0">
                <a:latin typeface="Times New Roman" pitchFamily="18" charset="0"/>
                <a:cs typeface="Times New Roman" pitchFamily="18" charset="0"/>
              </a:rPr>
              <a:t>5.Создание презентации.</a:t>
            </a:r>
          </a:p>
          <a:p>
            <a:pPr eaLnBrk="1" fontAlgn="auto" hangingPunct="1">
              <a:spcAft>
                <a:spcPts val="0"/>
              </a:spcAft>
              <a:buFont typeface="Arial" pitchFamily="34" charset="0"/>
              <a:buNone/>
              <a:defRPr/>
            </a:pPr>
            <a:endParaRPr lang="ru-RU"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descr="61eb8783-2ce4-4663-91cf-a28717e63462.jpg"/>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0" y="0"/>
            <a:ext cx="4651745" cy="3500438"/>
          </a:xfrm>
          <a:prstGeom prst="rect">
            <a:avLst/>
          </a:prstGeom>
        </p:spPr>
      </p:pic>
      <p:pic>
        <p:nvPicPr>
          <p:cNvPr id="5" name="Рисунок 4" descr="a899736f-566d-4f13-96a3-96dafc46447e.jpg"/>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4761868" y="3571876"/>
            <a:ext cx="4366941" cy="3286124"/>
          </a:xfrm>
          <a:prstGeom prst="rect">
            <a:avLst/>
          </a:prstGeom>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descr="43039fe9-fce0-4e75-83c3-8f559308b77f.jpg"/>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2571736" y="0"/>
            <a:ext cx="4000495" cy="3246764"/>
          </a:xfrm>
          <a:prstGeom prst="rect">
            <a:avLst/>
          </a:prstGeom>
        </p:spPr>
      </p:pic>
      <p:pic>
        <p:nvPicPr>
          <p:cNvPr id="5" name="Рисунок 4" descr="0cd35949-dbd0-44fb-8791-c2f9495cea09.jpg"/>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571604" y="3143248"/>
            <a:ext cx="6143668" cy="3714752"/>
          </a:xfrm>
          <a:prstGeom prst="rect">
            <a:avLst/>
          </a:prstGeom>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769" name="Содержимое 3" descr="http://bigslide.ru/images/21/20933/960/img1.jpg"/>
          <p:cNvPicPr>
            <a:picLocks noGrp="1"/>
          </p:cNvPicPr>
          <p:nvPr>
            <p:ph idx="1"/>
          </p:nvPr>
        </p:nvPicPr>
        <p:blipFill>
          <a:blip r:embed="rId2" cstate="email">
            <a:extLst>
              <a:ext uri="{28A0092B-C50C-407E-A947-70E740481C1C}">
                <a14:useLocalDpi xmlns:a14="http://schemas.microsoft.com/office/drawing/2010/main"/>
              </a:ext>
            </a:extLst>
          </a:blip>
          <a:srcRect/>
          <a:stretch>
            <a:fillRect/>
          </a:stretch>
        </p:blipFill>
        <p:spPr>
          <a:xfrm>
            <a:off x="0" y="0"/>
            <a:ext cx="9144000" cy="6858000"/>
          </a:xfrm>
        </p:spPr>
      </p:pic>
      <p:sp>
        <p:nvSpPr>
          <p:cNvPr id="2" name="Заголовок 1"/>
          <p:cNvSpPr>
            <a:spLocks noGrp="1"/>
          </p:cNvSpPr>
          <p:nvPr>
            <p:ph type="title"/>
          </p:nvPr>
        </p:nvSpPr>
        <p:spPr/>
        <p:txBody>
          <a:bodyPr rtlCol="0">
            <a:prstTxWarp prst="textDeflate">
              <a:avLst/>
            </a:prstTxWarp>
            <a:normAutofit/>
          </a:bodyPr>
          <a:lstStyle/>
          <a:p>
            <a:pPr eaLnBrk="1" fontAlgn="auto" hangingPunct="1">
              <a:spcAft>
                <a:spcPts val="0"/>
              </a:spcAft>
              <a:defRPr/>
            </a:pPr>
            <a:r>
              <a:rPr lang="ru-RU" dirty="0" smtClean="0"/>
              <a:t>СПАСИБО ЗА ВНИМАНИЕ!</a:t>
            </a:r>
            <a:endParaRPr lang="ru-RU"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1" name="Рисунок 3" descr="http://mir-otkritki.ru/_ph/24/65994260.jpg"/>
          <p:cNvPicPr>
            <a:picLocks noChangeAspect="1" noChangeArrowheads="1"/>
          </p:cNvPicPr>
          <p:nvPr/>
        </p:nvPicPr>
        <p:blipFill>
          <a:blip r:embed="rId2"/>
          <a:srcRect/>
          <a:stretch>
            <a:fillRect/>
          </a:stretch>
        </p:blipFill>
        <p:spPr bwMode="auto">
          <a:xfrm>
            <a:off x="0" y="0"/>
            <a:ext cx="9144000" cy="6858000"/>
          </a:xfrm>
          <a:prstGeom prst="rect">
            <a:avLst/>
          </a:prstGeom>
          <a:noFill/>
          <a:ln w="9525">
            <a:noFill/>
            <a:miter lim="800000"/>
            <a:headEnd/>
            <a:tailEnd/>
          </a:ln>
        </p:spPr>
      </p:pic>
      <p:sp>
        <p:nvSpPr>
          <p:cNvPr id="15362" name="Заголовок 1"/>
          <p:cNvSpPr>
            <a:spLocks noGrp="1"/>
          </p:cNvSpPr>
          <p:nvPr>
            <p:ph type="title"/>
          </p:nvPr>
        </p:nvSpPr>
        <p:spPr>
          <a:xfrm>
            <a:off x="395288" y="-460375"/>
            <a:ext cx="8147050" cy="920750"/>
          </a:xfrm>
        </p:spPr>
        <p:txBody>
          <a:bodyPr/>
          <a:lstStyle/>
          <a:p>
            <a:pPr eaLnBrk="1" hangingPunct="1"/>
            <a:endParaRPr lang="ru-RU" smtClean="0"/>
          </a:p>
        </p:txBody>
      </p:sp>
      <p:sp>
        <p:nvSpPr>
          <p:cNvPr id="3" name="Содержимое 2"/>
          <p:cNvSpPr>
            <a:spLocks noGrp="1"/>
          </p:cNvSpPr>
          <p:nvPr>
            <p:ph idx="1"/>
          </p:nvPr>
        </p:nvSpPr>
        <p:spPr>
          <a:xfrm>
            <a:off x="474663" y="1144811"/>
            <a:ext cx="7427167" cy="3960441"/>
          </a:xfrm>
        </p:spPr>
        <p:txBody>
          <a:bodyPr rtlCol="0">
            <a:noAutofit/>
            <a:scene3d>
              <a:camera prst="isometricOffAxis1Right"/>
              <a:lightRig rig="threePt" dir="t"/>
            </a:scene3d>
          </a:bodyPr>
          <a:lstStyle/>
          <a:p>
            <a:pPr algn="just" eaLnBrk="1" fontAlgn="auto" hangingPunct="1">
              <a:spcAft>
                <a:spcPts val="0"/>
              </a:spcAft>
              <a:buFont typeface="Arial" pitchFamily="34" charset="0"/>
              <a:buNone/>
              <a:defRPr/>
            </a:pPr>
            <a:r>
              <a:rPr lang="ru-RU" sz="2800" dirty="0" smtClean="0">
                <a:latin typeface="Times New Roman" pitchFamily="18" charset="0"/>
                <a:cs typeface="Times New Roman" pitchFamily="18" charset="0"/>
              </a:rPr>
              <a:t>    Сказка - необходимый элемент духовной жизни ребёнка. Входя в мир чудес и волшебства, ребёнок погружается в глубины своей души. Русские народные сказки, вводя детей в круг необыкновенных событий, превращений, происходящих с их героями, выражают глубокие моральные идеи. Они учат доброму отношению к людям, показывают высокие чувства и стремления.</a:t>
            </a:r>
          </a:p>
          <a:p>
            <a:pPr eaLnBrk="1" fontAlgn="auto" hangingPunct="1">
              <a:spcAft>
                <a:spcPts val="0"/>
              </a:spcAft>
              <a:buFont typeface="Arial" pitchFamily="34" charset="0"/>
              <a:buNone/>
              <a:defRPr/>
            </a:pPr>
            <a:r>
              <a:rPr lang="ru-RU" sz="2800" dirty="0" smtClean="0"/>
              <a:t> </a:t>
            </a:r>
          </a:p>
          <a:p>
            <a:pPr eaLnBrk="1" fontAlgn="auto" hangingPunct="1">
              <a:spcAft>
                <a:spcPts val="0"/>
              </a:spcAft>
              <a:buFont typeface="Arial" pitchFamily="34" charset="0"/>
              <a:buChar char="•"/>
              <a:defRPr/>
            </a:pPr>
            <a:endParaRPr lang="ru-RU" sz="2800"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09" name="Рисунок 3" descr="http://v.foto.radikal.ru/0705/28/83241615f45f.pn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0"/>
            <a:ext cx="9144000" cy="6858000"/>
          </a:xfrm>
          <a:prstGeom prst="rect">
            <a:avLst/>
          </a:prstGeom>
          <a:ln>
            <a:headEnd/>
            <a:tailEnd/>
          </a:ln>
        </p:spPr>
        <p:style>
          <a:lnRef idx="2">
            <a:schemeClr val="dk1"/>
          </a:lnRef>
          <a:fillRef idx="1">
            <a:schemeClr val="lt1"/>
          </a:fillRef>
          <a:effectRef idx="0">
            <a:schemeClr val="dk1"/>
          </a:effectRef>
          <a:fontRef idx="minor">
            <a:schemeClr val="dk1"/>
          </a:fontRef>
        </p:style>
      </p:pic>
      <p:sp>
        <p:nvSpPr>
          <p:cNvPr id="2" name="Заголовок 1"/>
          <p:cNvSpPr>
            <a:spLocks noGrp="1"/>
          </p:cNvSpPr>
          <p:nvPr>
            <p:ph type="title"/>
          </p:nvPr>
        </p:nvSpPr>
        <p:spPr/>
        <p:txBody>
          <a:bodyPr rtlCol="0">
            <a:prstTxWarp prst="textDeflate">
              <a:avLst/>
            </a:prstTxWarp>
            <a:normAutofit fontScale="90000"/>
          </a:bodyPr>
          <a:lstStyle/>
          <a:p>
            <a:pPr eaLnBrk="1" fontAlgn="auto" hangingPunct="1">
              <a:spcAft>
                <a:spcPts val="0"/>
              </a:spcAft>
              <a:defRPr/>
            </a:pPr>
            <a:r>
              <a:rPr lang="ru-RU" dirty="0" smtClean="0"/>
              <a:t>АКТУАЛЬНОСТЬ ПРОЕКТА</a:t>
            </a:r>
            <a:br>
              <a:rPr lang="ru-RU" dirty="0" smtClean="0"/>
            </a:br>
            <a:endParaRPr lang="ru-RU" dirty="0"/>
          </a:p>
        </p:txBody>
      </p:sp>
      <p:sp>
        <p:nvSpPr>
          <p:cNvPr id="3" name="Содержимое 2"/>
          <p:cNvSpPr>
            <a:spLocks noGrp="1"/>
          </p:cNvSpPr>
          <p:nvPr>
            <p:ph idx="1"/>
          </p:nvPr>
        </p:nvSpPr>
        <p:spPr>
          <a:xfrm>
            <a:off x="0" y="908050"/>
            <a:ext cx="8243888" cy="5113338"/>
          </a:xfrm>
        </p:spPr>
        <p:txBody>
          <a:bodyPr rtlCol="0">
            <a:normAutofit fontScale="77500" lnSpcReduction="20000"/>
          </a:bodyPr>
          <a:lstStyle/>
          <a:p>
            <a:pPr eaLnBrk="1" fontAlgn="auto" hangingPunct="1">
              <a:spcAft>
                <a:spcPts val="0"/>
              </a:spcAft>
              <a:buFont typeface="Arial" pitchFamily="34" charset="0"/>
              <a:buNone/>
              <a:defRPr/>
            </a:pPr>
            <a:r>
              <a:rPr lang="ru-RU" dirty="0" smtClean="0"/>
              <a:t>    </a:t>
            </a:r>
            <a:r>
              <a:rPr lang="ru-RU" dirty="0" smtClean="0">
                <a:latin typeface="Times New Roman" pitchFamily="18" charset="0"/>
                <a:cs typeface="Times New Roman" pitchFamily="18" charset="0"/>
              </a:rPr>
              <a:t>Формирование речи является одной из главных задач речевого воспитания дошкольника, так как играет большую роль в формировании личности. Для развития речи ребенка необходимо использовать различные игры, занятия, сказки. Именно сказки являются прекрасным материалом для обучения детей младшего дошкольного возраста развитию речи. Из сказок дети берут много различных знаний: первые представления об окружающем мире, о взаимосвязи человека и природы, сказки позволяют увидеть добро и зло. </a:t>
            </a:r>
            <a:br>
              <a:rPr lang="ru-RU" dirty="0" smtClean="0">
                <a:latin typeface="Times New Roman" pitchFamily="18" charset="0"/>
                <a:cs typeface="Times New Roman" pitchFamily="18" charset="0"/>
              </a:rPr>
            </a:br>
            <a:r>
              <a:rPr lang="ru-RU" dirty="0" smtClean="0">
                <a:latin typeface="Times New Roman" pitchFamily="18" charset="0"/>
                <a:cs typeface="Times New Roman" pitchFamily="18" charset="0"/>
              </a:rPr>
              <a:t>Персонажи сказок хорошо знакомы детям, их черты характера ярко выражены, мотивы поступков понятны. Язык сказок очень выразителен, богат образными сравнениями, имеет несложные формы прямой речи. Все это позволяет вовлечь ребенка в активную речевую работу.</a:t>
            </a:r>
          </a:p>
          <a:p>
            <a:pPr eaLnBrk="1" fontAlgn="auto" hangingPunct="1">
              <a:spcAft>
                <a:spcPts val="0"/>
              </a:spcAft>
              <a:buFont typeface="Arial" pitchFamily="34" charset="0"/>
              <a:buNone/>
              <a:defRPr/>
            </a:pPr>
            <a:endParaRPr lang="ru-RU"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3" name="Рисунок 3" descr="http://v.foto.radikal.ru/0705/28/83241615f45f.pn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0"/>
            <a:ext cx="9144000" cy="6858000"/>
          </a:xfrm>
          <a:prstGeom prst="rect">
            <a:avLst/>
          </a:prstGeom>
          <a:ln>
            <a:headEnd/>
            <a:tailEnd/>
          </a:ln>
        </p:spPr>
        <p:style>
          <a:lnRef idx="2">
            <a:schemeClr val="dk1"/>
          </a:lnRef>
          <a:fillRef idx="1">
            <a:schemeClr val="lt1"/>
          </a:fillRef>
          <a:effectRef idx="0">
            <a:schemeClr val="dk1"/>
          </a:effectRef>
          <a:fontRef idx="minor">
            <a:schemeClr val="dk1"/>
          </a:fontRef>
        </p:style>
      </p:pic>
      <p:sp>
        <p:nvSpPr>
          <p:cNvPr id="2" name="Заголовок 1"/>
          <p:cNvSpPr>
            <a:spLocks noGrp="1"/>
          </p:cNvSpPr>
          <p:nvPr>
            <p:ph type="title"/>
          </p:nvPr>
        </p:nvSpPr>
        <p:spPr>
          <a:xfrm>
            <a:off x="827584" y="274638"/>
            <a:ext cx="7344816" cy="1642194"/>
          </a:xfrm>
        </p:spPr>
        <p:txBody>
          <a:bodyPr rtlCol="0">
            <a:prstTxWarp prst="textDeflate">
              <a:avLst/>
            </a:prstTxWarp>
            <a:normAutofit/>
          </a:bodyPr>
          <a:lstStyle/>
          <a:p>
            <a:pPr eaLnBrk="1" fontAlgn="auto" hangingPunct="1">
              <a:spcAft>
                <a:spcPts val="0"/>
              </a:spcAft>
              <a:defRPr/>
            </a:pPr>
            <a:r>
              <a:rPr lang="ru-RU" dirty="0" smtClean="0"/>
              <a:t>ПРОБЛЕМА</a:t>
            </a:r>
            <a:br>
              <a:rPr lang="ru-RU" dirty="0" smtClean="0"/>
            </a:br>
            <a:endParaRPr lang="ru-RU" dirty="0"/>
          </a:p>
        </p:txBody>
      </p:sp>
      <p:sp>
        <p:nvSpPr>
          <p:cNvPr id="18435" name="Содержимое 2"/>
          <p:cNvSpPr>
            <a:spLocks noGrp="1"/>
          </p:cNvSpPr>
          <p:nvPr>
            <p:ph idx="1"/>
          </p:nvPr>
        </p:nvSpPr>
        <p:spPr>
          <a:xfrm>
            <a:off x="0" y="1268413"/>
            <a:ext cx="8459788" cy="4321175"/>
          </a:xfrm>
        </p:spPr>
        <p:txBody>
          <a:bodyPr/>
          <a:lstStyle/>
          <a:p>
            <a:pPr eaLnBrk="1" hangingPunct="1">
              <a:buFont typeface="Arial" charset="0"/>
              <a:buNone/>
            </a:pPr>
            <a:r>
              <a:rPr lang="ru-RU" dirty="0" smtClean="0"/>
              <a:t>    </a:t>
            </a:r>
            <a:r>
              <a:rPr lang="ru-RU" dirty="0" smtClean="0">
                <a:latin typeface="Times New Roman" pitchFamily="18" charset="0"/>
                <a:cs typeface="Times New Roman" pitchFamily="18" charset="0"/>
              </a:rPr>
              <a:t>В последние годы наблюдается резкое снижение уровня речевого развития дошкольников. Одной из причин снижения уровня речевого развития является пассивность и неосведомленность родителей в вопросах речевого развития детей. А ведь участие родителей в речевом развитии ребенка играет колоссальную роль.</a:t>
            </a:r>
          </a:p>
          <a:p>
            <a:pPr eaLnBrk="1" hangingPunct="1"/>
            <a:endParaRPr lang="ru-RU" dirty="0" smtClean="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7" name="Рисунок 3" descr="http://v.foto.radikal.ru/0705/28/83241615f45f.pn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0" y="0"/>
            <a:ext cx="9144000" cy="6858000"/>
          </a:xfrm>
          <a:prstGeom prst="rect">
            <a:avLst/>
          </a:prstGeom>
          <a:ln>
            <a:headEnd/>
            <a:tailEnd/>
          </a:ln>
        </p:spPr>
        <p:style>
          <a:lnRef idx="2">
            <a:schemeClr val="dk1"/>
          </a:lnRef>
          <a:fillRef idx="1">
            <a:schemeClr val="lt1"/>
          </a:fillRef>
          <a:effectRef idx="0">
            <a:schemeClr val="dk1"/>
          </a:effectRef>
          <a:fontRef idx="minor">
            <a:schemeClr val="dk1"/>
          </a:fontRef>
        </p:style>
      </p:pic>
      <p:sp>
        <p:nvSpPr>
          <p:cNvPr id="2" name="Заголовок 1"/>
          <p:cNvSpPr>
            <a:spLocks noGrp="1"/>
          </p:cNvSpPr>
          <p:nvPr>
            <p:ph type="title"/>
          </p:nvPr>
        </p:nvSpPr>
        <p:spPr>
          <a:xfrm>
            <a:off x="827584" y="476672"/>
            <a:ext cx="7560840" cy="1224136"/>
          </a:xfrm>
        </p:spPr>
        <p:txBody>
          <a:bodyPr rtlCol="0">
            <a:prstTxWarp prst="textDeflate">
              <a:avLst/>
            </a:prstTxWarp>
            <a:normAutofit fontScale="90000"/>
          </a:bodyPr>
          <a:lstStyle/>
          <a:p>
            <a:pPr eaLnBrk="1" fontAlgn="auto" hangingPunct="1">
              <a:spcAft>
                <a:spcPts val="0"/>
              </a:spcAft>
              <a:defRPr/>
            </a:pPr>
            <a:r>
              <a:rPr lang="ru-RU" dirty="0" smtClean="0"/>
              <a:t>ЦЕЛЬ ПРОЕКТА</a:t>
            </a:r>
            <a:br>
              <a:rPr lang="ru-RU" dirty="0" smtClean="0"/>
            </a:br>
            <a:endParaRPr lang="ru-RU" dirty="0"/>
          </a:p>
        </p:txBody>
      </p:sp>
      <p:sp>
        <p:nvSpPr>
          <p:cNvPr id="19459" name="Содержимое 2"/>
          <p:cNvSpPr>
            <a:spLocks noGrp="1"/>
          </p:cNvSpPr>
          <p:nvPr>
            <p:ph idx="1"/>
          </p:nvPr>
        </p:nvSpPr>
        <p:spPr>
          <a:xfrm>
            <a:off x="571472" y="1643050"/>
            <a:ext cx="8229600" cy="4525963"/>
          </a:xfrm>
        </p:spPr>
        <p:txBody>
          <a:bodyPr/>
          <a:lstStyle/>
          <a:p>
            <a:pPr eaLnBrk="1" hangingPunct="1">
              <a:buFont typeface="Arial" charset="0"/>
              <a:buNone/>
            </a:pPr>
            <a:r>
              <a:rPr lang="ru-RU" smtClean="0"/>
              <a:t>    Развитие интереса к сказкам, создание условий для активного использования сказок в деятельности детей, вовлечение детей в активную речевую работу. </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5" name="Рисунок 3" descr="http://v.foto.radikal.ru/0705/28/83241615f45f.pn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0"/>
            <a:ext cx="9144000" cy="6858000"/>
          </a:xfrm>
          <a:prstGeom prst="rect">
            <a:avLst/>
          </a:prstGeom>
          <a:ln>
            <a:headEnd/>
            <a:tailEnd/>
          </a:ln>
        </p:spPr>
        <p:style>
          <a:lnRef idx="2">
            <a:schemeClr val="dk1"/>
          </a:lnRef>
          <a:fillRef idx="1">
            <a:schemeClr val="lt1"/>
          </a:fillRef>
          <a:effectRef idx="0">
            <a:schemeClr val="dk1"/>
          </a:effectRef>
          <a:fontRef idx="minor">
            <a:schemeClr val="dk1"/>
          </a:fontRef>
        </p:style>
      </p:pic>
      <p:sp>
        <p:nvSpPr>
          <p:cNvPr id="2" name="Заголовок 1"/>
          <p:cNvSpPr>
            <a:spLocks noGrp="1"/>
          </p:cNvSpPr>
          <p:nvPr>
            <p:ph type="title"/>
          </p:nvPr>
        </p:nvSpPr>
        <p:spPr>
          <a:xfrm>
            <a:off x="474663" y="266700"/>
            <a:ext cx="8229600" cy="1143000"/>
          </a:xfrm>
        </p:spPr>
        <p:txBody>
          <a:bodyPr rtlCol="0">
            <a:prstTxWarp prst="textDeflate">
              <a:avLst/>
            </a:prstTxWarp>
            <a:normAutofit fontScale="90000"/>
          </a:bodyPr>
          <a:lstStyle/>
          <a:p>
            <a:pPr eaLnBrk="1" fontAlgn="auto" hangingPunct="1">
              <a:spcAft>
                <a:spcPts val="0"/>
              </a:spcAft>
              <a:defRPr/>
            </a:pPr>
            <a:r>
              <a:rPr lang="ru-RU" dirty="0" smtClean="0"/>
              <a:t>ЗАДАЧИ ПРОЕКТА</a:t>
            </a:r>
            <a:br>
              <a:rPr lang="ru-RU" dirty="0" smtClean="0"/>
            </a:br>
            <a:endParaRPr lang="ru-RU" dirty="0"/>
          </a:p>
        </p:txBody>
      </p:sp>
      <p:sp>
        <p:nvSpPr>
          <p:cNvPr id="3" name="Содержимое 2"/>
          <p:cNvSpPr>
            <a:spLocks noGrp="1"/>
          </p:cNvSpPr>
          <p:nvPr>
            <p:ph idx="1"/>
          </p:nvPr>
        </p:nvSpPr>
        <p:spPr>
          <a:xfrm>
            <a:off x="0" y="1196975"/>
            <a:ext cx="8316913" cy="4929188"/>
          </a:xfrm>
        </p:spPr>
        <p:txBody>
          <a:bodyPr rtlCol="0">
            <a:normAutofit fontScale="77500" lnSpcReduction="20000"/>
          </a:bodyPr>
          <a:lstStyle/>
          <a:p>
            <a:pPr eaLnBrk="1" fontAlgn="auto" hangingPunct="1">
              <a:spcAft>
                <a:spcPts val="0"/>
              </a:spcAft>
              <a:buFont typeface="Arial" pitchFamily="34" charset="0"/>
              <a:buNone/>
              <a:defRPr/>
            </a:pPr>
            <a:r>
              <a:rPr lang="ru-RU" dirty="0" smtClean="0"/>
              <a:t>      • </a:t>
            </a:r>
            <a:r>
              <a:rPr lang="ru-RU" dirty="0" smtClean="0">
                <a:latin typeface="Times New Roman" pitchFamily="18" charset="0"/>
                <a:cs typeface="Times New Roman" pitchFamily="18" charset="0"/>
              </a:rPr>
              <a:t>Способствовать формированию интереса к книгам, произведениям устного народного творчества – сказкам.</a:t>
            </a:r>
          </a:p>
          <a:p>
            <a:pPr eaLnBrk="1" fontAlgn="auto" hangingPunct="1">
              <a:spcAft>
                <a:spcPts val="0"/>
              </a:spcAft>
              <a:buFont typeface="Arial" pitchFamily="34" charset="0"/>
              <a:buNone/>
              <a:defRPr/>
            </a:pPr>
            <a:r>
              <a:rPr lang="ru-RU" dirty="0" smtClean="0">
                <a:latin typeface="Times New Roman" pitchFamily="18" charset="0"/>
                <a:cs typeface="Times New Roman" pitchFamily="18" charset="0"/>
              </a:rPr>
              <a:t>     • Развивать речевую активность детей, обогащать словарный запас.</a:t>
            </a:r>
            <a:br>
              <a:rPr lang="ru-RU" dirty="0" smtClean="0">
                <a:latin typeface="Times New Roman" pitchFamily="18" charset="0"/>
                <a:cs typeface="Times New Roman" pitchFamily="18" charset="0"/>
              </a:rPr>
            </a:br>
            <a:r>
              <a:rPr lang="ru-RU" dirty="0" smtClean="0">
                <a:latin typeface="Times New Roman" pitchFamily="18" charset="0"/>
                <a:cs typeface="Times New Roman" pitchFamily="18" charset="0"/>
              </a:rPr>
              <a:t>• Научить отражать содержание сказок в играх, драматизациях, театрализованной деятельности.</a:t>
            </a:r>
            <a:br>
              <a:rPr lang="ru-RU" dirty="0" smtClean="0">
                <a:latin typeface="Times New Roman" pitchFamily="18" charset="0"/>
                <a:cs typeface="Times New Roman" pitchFamily="18" charset="0"/>
              </a:rPr>
            </a:br>
            <a:r>
              <a:rPr lang="ru-RU" dirty="0" smtClean="0">
                <a:latin typeface="Times New Roman" pitchFamily="18" charset="0"/>
                <a:cs typeface="Times New Roman" pitchFamily="18" charset="0"/>
              </a:rPr>
              <a:t>• Развивать у детей эмоциональную отзывчивость, внимание, любознательность.</a:t>
            </a:r>
            <a:br>
              <a:rPr lang="ru-RU" dirty="0" smtClean="0">
                <a:latin typeface="Times New Roman" pitchFamily="18" charset="0"/>
                <a:cs typeface="Times New Roman" pitchFamily="18" charset="0"/>
              </a:rPr>
            </a:br>
            <a:r>
              <a:rPr lang="ru-RU" dirty="0" smtClean="0">
                <a:latin typeface="Times New Roman" pitchFamily="18" charset="0"/>
                <a:cs typeface="Times New Roman" pitchFamily="18" charset="0"/>
              </a:rPr>
              <a:t>• Учить играть дружно, вместе, не ссориться.</a:t>
            </a:r>
            <a:br>
              <a:rPr lang="ru-RU" dirty="0" smtClean="0">
                <a:latin typeface="Times New Roman" pitchFamily="18" charset="0"/>
                <a:cs typeface="Times New Roman" pitchFamily="18" charset="0"/>
              </a:rPr>
            </a:br>
            <a:r>
              <a:rPr lang="ru-RU" dirty="0" smtClean="0">
                <a:latin typeface="Times New Roman" pitchFamily="18" charset="0"/>
                <a:cs typeface="Times New Roman" pitchFamily="18" charset="0"/>
              </a:rPr>
              <a:t>• Дать родителям знания о влиянии сказок на речь ребенка через папки-передвижки, информацию на сайте.</a:t>
            </a:r>
            <a:br>
              <a:rPr lang="ru-RU" dirty="0" smtClean="0">
                <a:latin typeface="Times New Roman" pitchFamily="18" charset="0"/>
                <a:cs typeface="Times New Roman" pitchFamily="18" charset="0"/>
              </a:rPr>
            </a:br>
            <a:r>
              <a:rPr lang="ru-RU" dirty="0" smtClean="0">
                <a:latin typeface="Times New Roman" pitchFamily="18" charset="0"/>
                <a:cs typeface="Times New Roman" pitchFamily="18" charset="0"/>
              </a:rPr>
              <a:t>• Привлечь родителей к активному участию в проекте.</a:t>
            </a:r>
          </a:p>
          <a:p>
            <a:pPr eaLnBrk="1" fontAlgn="auto" hangingPunct="1">
              <a:spcAft>
                <a:spcPts val="0"/>
              </a:spcAft>
              <a:buFont typeface="Arial" pitchFamily="34" charset="0"/>
              <a:buNone/>
              <a:defRPr/>
            </a:pPr>
            <a:r>
              <a:rPr lang="ru-RU" dirty="0" smtClean="0">
                <a:latin typeface="Times New Roman" pitchFamily="18" charset="0"/>
                <a:cs typeface="Times New Roman" pitchFamily="18" charset="0"/>
              </a:rPr>
              <a:t> </a:t>
            </a:r>
          </a:p>
          <a:p>
            <a:pPr eaLnBrk="1" fontAlgn="auto" hangingPunct="1">
              <a:spcAft>
                <a:spcPts val="0"/>
              </a:spcAft>
              <a:buFont typeface="Arial" pitchFamily="34" charset="0"/>
              <a:buChar char="•"/>
              <a:defRPr/>
            </a:pPr>
            <a:endParaRPr lang="ru-RU"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29" name="Рисунок 3" descr="http://v.foto.radikal.ru/0705/28/83241615f45f.pn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0"/>
            <a:ext cx="9144000" cy="6858000"/>
          </a:xfrm>
          <a:prstGeom prst="rect">
            <a:avLst/>
          </a:prstGeom>
          <a:ln>
            <a:headEnd/>
            <a:tailEnd/>
          </a:ln>
        </p:spPr>
        <p:style>
          <a:lnRef idx="2">
            <a:schemeClr val="dk1"/>
          </a:lnRef>
          <a:fillRef idx="1">
            <a:schemeClr val="lt1"/>
          </a:fillRef>
          <a:effectRef idx="0">
            <a:schemeClr val="dk1"/>
          </a:effectRef>
          <a:fontRef idx="minor">
            <a:schemeClr val="dk1"/>
          </a:fontRef>
        </p:style>
      </p:pic>
      <p:sp>
        <p:nvSpPr>
          <p:cNvPr id="2" name="Заголовок 1"/>
          <p:cNvSpPr>
            <a:spLocks noGrp="1"/>
          </p:cNvSpPr>
          <p:nvPr>
            <p:ph type="title"/>
          </p:nvPr>
        </p:nvSpPr>
        <p:spPr/>
        <p:txBody>
          <a:bodyPr rtlCol="0">
            <a:prstTxWarp prst="textDeflate">
              <a:avLst/>
            </a:prstTxWarp>
            <a:normAutofit fontScale="90000"/>
          </a:bodyPr>
          <a:lstStyle/>
          <a:p>
            <a:pPr eaLnBrk="1" fontAlgn="auto" hangingPunct="1">
              <a:spcAft>
                <a:spcPts val="0"/>
              </a:spcAft>
              <a:defRPr/>
            </a:pPr>
            <a:r>
              <a:rPr lang="ru-RU" dirty="0" smtClean="0"/>
              <a:t>ПРЕДПОЛОГАЕМЫЙ  РЕЗУЛЬТАТ</a:t>
            </a:r>
            <a:br>
              <a:rPr lang="ru-RU" dirty="0" smtClean="0"/>
            </a:br>
            <a:endParaRPr lang="ru-RU" dirty="0"/>
          </a:p>
        </p:txBody>
      </p:sp>
      <p:sp>
        <p:nvSpPr>
          <p:cNvPr id="22531" name="Содержимое 2"/>
          <p:cNvSpPr>
            <a:spLocks noGrp="1"/>
          </p:cNvSpPr>
          <p:nvPr>
            <p:ph idx="1"/>
          </p:nvPr>
        </p:nvSpPr>
        <p:spPr/>
        <p:txBody>
          <a:bodyPr/>
          <a:lstStyle/>
          <a:p>
            <a:pPr eaLnBrk="1" hangingPunct="1">
              <a:buFont typeface="Arial" charset="0"/>
              <a:buNone/>
            </a:pPr>
            <a:r>
              <a:rPr lang="ru-RU" smtClean="0"/>
              <a:t>• </a:t>
            </a:r>
            <a:r>
              <a:rPr lang="ru-RU" smtClean="0">
                <a:latin typeface="Times New Roman" pitchFamily="18" charset="0"/>
                <a:cs typeface="Times New Roman" pitchFamily="18" charset="0"/>
              </a:rPr>
              <a:t>получение дополнительных знаний о сказках;</a:t>
            </a:r>
          </a:p>
          <a:p>
            <a:pPr eaLnBrk="1" hangingPunct="1">
              <a:buFont typeface="Arial" charset="0"/>
              <a:buNone/>
            </a:pPr>
            <a:r>
              <a:rPr lang="ru-RU" smtClean="0">
                <a:latin typeface="Times New Roman" pitchFamily="18" charset="0"/>
                <a:cs typeface="Times New Roman" pitchFamily="18" charset="0"/>
              </a:rPr>
              <a:t>• развитие у детей познавательной активности, творческих способностей, коммуникативных навыков;</a:t>
            </a:r>
          </a:p>
          <a:p>
            <a:pPr eaLnBrk="1" hangingPunct="1">
              <a:buFont typeface="Arial" charset="0"/>
              <a:buNone/>
            </a:pPr>
            <a:r>
              <a:rPr lang="ru-RU" smtClean="0">
                <a:latin typeface="Times New Roman" pitchFamily="18" charset="0"/>
                <a:cs typeface="Times New Roman" pitchFamily="18" charset="0"/>
              </a:rPr>
              <a:t>• развитие детского художественного творчества.</a:t>
            </a:r>
          </a:p>
          <a:p>
            <a:pPr eaLnBrk="1" hangingPunct="1"/>
            <a:endParaRPr lang="ru-RU" smtClean="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3" name="Рисунок 3" descr="http://v.foto.radikal.ru/0705/28/83241615f45f.pn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0"/>
            <a:ext cx="9144000" cy="6858000"/>
          </a:xfrm>
          <a:prstGeom prst="rect">
            <a:avLst/>
          </a:prstGeom>
          <a:ln>
            <a:headEnd/>
            <a:tailEnd/>
          </a:ln>
        </p:spPr>
        <p:style>
          <a:lnRef idx="2">
            <a:schemeClr val="dk1"/>
          </a:lnRef>
          <a:fillRef idx="1">
            <a:schemeClr val="lt1"/>
          </a:fillRef>
          <a:effectRef idx="0">
            <a:schemeClr val="dk1"/>
          </a:effectRef>
          <a:fontRef idx="minor">
            <a:schemeClr val="dk1"/>
          </a:fontRef>
        </p:style>
      </p:pic>
      <p:sp>
        <p:nvSpPr>
          <p:cNvPr id="3" name="Содержимое 2"/>
          <p:cNvSpPr>
            <a:spLocks noGrp="1"/>
          </p:cNvSpPr>
          <p:nvPr>
            <p:ph idx="1"/>
          </p:nvPr>
        </p:nvSpPr>
        <p:spPr>
          <a:xfrm>
            <a:off x="457200" y="1196975"/>
            <a:ext cx="8229600" cy="4929188"/>
          </a:xfrm>
        </p:spPr>
        <p:txBody>
          <a:bodyPr rtlCol="0">
            <a:normAutofit fontScale="77500" lnSpcReduction="20000"/>
          </a:bodyPr>
          <a:lstStyle/>
          <a:p>
            <a:pPr algn="ctr" eaLnBrk="1" fontAlgn="auto" hangingPunct="1">
              <a:spcAft>
                <a:spcPts val="0"/>
              </a:spcAft>
              <a:buFont typeface="Arial" pitchFamily="34" charset="0"/>
              <a:buNone/>
              <a:defRPr/>
            </a:pPr>
            <a:r>
              <a:rPr lang="ru-RU" dirty="0" smtClean="0">
                <a:latin typeface="Times New Roman" pitchFamily="18" charset="0"/>
                <a:cs typeface="Times New Roman" pitchFamily="18" charset="0"/>
              </a:rPr>
              <a:t> </a:t>
            </a:r>
          </a:p>
          <a:p>
            <a:pPr algn="ctr" eaLnBrk="1" fontAlgn="auto" hangingPunct="1">
              <a:spcAft>
                <a:spcPts val="0"/>
              </a:spcAft>
              <a:buFont typeface="Arial" pitchFamily="34" charset="0"/>
              <a:buNone/>
              <a:defRPr/>
            </a:pPr>
            <a:r>
              <a:rPr lang="ru-RU" dirty="0" smtClean="0">
                <a:latin typeface="Times New Roman" pitchFamily="18" charset="0"/>
                <a:cs typeface="Times New Roman" pitchFamily="18" charset="0"/>
              </a:rPr>
              <a:t>ПРЕДМЕТ  ИССЛЕДОВАНИЯ</a:t>
            </a:r>
          </a:p>
          <a:p>
            <a:pPr algn="ctr" eaLnBrk="1" fontAlgn="auto" hangingPunct="1">
              <a:spcAft>
                <a:spcPts val="0"/>
              </a:spcAft>
              <a:buFont typeface="Arial" pitchFamily="34" charset="0"/>
              <a:buNone/>
              <a:defRPr/>
            </a:pPr>
            <a:r>
              <a:rPr lang="ru-RU" dirty="0" smtClean="0">
                <a:latin typeface="Times New Roman" pitchFamily="18" charset="0"/>
                <a:cs typeface="Times New Roman" pitchFamily="18" charset="0"/>
              </a:rPr>
              <a:t>Сказки</a:t>
            </a:r>
          </a:p>
          <a:p>
            <a:pPr eaLnBrk="1" fontAlgn="auto" hangingPunct="1">
              <a:spcAft>
                <a:spcPts val="0"/>
              </a:spcAft>
              <a:buFont typeface="Arial" pitchFamily="34" charset="0"/>
              <a:buNone/>
              <a:defRPr/>
            </a:pPr>
            <a:endParaRPr lang="ru-RU" dirty="0" smtClean="0">
              <a:latin typeface="Times New Roman" pitchFamily="18" charset="0"/>
              <a:cs typeface="Times New Roman" pitchFamily="18" charset="0"/>
            </a:endParaRPr>
          </a:p>
          <a:p>
            <a:pPr algn="ctr" eaLnBrk="1" fontAlgn="auto" hangingPunct="1">
              <a:spcAft>
                <a:spcPts val="0"/>
              </a:spcAft>
              <a:buFont typeface="Arial" pitchFamily="34" charset="0"/>
              <a:buNone/>
              <a:defRPr/>
            </a:pPr>
            <a:r>
              <a:rPr lang="ru-RU" dirty="0" smtClean="0">
                <a:latin typeface="Times New Roman" pitchFamily="18" charset="0"/>
                <a:cs typeface="Times New Roman" pitchFamily="18" charset="0"/>
              </a:rPr>
              <a:t> УЧАСТНИКИ ПРОЕКТА</a:t>
            </a:r>
          </a:p>
          <a:p>
            <a:pPr eaLnBrk="1" fontAlgn="auto" hangingPunct="1">
              <a:spcAft>
                <a:spcPts val="0"/>
              </a:spcAft>
              <a:buFont typeface="Arial" pitchFamily="34" charset="0"/>
              <a:buChar char="•"/>
              <a:defRPr/>
            </a:pPr>
            <a:r>
              <a:rPr lang="ru-RU" dirty="0" smtClean="0">
                <a:latin typeface="Times New Roman" pitchFamily="18" charset="0"/>
                <a:cs typeface="Times New Roman" pitchFamily="18" charset="0"/>
              </a:rPr>
              <a:t>Дети второй младшей группы</a:t>
            </a:r>
            <a:r>
              <a:rPr lang="ru-RU" b="1" dirty="0" smtClean="0">
                <a:latin typeface="Times New Roman" pitchFamily="18" charset="0"/>
                <a:cs typeface="Times New Roman" pitchFamily="18" charset="0"/>
              </a:rPr>
              <a:t>: </a:t>
            </a:r>
            <a:r>
              <a:rPr lang="ru-RU" dirty="0" smtClean="0">
                <a:latin typeface="Times New Roman" pitchFamily="18" charset="0"/>
                <a:cs typeface="Times New Roman" pitchFamily="18" charset="0"/>
              </a:rPr>
              <a:t>участвуют в разных видах деятельности (познавательной, игровой, практической).</a:t>
            </a:r>
          </a:p>
          <a:p>
            <a:pPr eaLnBrk="1" fontAlgn="auto" hangingPunct="1">
              <a:spcAft>
                <a:spcPts val="0"/>
              </a:spcAft>
              <a:buFont typeface="Arial" pitchFamily="34" charset="0"/>
              <a:buChar char="•"/>
              <a:defRPr/>
            </a:pPr>
            <a:r>
              <a:rPr lang="ru-RU" dirty="0" smtClean="0">
                <a:latin typeface="Times New Roman" pitchFamily="18" charset="0"/>
                <a:cs typeface="Times New Roman" pitchFamily="18" charset="0"/>
              </a:rPr>
              <a:t>Воспитатели:</a:t>
            </a:r>
            <a:r>
              <a:rPr lang="ru-RU" b="1" dirty="0" smtClean="0">
                <a:latin typeface="Times New Roman" pitchFamily="18" charset="0"/>
                <a:cs typeface="Times New Roman" pitchFamily="18" charset="0"/>
              </a:rPr>
              <a:t> </a:t>
            </a:r>
            <a:r>
              <a:rPr lang="ru-RU" dirty="0" smtClean="0">
                <a:latin typeface="Times New Roman" pitchFamily="18" charset="0"/>
                <a:cs typeface="Times New Roman" pitchFamily="18" charset="0"/>
              </a:rPr>
              <a:t>осуществляет педагогическое просвещение родителей; организует деятельность детей и родителей.</a:t>
            </a:r>
          </a:p>
          <a:p>
            <a:pPr eaLnBrk="1" fontAlgn="auto" hangingPunct="1">
              <a:spcAft>
                <a:spcPts val="0"/>
              </a:spcAft>
              <a:buFont typeface="Arial" pitchFamily="34" charset="0"/>
              <a:buChar char="•"/>
              <a:defRPr/>
            </a:pPr>
            <a:r>
              <a:rPr lang="ru-RU" dirty="0" smtClean="0">
                <a:latin typeface="Times New Roman" pitchFamily="18" charset="0"/>
                <a:cs typeface="Times New Roman" pitchFamily="18" charset="0"/>
              </a:rPr>
              <a:t>Родители:</a:t>
            </a:r>
            <a:r>
              <a:rPr lang="ru-RU" b="1" dirty="0" smtClean="0">
                <a:latin typeface="Times New Roman" pitchFamily="18" charset="0"/>
                <a:cs typeface="Times New Roman" pitchFamily="18" charset="0"/>
              </a:rPr>
              <a:t> </a:t>
            </a:r>
            <a:r>
              <a:rPr lang="ru-RU" dirty="0" smtClean="0">
                <a:latin typeface="Times New Roman" pitchFamily="18" charset="0"/>
                <a:cs typeface="Times New Roman" pitchFamily="18" charset="0"/>
              </a:rPr>
              <a:t>участвуют в совместной деятельности; делятся опытом с другими.</a:t>
            </a:r>
          </a:p>
          <a:p>
            <a:pPr eaLnBrk="1" fontAlgn="auto" hangingPunct="1">
              <a:spcAft>
                <a:spcPts val="0"/>
              </a:spcAft>
              <a:buFont typeface="Arial" pitchFamily="34" charset="0"/>
              <a:buNone/>
              <a:defRPr/>
            </a:pPr>
            <a:endParaRPr lang="ru-RU" dirty="0" smtClean="0"/>
          </a:p>
          <a:p>
            <a:pPr eaLnBrk="1" fontAlgn="auto" hangingPunct="1">
              <a:spcAft>
                <a:spcPts val="0"/>
              </a:spcAft>
              <a:buFont typeface="Arial" pitchFamily="34" charset="0"/>
              <a:buChar char="•"/>
              <a:defRPr/>
            </a:pPr>
            <a:endParaRPr lang="ru-RU"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577" name="Рисунок 3" descr="http://v.foto.radikal.ru/0705/28/83241615f45f.pn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0"/>
            <a:ext cx="9144000" cy="6858000"/>
          </a:xfrm>
          <a:prstGeom prst="rect">
            <a:avLst/>
          </a:prstGeom>
          <a:ln>
            <a:headEnd/>
            <a:tailEnd/>
          </a:ln>
        </p:spPr>
        <p:style>
          <a:lnRef idx="2">
            <a:schemeClr val="dk1"/>
          </a:lnRef>
          <a:fillRef idx="1">
            <a:schemeClr val="lt1"/>
          </a:fillRef>
          <a:effectRef idx="0">
            <a:schemeClr val="dk1"/>
          </a:effectRef>
          <a:fontRef idx="minor">
            <a:schemeClr val="dk1"/>
          </a:fontRef>
        </p:style>
      </p:pic>
      <p:sp>
        <p:nvSpPr>
          <p:cNvPr id="2" name="Заголовок 1"/>
          <p:cNvSpPr>
            <a:spLocks noGrp="1"/>
          </p:cNvSpPr>
          <p:nvPr>
            <p:ph type="title"/>
          </p:nvPr>
        </p:nvSpPr>
        <p:spPr>
          <a:xfrm>
            <a:off x="357158" y="214290"/>
            <a:ext cx="8229600" cy="1143000"/>
          </a:xfrm>
        </p:spPr>
        <p:style>
          <a:lnRef idx="2">
            <a:schemeClr val="dk1"/>
          </a:lnRef>
          <a:fillRef idx="1">
            <a:schemeClr val="lt1"/>
          </a:fillRef>
          <a:effectRef idx="0">
            <a:schemeClr val="dk1"/>
          </a:effectRef>
          <a:fontRef idx="minor">
            <a:schemeClr val="dk1"/>
          </a:fontRef>
        </p:style>
        <p:txBody>
          <a:bodyPr rtlCol="0">
            <a:prstTxWarp prst="textDeflate">
              <a:avLst/>
            </a:prstTxWarp>
            <a:normAutofit fontScale="90000"/>
          </a:bodyPr>
          <a:lstStyle/>
          <a:p>
            <a:pPr eaLnBrk="1" fontAlgn="auto" hangingPunct="1">
              <a:spcAft>
                <a:spcPts val="0"/>
              </a:spcAft>
              <a:defRPr/>
            </a:pPr>
            <a:r>
              <a:rPr lang="ru-RU" dirty="0" smtClean="0"/>
              <a:t>ФОРМЫ РЕАЛИЗАЦИИ</a:t>
            </a:r>
            <a:br>
              <a:rPr lang="ru-RU" dirty="0" smtClean="0"/>
            </a:br>
            <a:endParaRPr lang="ru-RU" dirty="0"/>
          </a:p>
        </p:txBody>
      </p:sp>
      <p:sp>
        <p:nvSpPr>
          <p:cNvPr id="3" name="Содержимое 2"/>
          <p:cNvSpPr>
            <a:spLocks noGrp="1"/>
          </p:cNvSpPr>
          <p:nvPr>
            <p:ph idx="1"/>
          </p:nvPr>
        </p:nvSpPr>
        <p:spPr>
          <a:xfrm>
            <a:off x="0" y="981075"/>
            <a:ext cx="8686800" cy="4824413"/>
          </a:xfrm>
        </p:spPr>
        <p:style>
          <a:lnRef idx="2">
            <a:schemeClr val="dk1"/>
          </a:lnRef>
          <a:fillRef idx="1">
            <a:schemeClr val="lt1"/>
          </a:fillRef>
          <a:effectRef idx="0">
            <a:schemeClr val="dk1"/>
          </a:effectRef>
          <a:fontRef idx="minor">
            <a:schemeClr val="dk1"/>
          </a:fontRef>
        </p:style>
        <p:txBody>
          <a:bodyPr rtlCol="0">
            <a:normAutofit fontScale="92500"/>
          </a:bodyPr>
          <a:lstStyle/>
          <a:p>
            <a:pPr eaLnBrk="1" fontAlgn="auto" hangingPunct="1">
              <a:spcAft>
                <a:spcPts val="0"/>
              </a:spcAft>
              <a:buFont typeface="Arial" pitchFamily="34" charset="0"/>
              <a:buNone/>
              <a:defRPr/>
            </a:pPr>
            <a:r>
              <a:rPr lang="ru-RU" dirty="0" smtClean="0"/>
              <a:t>    • </a:t>
            </a:r>
            <a:r>
              <a:rPr lang="ru-RU" dirty="0" smtClean="0">
                <a:latin typeface="Times New Roman" pitchFamily="18" charset="0"/>
                <a:cs typeface="Times New Roman" pitchFamily="18" charset="0"/>
              </a:rPr>
              <a:t>Беседы с детьми и родителями; </a:t>
            </a:r>
            <a:br>
              <a:rPr lang="ru-RU" dirty="0" smtClean="0">
                <a:latin typeface="Times New Roman" pitchFamily="18" charset="0"/>
                <a:cs typeface="Times New Roman" pitchFamily="18" charset="0"/>
              </a:rPr>
            </a:br>
            <a:r>
              <a:rPr lang="ru-RU" dirty="0" smtClean="0">
                <a:latin typeface="Times New Roman" pitchFamily="18" charset="0"/>
                <a:cs typeface="Times New Roman" pitchFamily="18" charset="0"/>
              </a:rPr>
              <a:t>• Консультация для родителей через папки - передвижки.</a:t>
            </a:r>
            <a:br>
              <a:rPr lang="ru-RU" dirty="0" smtClean="0">
                <a:latin typeface="Times New Roman" pitchFamily="18" charset="0"/>
                <a:cs typeface="Times New Roman" pitchFamily="18" charset="0"/>
              </a:rPr>
            </a:br>
            <a:r>
              <a:rPr lang="ru-RU" dirty="0" smtClean="0">
                <a:latin typeface="Times New Roman" pitchFamily="18" charset="0"/>
                <a:cs typeface="Times New Roman" pitchFamily="18" charset="0"/>
              </a:rPr>
              <a:t>• Организация тематических центров по проекту; </a:t>
            </a:r>
            <a:br>
              <a:rPr lang="ru-RU" dirty="0" smtClean="0">
                <a:latin typeface="Times New Roman" pitchFamily="18" charset="0"/>
                <a:cs typeface="Times New Roman" pitchFamily="18" charset="0"/>
              </a:rPr>
            </a:br>
            <a:r>
              <a:rPr lang="ru-RU" dirty="0" smtClean="0">
                <a:latin typeface="Times New Roman" pitchFamily="18" charset="0"/>
                <a:cs typeface="Times New Roman" pitchFamily="18" charset="0"/>
              </a:rPr>
              <a:t>• Игровая деятельность; </a:t>
            </a:r>
            <a:br>
              <a:rPr lang="ru-RU" dirty="0" smtClean="0">
                <a:latin typeface="Times New Roman" pitchFamily="18" charset="0"/>
                <a:cs typeface="Times New Roman" pitchFamily="18" charset="0"/>
              </a:rPr>
            </a:br>
            <a:r>
              <a:rPr lang="ru-RU" dirty="0" smtClean="0">
                <a:latin typeface="Times New Roman" pitchFamily="18" charset="0"/>
                <a:cs typeface="Times New Roman" pitchFamily="18" charset="0"/>
              </a:rPr>
              <a:t>• Выполнение работ по изобразительной деятельности; </a:t>
            </a:r>
            <a:br>
              <a:rPr lang="ru-RU" dirty="0" smtClean="0">
                <a:latin typeface="Times New Roman" pitchFamily="18" charset="0"/>
                <a:cs typeface="Times New Roman" pitchFamily="18" charset="0"/>
              </a:rPr>
            </a:br>
            <a:r>
              <a:rPr lang="ru-RU" dirty="0" smtClean="0">
                <a:latin typeface="Times New Roman" pitchFamily="18" charset="0"/>
                <a:cs typeface="Times New Roman" pitchFamily="18" charset="0"/>
              </a:rPr>
              <a:t>• Чтение, прослушивание и просмотр сказок.</a:t>
            </a:r>
            <a:br>
              <a:rPr lang="ru-RU" dirty="0" smtClean="0">
                <a:latin typeface="Times New Roman" pitchFamily="18" charset="0"/>
                <a:cs typeface="Times New Roman" pitchFamily="18" charset="0"/>
              </a:rPr>
            </a:br>
            <a:r>
              <a:rPr lang="ru-RU" dirty="0" smtClean="0">
                <a:latin typeface="Times New Roman" pitchFamily="18" charset="0"/>
                <a:cs typeface="Times New Roman" pitchFamily="18" charset="0"/>
              </a:rPr>
              <a:t>• Совместная деятельность по конструированию.</a:t>
            </a:r>
            <a:br>
              <a:rPr lang="ru-RU" dirty="0" smtClean="0">
                <a:latin typeface="Times New Roman" pitchFamily="18" charset="0"/>
                <a:cs typeface="Times New Roman" pitchFamily="18" charset="0"/>
              </a:rPr>
            </a:br>
            <a:r>
              <a:rPr lang="ru-RU" dirty="0" smtClean="0">
                <a:latin typeface="Times New Roman" pitchFamily="18" charset="0"/>
                <a:cs typeface="Times New Roman" pitchFamily="18" charset="0"/>
              </a:rPr>
              <a:t>• Организация физ. досугов.</a:t>
            </a:r>
          </a:p>
          <a:p>
            <a:pPr eaLnBrk="1" fontAlgn="auto" hangingPunct="1">
              <a:spcAft>
                <a:spcPts val="0"/>
              </a:spcAft>
              <a:buFont typeface="Arial" pitchFamily="34" charset="0"/>
              <a:buChar char="•"/>
              <a:defRPr/>
            </a:pPr>
            <a:endParaRPr lang="ru-RU"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олнцестояние">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316</TotalTime>
  <Words>517</Words>
  <Application>Microsoft Office PowerPoint</Application>
  <PresentationFormat>Экран (4:3)</PresentationFormat>
  <Paragraphs>60</Paragraphs>
  <Slides>17</Slides>
  <Notes>1</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17</vt:i4>
      </vt:variant>
    </vt:vector>
  </HeadingPairs>
  <TitlesOfParts>
    <vt:vector size="21" baseType="lpstr">
      <vt:lpstr>Arial</vt:lpstr>
      <vt:lpstr>Calibri</vt:lpstr>
      <vt:lpstr>Times New Roman</vt:lpstr>
      <vt:lpstr>Тема Office</vt:lpstr>
      <vt:lpstr>В гостях у сказки</vt:lpstr>
      <vt:lpstr>Презентация PowerPoint</vt:lpstr>
      <vt:lpstr>АКТУАЛЬНОСТЬ ПРОЕКТА </vt:lpstr>
      <vt:lpstr>ПРОБЛЕМА </vt:lpstr>
      <vt:lpstr>ЦЕЛЬ ПРОЕКТА </vt:lpstr>
      <vt:lpstr>ЗАДАЧИ ПРОЕКТА </vt:lpstr>
      <vt:lpstr>ПРЕДПОЛОГАЕМЫЙ  РЕЗУЛЬТАТ </vt:lpstr>
      <vt:lpstr>Презентация PowerPoint</vt:lpstr>
      <vt:lpstr>ФОРМЫ РЕАЛИЗАЦИИ </vt:lpstr>
      <vt:lpstr> </vt:lpstr>
      <vt:lpstr>Презентация PowerPoint</vt:lpstr>
      <vt:lpstr> </vt:lpstr>
      <vt:lpstr>Презентация PowerPoint</vt:lpstr>
      <vt:lpstr>РЕЗУЛЬТАТ  РЕАЛИЗАЦИИ  ПРОЕКТА</vt:lpstr>
      <vt:lpstr>Презентация PowerPoint</vt:lpstr>
      <vt:lpstr>Презентация PowerPoint</vt:lpstr>
      <vt:lpstr>СПАСИБО ЗА ВНИМАНИЕ!</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В гостях у сказки</dc:title>
  <dc:creator>Никита</dc:creator>
  <cp:lastModifiedBy>Учетная запись Майкрософт</cp:lastModifiedBy>
  <cp:revision>35</cp:revision>
  <dcterms:created xsi:type="dcterms:W3CDTF">2017-05-01T12:40:17Z</dcterms:created>
  <dcterms:modified xsi:type="dcterms:W3CDTF">2023-02-14T11:16:58Z</dcterms:modified>
</cp:coreProperties>
</file>