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39"/>
  </p:notesMasterIdLst>
  <p:sldIdLst>
    <p:sldId id="256" r:id="rId4"/>
    <p:sldId id="301" r:id="rId5"/>
    <p:sldId id="302" r:id="rId6"/>
    <p:sldId id="303" r:id="rId7"/>
    <p:sldId id="261" r:id="rId8"/>
    <p:sldId id="264" r:id="rId9"/>
    <p:sldId id="306" r:id="rId10"/>
    <p:sldId id="319" r:id="rId11"/>
    <p:sldId id="265" r:id="rId12"/>
    <p:sldId id="269" r:id="rId13"/>
    <p:sldId id="271" r:id="rId14"/>
    <p:sldId id="274" r:id="rId15"/>
    <p:sldId id="275" r:id="rId16"/>
    <p:sldId id="322" r:id="rId17"/>
    <p:sldId id="323" r:id="rId18"/>
    <p:sldId id="289" r:id="rId19"/>
    <p:sldId id="307" r:id="rId20"/>
    <p:sldId id="273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296" r:id="rId32"/>
    <p:sldId id="320" r:id="rId33"/>
    <p:sldId id="321" r:id="rId34"/>
    <p:sldId id="272" r:id="rId35"/>
    <p:sldId id="305" r:id="rId36"/>
    <p:sldId id="262" r:id="rId37"/>
    <p:sldId id="318" r:id="rId3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8DFBB"/>
    <a:srgbClr val="9AD3E9"/>
    <a:srgbClr val="F8B2A3"/>
    <a:srgbClr val="A4B4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0" autoAdjust="0"/>
    <p:restoredTop sz="94852" autoAdjust="0"/>
  </p:normalViewPr>
  <p:slideViewPr>
    <p:cSldViewPr>
      <p:cViewPr>
        <p:scale>
          <a:sx n="80" d="100"/>
          <a:sy n="80" d="100"/>
        </p:scale>
        <p:origin x="-876" y="-180"/>
      </p:cViewPr>
      <p:guideLst>
        <p:guide orient="horz" pos="1847"/>
        <p:guide pos="2835"/>
      </p:guideLst>
    </p:cSldViewPr>
  </p:slideViewPr>
  <p:outlineViewPr>
    <p:cViewPr>
      <p:scale>
        <a:sx n="33" d="100"/>
        <a:sy n="33" d="100"/>
      </p:scale>
      <p:origin x="0" y="637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E4780-4742-4AF7-B9F6-29387D06C872}" type="datetimeFigureOut">
              <a:rPr lang="ko-KR" altLang="en-US" smtClean="0"/>
              <a:pPr/>
              <a:t>2023-01-14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E160-F603-41F3-A192-DC95957721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514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1681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2643759"/>
            <a:ext cx="5220072" cy="10801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23928" y="3723878"/>
            <a:ext cx="52199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3059832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84000" y="2947500"/>
            <a:ext cx="3060000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1447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28392" y="0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020272" y="1923678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980251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="" xmlns:a16="http://schemas.microsoft.com/office/drawing/2014/main" id="{DDA4CE02-F7F3-4BCD-B8DB-4DFD03965E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="" xmlns:a16="http://schemas.microsoft.com/office/drawing/2014/main" id="{39A54B34-6F96-4E3E-B72E-E680E3CE27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483997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228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264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582656" y="1374406"/>
            <a:ext cx="2700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820964" y="1374406"/>
            <a:ext cx="2736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="" xmlns:a16="http://schemas.microsoft.com/office/drawing/2014/main" id="{2F3CBFE9-6225-4EAB-9415-3558F6BE9A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="" xmlns:a16="http://schemas.microsoft.com/office/drawing/2014/main" id="{9E9189EF-3C10-45A2-8749-4187192ACE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73089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 userDrawn="1"/>
        </p:nvSpPr>
        <p:spPr>
          <a:xfrm>
            <a:off x="2847111" y="1179745"/>
            <a:ext cx="3401564" cy="3401564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="" xmlns:a16="http://schemas.microsoft.com/office/drawing/2014/main" id="{9B4F25E9-AA8C-4BD3-BF1F-56D20DF8DD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840BDE80-4E1C-47DE-8168-381888FDC3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219204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3800" y="2230378"/>
            <a:ext cx="49302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13800" y="2703954"/>
            <a:ext cx="49302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651870"/>
            <a:ext cx="1013895" cy="10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50740"/>
            <a:ext cx="648072" cy="64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9818"/>
            <a:ext cx="442142" cy="4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779200"/>
            <a:ext cx="360040" cy="36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1115616" y="1275607"/>
            <a:ext cx="2585656" cy="2592286"/>
            <a:chOff x="1115616" y="1275607"/>
            <a:chExt cx="2585656" cy="2592286"/>
          </a:xfrm>
        </p:grpSpPr>
        <p:pic>
          <p:nvPicPr>
            <p:cNvPr id="1026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7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78808"/>
            <a:ext cx="1475656" cy="159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26854" y="-51527"/>
            <a:ext cx="879830" cy="9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2873932" y="1562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005459" y="3443641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1967897" y="2192112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110757" y="80509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3934583" y="1426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5618205" y="238471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5463157" y="73615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4788024" y="3370715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254580" y="248388"/>
            <a:ext cx="4634840" cy="4646724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2101602"/>
            <a:ext cx="2736303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700" y="2677666"/>
            <a:ext cx="2736303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86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624792"/>
            <a:ext cx="1407408" cy="15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843808" y="377122"/>
            <a:ext cx="3456384" cy="3465247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29098" y="3829794"/>
            <a:ext cx="345638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28950" y="4443958"/>
            <a:ext cx="345638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37620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29040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3568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842131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34733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27011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Block Arc 1"/>
          <p:cNvSpPr/>
          <p:nvPr userDrawn="1"/>
        </p:nvSpPr>
        <p:spPr>
          <a:xfrm>
            <a:off x="683568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>
            <a:off x="2671382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4659196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6647011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="" xmlns:a16="http://schemas.microsoft.com/office/drawing/2014/main" id="{EDBECCA6-8618-46C3-A8D4-3B6399CCEF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="" xmlns:a16="http://schemas.microsoft.com/office/drawing/2014/main" id="{1D40A599-6D66-4DC9-82BB-52C171B5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3349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771800" y="1404764"/>
            <a:ext cx="6372200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="" xmlns:a16="http://schemas.microsoft.com/office/drawing/2014/main" id="{A6C3AF05-0B8F-485E-983F-1B40340199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="" xmlns:a16="http://schemas.microsoft.com/office/drawing/2014/main" id="{D183D1CC-DF98-45E3-B7CE-601603E40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91931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52" r:id="rId4"/>
    <p:sldLayoutId id="2147483661" r:id="rId5"/>
    <p:sldLayoutId id="2147483656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point-templates-desig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ree-powerpoint-templates-design.com&#1082;&#1099;&#1079;&#1099;&#1082;&#1099;&#1079;&#1099;&#1083;-&#1093;&#1072;&#1103;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3"/>
          </p:cNvPr>
          <p:cNvSpPr txBox="1"/>
          <p:nvPr/>
        </p:nvSpPr>
        <p:spPr>
          <a:xfrm>
            <a:off x="0" y="4572015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Кызыл-Хая</a:t>
            </a:r>
            <a:r>
              <a:rPr lang="ru-RU" altLang="ko-KR" sz="1200" dirty="0" smtClean="0">
                <a:latin typeface="Times New Roman" pitchFamily="18" charset="0"/>
                <a:cs typeface="Times New Roman" pitchFamily="18" charset="0"/>
              </a:rPr>
              <a:t>, 2022</a:t>
            </a:r>
            <a:endParaRPr lang="ko-KR" altLang="en-US" sz="105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00430" y="1142990"/>
            <a:ext cx="4929222" cy="2580889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Краткосрочный педагогический проект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«Использование современного метаязыка на уроках русского языка и литературы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(на примере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мемов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)»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5-10 классы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23962" y="3714758"/>
            <a:ext cx="4720038" cy="633822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ko-KR" sz="12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altLang="ko-KR" sz="1200" dirty="0" err="1" smtClean="0">
                <a:latin typeface="Times New Roman" pitchFamily="18" charset="0"/>
                <a:cs typeface="Times New Roman" pitchFamily="18" charset="0"/>
              </a:rPr>
              <a:t>Монгун-оол</a:t>
            </a:r>
            <a:r>
              <a:rPr lang="ru-RU" altLang="ko-K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ko-KR" sz="1200" dirty="0" err="1" smtClean="0">
                <a:latin typeface="Times New Roman" pitchFamily="18" charset="0"/>
                <a:cs typeface="Times New Roman" pitchFamily="18" charset="0"/>
              </a:rPr>
              <a:t>Шораана</a:t>
            </a:r>
            <a:r>
              <a:rPr lang="ru-RU" altLang="ko-KR" sz="1200" dirty="0" smtClean="0">
                <a:latin typeface="Times New Roman" pitchFamily="18" charset="0"/>
                <a:cs typeface="Times New Roman" pitchFamily="18" charset="0"/>
              </a:rPr>
              <a:t> Владимировна,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ko-KR" sz="12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altLang="ko-KR" sz="1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shoraana.m99@mail.ru</a:t>
            </a:r>
            <a:endParaRPr lang="en-US" altLang="ko-KR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4328" y="14496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50519" y="2738626"/>
            <a:ext cx="129393" cy="1440160"/>
            <a:chOff x="3424672" y="2643758"/>
            <a:chExt cx="283232" cy="1584176"/>
          </a:xfrm>
        </p:grpSpPr>
        <p:sp>
          <p:nvSpPr>
            <p:cNvPr id="7" name="Rectangle 6"/>
            <p:cNvSpPr/>
            <p:nvPr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57224" y="142858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Моген-Буренская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с.Кызыл-Хая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муниципального района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Монгун-Тайгинский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кожуун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Республики Тыва»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ПРОЕКТА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14348" y="3286132"/>
            <a:ext cx="1532020" cy="1357320"/>
            <a:chOff x="145880" y="3298784"/>
            <a:chExt cx="1761823" cy="813836"/>
          </a:xfrm>
        </p:grpSpPr>
        <p:grpSp>
          <p:nvGrpSpPr>
            <p:cNvPr id="15" name="Group 14"/>
            <p:cNvGrpSpPr/>
            <p:nvPr/>
          </p:nvGrpSpPr>
          <p:grpSpPr>
            <a:xfrm>
              <a:off x="145880" y="3298784"/>
              <a:ext cx="1738337" cy="677914"/>
              <a:chOff x="3678864" y="3276370"/>
              <a:chExt cx="1662759" cy="677914"/>
            </a:xfrm>
            <a:noFill/>
          </p:grpSpPr>
          <p:sp>
            <p:nvSpPr>
              <p:cNvPr id="17" name="Text Placeholder 17"/>
              <p:cNvSpPr txBox="1">
                <a:spLocks/>
              </p:cNvSpPr>
              <p:nvPr/>
            </p:nvSpPr>
            <p:spPr>
              <a:xfrm>
                <a:off x="3678864" y="3276370"/>
                <a:ext cx="1584177" cy="36322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ХАРАКТЕР </a:t>
                </a:r>
              </a:p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ДЕЯТЕЛЬНОСТИ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 Placeholder 18"/>
              <p:cNvSpPr txBox="1">
                <a:spLocks/>
              </p:cNvSpPr>
              <p:nvPr/>
            </p:nvSpPr>
            <p:spPr>
              <a:xfrm>
                <a:off x="3757446" y="3576203"/>
                <a:ext cx="1584177" cy="378081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b="1" dirty="0" smtClean="0">
                    <a:solidFill>
                      <a:schemeClr val="accent4"/>
                    </a:solidFill>
                    <a:cs typeface="Arial" pitchFamily="34" charset="0"/>
                  </a:rPr>
                  <a:t>ПОЗНАВАТЕЛЬНО-ТВОРЧЕСКИЙ</a:t>
                </a:r>
                <a:endParaRPr lang="en-US" sz="1200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51520" y="3885518"/>
              <a:ext cx="1656183" cy="227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60768" y="3429006"/>
            <a:ext cx="1440160" cy="1214446"/>
            <a:chOff x="251520" y="3350185"/>
            <a:chExt cx="1656184" cy="812332"/>
          </a:xfrm>
        </p:grpSpPr>
        <p:grpSp>
          <p:nvGrpSpPr>
            <p:cNvPr id="20" name="Group 19"/>
            <p:cNvGrpSpPr/>
            <p:nvPr/>
          </p:nvGrpSpPr>
          <p:grpSpPr>
            <a:xfrm>
              <a:off x="251520" y="3350185"/>
              <a:ext cx="1656184" cy="525626"/>
              <a:chOff x="3779911" y="3327771"/>
              <a:chExt cx="1584178" cy="525626"/>
            </a:xfrm>
            <a:noFill/>
          </p:grpSpPr>
          <p:sp>
            <p:nvSpPr>
              <p:cNvPr id="22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ХАРАКТЕР </a:t>
                </a:r>
              </a:p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УЧАСТИЯ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63415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b="1" dirty="0" smtClean="0">
                    <a:solidFill>
                      <a:schemeClr val="accent1"/>
                    </a:solidFill>
                    <a:cs typeface="Arial" pitchFamily="34" charset="0"/>
                  </a:rPr>
                  <a:t>ГРУППОВОЙ</a:t>
                </a:r>
                <a:endParaRPr lang="en-US" sz="12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251520" y="3885518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34734" y="3429006"/>
            <a:ext cx="1594654" cy="1214446"/>
            <a:chOff x="240992" y="3350185"/>
            <a:chExt cx="1666714" cy="812332"/>
          </a:xfrm>
        </p:grpSpPr>
        <p:grpSp>
          <p:nvGrpSpPr>
            <p:cNvPr id="25" name="Group 24"/>
            <p:cNvGrpSpPr/>
            <p:nvPr/>
          </p:nvGrpSpPr>
          <p:grpSpPr>
            <a:xfrm>
              <a:off x="240992" y="3350185"/>
              <a:ext cx="1666714" cy="764547"/>
              <a:chOff x="3769840" y="3327771"/>
              <a:chExt cx="1594250" cy="764547"/>
            </a:xfrm>
            <a:noFill/>
          </p:grpSpPr>
          <p:sp>
            <p:nvSpPr>
              <p:cNvPr id="27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ХАРАКТЕР</a:t>
                </a:r>
              </a:p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КОНТАКТОВ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Text Placeholder 18"/>
              <p:cNvSpPr txBox="1">
                <a:spLocks/>
              </p:cNvSpPr>
              <p:nvPr/>
            </p:nvSpPr>
            <p:spPr>
              <a:xfrm>
                <a:off x="3769840" y="3589982"/>
                <a:ext cx="1594250" cy="502336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b="1" dirty="0" smtClean="0">
                    <a:solidFill>
                      <a:schemeClr val="accent2"/>
                    </a:solidFill>
                    <a:cs typeface="Arial" pitchFamily="34" charset="0"/>
                  </a:rPr>
                  <a:t>ВНУТРИ</a:t>
                </a:r>
              </a:p>
              <a:p>
                <a:pPr marL="0" indent="0" algn="ctr">
                  <a:buNone/>
                </a:pPr>
                <a:r>
                  <a:rPr lang="ru-RU" sz="1200" b="1" dirty="0" smtClean="0">
                    <a:solidFill>
                      <a:schemeClr val="accent2"/>
                    </a:solidFill>
                    <a:cs typeface="Arial" pitchFamily="34" charset="0"/>
                  </a:rPr>
                  <a:t>КЛАССНЫЙ</a:t>
                </a:r>
                <a:endParaRPr lang="en-US" sz="12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51520" y="3885518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86578" y="3429008"/>
            <a:ext cx="1714511" cy="1071568"/>
            <a:chOff x="205023" y="3350185"/>
            <a:chExt cx="1738336" cy="818554"/>
          </a:xfrm>
        </p:grpSpPr>
        <p:grpSp>
          <p:nvGrpSpPr>
            <p:cNvPr id="30" name="Group 29"/>
            <p:cNvGrpSpPr/>
            <p:nvPr/>
          </p:nvGrpSpPr>
          <p:grpSpPr>
            <a:xfrm>
              <a:off x="205023" y="3350185"/>
              <a:ext cx="1702681" cy="736978"/>
              <a:chOff x="3735435" y="3327771"/>
              <a:chExt cx="1628653" cy="736978"/>
            </a:xfrm>
            <a:noFill/>
          </p:grpSpPr>
          <p:sp>
            <p:nvSpPr>
              <p:cNvPr id="32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ХАРАКТЕР</a:t>
                </a:r>
              </a:p>
              <a:p>
                <a:pPr marL="0" indent="0" algn="ctr">
                  <a:buNone/>
                </a:pPr>
                <a:r>
                  <a:rPr lang="ru-RU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РЕЗУЛЬТАТОВ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Text Placeholder 18"/>
              <p:cNvSpPr txBox="1">
                <a:spLocks/>
              </p:cNvSpPr>
              <p:nvPr/>
            </p:nvSpPr>
            <p:spPr>
              <a:xfrm>
                <a:off x="3735435" y="3815169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200" b="1" dirty="0" smtClean="0">
                    <a:solidFill>
                      <a:schemeClr val="accent3"/>
                    </a:solidFill>
                    <a:cs typeface="Arial" pitchFamily="34" charset="0"/>
                  </a:rPr>
                  <a:t>ТВОРЧЕСКИЕ ПРОЕКТЫ, СОБСТВЕННЫЕ МЕМЫ</a:t>
                </a:r>
                <a:endParaRPr lang="en-US" sz="12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87176" y="3891740"/>
              <a:ext cx="16561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34" name="Рисунок 33" descr="5-1024x68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571618"/>
            <a:ext cx="1440000" cy="1500198"/>
          </a:xfrm>
        </p:spPr>
      </p:pic>
      <p:pic>
        <p:nvPicPr>
          <p:cNvPr id="37" name="Рисунок 36" descr="AdobeStock_88512499.jpeg"/>
          <p:cNvPicPr>
            <a:picLocks noGrp="1" noChangeAspect="1"/>
          </p:cNvPicPr>
          <p:nvPr>
            <p:ph type="pic" idx="12"/>
          </p:nvPr>
        </p:nvPicPr>
        <p:blipFill>
          <a:blip r:embed="rId3" cstate="print"/>
          <a:srcRect l="15824" r="15824"/>
          <a:stretch>
            <a:fillRect/>
          </a:stretch>
        </p:blipFill>
        <p:spPr>
          <a:xfrm>
            <a:off x="2857500" y="1492250"/>
            <a:ext cx="1439863" cy="1579566"/>
          </a:xfrm>
        </p:spPr>
      </p:pic>
      <p:pic>
        <p:nvPicPr>
          <p:cNvPr id="35" name="Рисунок 34" descr="1_ftInkKYRWDW8xXzez-N6wg.jpeg"/>
          <p:cNvPicPr>
            <a:picLocks noGrp="1" noChangeAspect="1"/>
          </p:cNvPicPr>
          <p:nvPr>
            <p:ph type="pic" idx="13"/>
          </p:nvPr>
        </p:nvPicPr>
        <p:blipFill>
          <a:blip r:embed="rId4" cstate="print"/>
          <a:srcRect l="16675" r="16675"/>
          <a:stretch>
            <a:fillRect/>
          </a:stretch>
        </p:blipFill>
        <p:spPr>
          <a:xfrm>
            <a:off x="4834733" y="1571618"/>
            <a:ext cx="1440000" cy="1500198"/>
          </a:xfrm>
        </p:spPr>
      </p:pic>
      <p:pic>
        <p:nvPicPr>
          <p:cNvPr id="36" name="Рисунок 35" descr="1607623149_50-innovacionnyh-biznes-idej-i-vozmozhnostej-v-sfere-obrazovanija.jpg"/>
          <p:cNvPicPr>
            <a:picLocks noGrp="1" noChangeAspect="1"/>
          </p:cNvPicPr>
          <p:nvPr>
            <p:ph type="pic" idx="14"/>
          </p:nvPr>
        </p:nvPicPr>
        <p:blipFill>
          <a:blip r:embed="rId5" cstate="print"/>
          <a:stretch>
            <a:fillRect/>
          </a:stretch>
        </p:blipFill>
        <p:spPr>
          <a:xfrm>
            <a:off x="6827011" y="1571618"/>
            <a:ext cx="1440000" cy="1500198"/>
          </a:xfrm>
        </p:spPr>
      </p:pic>
    </p:spTree>
    <p:extLst>
      <p:ext uri="{BB962C8B-B14F-4D97-AF65-F5344CB8AC3E}">
        <p14:creationId xmlns:p14="http://schemas.microsoft.com/office/powerpoint/2010/main" xmlns="" val="41434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42844" y="2571750"/>
            <a:ext cx="7992888" cy="0"/>
          </a:xfrm>
          <a:prstGeom prst="line">
            <a:avLst/>
          </a:prstGeom>
          <a:ln w="25400">
            <a:solidFill>
              <a:schemeClr val="accent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85918" y="2140025"/>
            <a:ext cx="792088" cy="792088"/>
            <a:chOff x="1835696" y="2517293"/>
            <a:chExt cx="792088" cy="792088"/>
          </a:xfrm>
        </p:grpSpPr>
        <p:sp>
          <p:nvSpPr>
            <p:cNvPr id="13" name="Diamond 12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Diamond 13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00364" y="2140025"/>
            <a:ext cx="792088" cy="792088"/>
            <a:chOff x="1835696" y="2517293"/>
            <a:chExt cx="792088" cy="792088"/>
          </a:xfrm>
        </p:grpSpPr>
        <p:sp>
          <p:nvSpPr>
            <p:cNvPr id="16" name="Diamond 15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7" name="Diamond 16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357686" y="2140025"/>
            <a:ext cx="792088" cy="792088"/>
            <a:chOff x="1835696" y="2517293"/>
            <a:chExt cx="792088" cy="792088"/>
          </a:xfrm>
        </p:grpSpPr>
        <p:sp>
          <p:nvSpPr>
            <p:cNvPr id="19" name="Diamond 18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Diamond 19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572132" y="2071684"/>
            <a:ext cx="979994" cy="979994"/>
            <a:chOff x="1835696" y="2517293"/>
            <a:chExt cx="792088" cy="792088"/>
          </a:xfrm>
        </p:grpSpPr>
        <p:sp>
          <p:nvSpPr>
            <p:cNvPr id="22" name="Diamond 21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3" name="Diamond 22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14348" y="164305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b="1" dirty="0" smtClean="0">
                <a:solidFill>
                  <a:schemeClr val="accent5"/>
                </a:solidFill>
                <a:cs typeface="Arial" pitchFamily="34" charset="0"/>
              </a:rPr>
              <a:t>1</a:t>
            </a:r>
            <a:endParaRPr lang="ko-KR" altLang="en-US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5918" y="164305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b="1" dirty="0" smtClean="0">
                <a:solidFill>
                  <a:schemeClr val="accent4"/>
                </a:solidFill>
                <a:cs typeface="Arial" pitchFamily="34" charset="0"/>
              </a:rPr>
              <a:t>2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00364" y="164305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b="1" dirty="0" smtClean="0">
                <a:solidFill>
                  <a:schemeClr val="accent3"/>
                </a:solidFill>
                <a:cs typeface="Arial" pitchFamily="34" charset="0"/>
              </a:rPr>
              <a:t>3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00563" y="164305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b="1" dirty="0" smtClean="0">
                <a:solidFill>
                  <a:schemeClr val="accent2"/>
                </a:solidFill>
                <a:cs typeface="Arial" pitchFamily="34" charset="0"/>
              </a:rPr>
              <a:t>4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43570" y="1643056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b="1" dirty="0" smtClean="0">
                <a:solidFill>
                  <a:schemeClr val="accent1"/>
                </a:solidFill>
                <a:cs typeface="Arial" pitchFamily="34" charset="0"/>
              </a:rPr>
              <a:t>5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71472" y="3071816"/>
            <a:ext cx="1285884" cy="532080"/>
            <a:chOff x="496119" y="2469560"/>
            <a:chExt cx="1752190" cy="532080"/>
          </a:xfrm>
          <a:noFill/>
        </p:grpSpPr>
        <p:sp>
          <p:nvSpPr>
            <p:cNvPr id="35" name="TextBox 34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300823" y="3105066"/>
            <a:ext cx="1502246" cy="532080"/>
            <a:chOff x="496119" y="2469560"/>
            <a:chExt cx="1752190" cy="532080"/>
          </a:xfrm>
          <a:noFill/>
        </p:grpSpPr>
        <p:sp>
          <p:nvSpPr>
            <p:cNvPr id="38" name="TextBox 37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807745" y="3105066"/>
            <a:ext cx="1502246" cy="532080"/>
            <a:chOff x="496119" y="2469560"/>
            <a:chExt cx="1752190" cy="532080"/>
          </a:xfrm>
          <a:noFill/>
        </p:grpSpPr>
        <p:sp>
          <p:nvSpPr>
            <p:cNvPr id="41" name="TextBox 40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14667" y="3105066"/>
            <a:ext cx="1502246" cy="532080"/>
            <a:chOff x="496119" y="2469560"/>
            <a:chExt cx="1752190" cy="532080"/>
          </a:xfrm>
          <a:noFill/>
        </p:grpSpPr>
        <p:sp>
          <p:nvSpPr>
            <p:cNvPr id="44" name="TextBox 43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867729" y="3105066"/>
            <a:ext cx="1502246" cy="532080"/>
            <a:chOff x="496119" y="2469560"/>
            <a:chExt cx="1752190" cy="532080"/>
          </a:xfrm>
          <a:noFill/>
        </p:grpSpPr>
        <p:sp>
          <p:nvSpPr>
            <p:cNvPr id="47" name="TextBox 46"/>
            <p:cNvSpPr txBox="1"/>
            <p:nvPr/>
          </p:nvSpPr>
          <p:spPr>
            <a:xfrm>
              <a:off x="496119" y="2724641"/>
              <a:ext cx="1752190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10"/>
          <p:cNvGrpSpPr/>
          <p:nvPr/>
        </p:nvGrpSpPr>
        <p:grpSpPr>
          <a:xfrm>
            <a:off x="7000892" y="2000246"/>
            <a:ext cx="1143008" cy="1116000"/>
            <a:chOff x="1835696" y="2517293"/>
            <a:chExt cx="792088" cy="792088"/>
          </a:xfrm>
        </p:grpSpPr>
        <p:sp>
          <p:nvSpPr>
            <p:cNvPr id="50" name="Diamond 9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Diamond 8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7429520" y="1643056"/>
            <a:ext cx="31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ko-KR" b="1" dirty="0" smtClean="0">
                <a:solidFill>
                  <a:schemeClr val="accent5"/>
                </a:solidFill>
                <a:cs typeface="Arial" pitchFamily="34" charset="0"/>
              </a:rPr>
              <a:t>6</a:t>
            </a:r>
            <a:endParaRPr lang="ko-KR" altLang="en-US" b="1" dirty="0">
              <a:solidFill>
                <a:schemeClr val="accent5"/>
              </a:solidFill>
              <a:cs typeface="Arial" pitchFamily="34" charset="0"/>
            </a:endParaRPr>
          </a:p>
        </p:txBody>
      </p:sp>
      <p:grpSp>
        <p:nvGrpSpPr>
          <p:cNvPr id="53" name="Group 10"/>
          <p:cNvGrpSpPr/>
          <p:nvPr/>
        </p:nvGrpSpPr>
        <p:grpSpPr>
          <a:xfrm>
            <a:off x="642910" y="2214559"/>
            <a:ext cx="642942" cy="717554"/>
            <a:chOff x="1835696" y="2517293"/>
            <a:chExt cx="792088" cy="792088"/>
          </a:xfrm>
        </p:grpSpPr>
        <p:sp>
          <p:nvSpPr>
            <p:cNvPr id="54" name="Diamond 9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Diamond 8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11300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19872" y="1486561"/>
            <a:ext cx="1060704" cy="1429526"/>
            <a:chOff x="4041649" y="1707654"/>
            <a:chExt cx="1060704" cy="1429526"/>
          </a:xfrm>
        </p:grpSpPr>
        <p:sp>
          <p:nvSpPr>
            <p:cNvPr id="5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Hexagon 5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" name="Hexagon 6"/>
          <p:cNvSpPr/>
          <p:nvPr/>
        </p:nvSpPr>
        <p:spPr>
          <a:xfrm>
            <a:off x="4000804" y="2499742"/>
            <a:ext cx="1098501" cy="955723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 rot="3600000">
            <a:off x="4379315" y="1384644"/>
            <a:ext cx="1060704" cy="1429526"/>
            <a:chOff x="4041649" y="1707654"/>
            <a:chExt cx="1060704" cy="1429526"/>
          </a:xfrm>
        </p:grpSpPr>
        <p:sp>
          <p:nvSpPr>
            <p:cNvPr id="9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Hexagon 9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7084136">
            <a:off x="5012118" y="2130682"/>
            <a:ext cx="1060704" cy="1429526"/>
            <a:chOff x="4041649" y="1707654"/>
            <a:chExt cx="1060704" cy="1429526"/>
          </a:xfrm>
        </p:grpSpPr>
        <p:sp>
          <p:nvSpPr>
            <p:cNvPr id="12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Hexagon 12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0800000">
            <a:off x="4620373" y="2994924"/>
            <a:ext cx="1060704" cy="1429526"/>
            <a:chOff x="4041649" y="1707654"/>
            <a:chExt cx="1060704" cy="1429526"/>
          </a:xfrm>
        </p:grpSpPr>
        <p:sp>
          <p:nvSpPr>
            <p:cNvPr id="15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Hexagon 15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14480428">
            <a:off x="3651116" y="3135508"/>
            <a:ext cx="1060704" cy="1429526"/>
            <a:chOff x="4041649" y="1707654"/>
            <a:chExt cx="1060704" cy="1429526"/>
          </a:xfrm>
        </p:grpSpPr>
        <p:sp>
          <p:nvSpPr>
            <p:cNvPr id="18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Hexagon 18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8000000">
            <a:off x="3001225" y="2344498"/>
            <a:ext cx="1060704" cy="1429526"/>
            <a:chOff x="4041649" y="1707654"/>
            <a:chExt cx="1060704" cy="1429526"/>
          </a:xfrm>
        </p:grpSpPr>
        <p:sp>
          <p:nvSpPr>
            <p:cNvPr id="21" name="Isosceles Triangle 2"/>
            <p:cNvSpPr/>
            <p:nvPr/>
          </p:nvSpPr>
          <p:spPr>
            <a:xfrm rot="10800000">
              <a:off x="4041649" y="1707654"/>
              <a:ext cx="1060704" cy="1429526"/>
            </a:xfrm>
            <a:custGeom>
              <a:avLst/>
              <a:gdLst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0747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0747 h 1584176"/>
                <a:gd name="connsiteX8" fmla="*/ 831087 w 1060704"/>
                <a:gd name="connsiteY8" fmla="*/ 669776 h 1584176"/>
                <a:gd name="connsiteX9" fmla="*/ 832104 w 1060704"/>
                <a:gd name="connsiteY9" fmla="*/ 669776 h 1584176"/>
                <a:gd name="connsiteX10" fmla="*/ 1060704 w 1060704"/>
                <a:gd name="connsiteY10" fmla="*/ 1126976 h 1584176"/>
                <a:gd name="connsiteX11" fmla="*/ 832104 w 1060704"/>
                <a:gd name="connsiteY11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53603 h 1584176"/>
                <a:gd name="connsiteX7" fmla="*/ 831087 w 1060704"/>
                <a:gd name="connsiteY7" fmla="*/ 669776 h 1584176"/>
                <a:gd name="connsiteX8" fmla="*/ 832104 w 1060704"/>
                <a:gd name="connsiteY8" fmla="*/ 669776 h 1584176"/>
                <a:gd name="connsiteX9" fmla="*/ 1060704 w 1060704"/>
                <a:gd name="connsiteY9" fmla="*/ 1126976 h 1584176"/>
                <a:gd name="connsiteX10" fmla="*/ 832104 w 1060704"/>
                <a:gd name="connsiteY10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832104 w 1060704"/>
                <a:gd name="connsiteY7" fmla="*/ 669776 h 1584176"/>
                <a:gd name="connsiteX8" fmla="*/ 1060704 w 1060704"/>
                <a:gd name="connsiteY8" fmla="*/ 1126976 h 1584176"/>
                <a:gd name="connsiteX9" fmla="*/ 832104 w 1060704"/>
                <a:gd name="connsiteY9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831087 w 1060704"/>
                <a:gd name="connsiteY6" fmla="*/ 669776 h 1584176"/>
                <a:gd name="connsiteX7" fmla="*/ 1060704 w 1060704"/>
                <a:gd name="connsiteY7" fmla="*/ 1126976 h 1584176"/>
                <a:gd name="connsiteX8" fmla="*/ 832104 w 1060704"/>
                <a:gd name="connsiteY8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226249 w 1060704"/>
                <a:gd name="connsiteY4" fmla="*/ 669776 h 1584176"/>
                <a:gd name="connsiteX5" fmla="*/ 531051 w 1060704"/>
                <a:gd name="connsiteY5" fmla="*/ 0 h 1584176"/>
                <a:gd name="connsiteX6" fmla="*/ 1060704 w 1060704"/>
                <a:gd name="connsiteY6" fmla="*/ 1126976 h 1584176"/>
                <a:gd name="connsiteX7" fmla="*/ 832104 w 1060704"/>
                <a:gd name="connsiteY7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228600 w 1060704"/>
                <a:gd name="connsiteY3" fmla="*/ 669776 h 1584176"/>
                <a:gd name="connsiteX4" fmla="*/ 531051 w 1060704"/>
                <a:gd name="connsiteY4" fmla="*/ 0 h 1584176"/>
                <a:gd name="connsiteX5" fmla="*/ 1060704 w 1060704"/>
                <a:gd name="connsiteY5" fmla="*/ 1126976 h 1584176"/>
                <a:gd name="connsiteX6" fmla="*/ 832104 w 1060704"/>
                <a:gd name="connsiteY6" fmla="*/ 1584176 h 1584176"/>
                <a:gd name="connsiteX0" fmla="*/ 832104 w 1060704"/>
                <a:gd name="connsiteY0" fmla="*/ 1584176 h 1584176"/>
                <a:gd name="connsiteX1" fmla="*/ 228600 w 1060704"/>
                <a:gd name="connsiteY1" fmla="*/ 1584176 h 1584176"/>
                <a:gd name="connsiteX2" fmla="*/ 0 w 1060704"/>
                <a:gd name="connsiteY2" fmla="*/ 1126976 h 1584176"/>
                <a:gd name="connsiteX3" fmla="*/ 531051 w 1060704"/>
                <a:gd name="connsiteY3" fmla="*/ 0 h 1584176"/>
                <a:gd name="connsiteX4" fmla="*/ 1060704 w 1060704"/>
                <a:gd name="connsiteY4" fmla="*/ 1126976 h 1584176"/>
                <a:gd name="connsiteX5" fmla="*/ 832104 w 1060704"/>
                <a:gd name="connsiteY5" fmla="*/ 1584176 h 1584176"/>
                <a:gd name="connsiteX0" fmla="*/ 832104 w 1060704"/>
                <a:gd name="connsiteY0" fmla="*/ 1553220 h 1553220"/>
                <a:gd name="connsiteX1" fmla="*/ 228600 w 1060704"/>
                <a:gd name="connsiteY1" fmla="*/ 1553220 h 1553220"/>
                <a:gd name="connsiteX2" fmla="*/ 0 w 1060704"/>
                <a:gd name="connsiteY2" fmla="*/ 1096020 h 1553220"/>
                <a:gd name="connsiteX3" fmla="*/ 523907 w 1060704"/>
                <a:gd name="connsiteY3" fmla="*/ 0 h 1553220"/>
                <a:gd name="connsiteX4" fmla="*/ 1060704 w 1060704"/>
                <a:gd name="connsiteY4" fmla="*/ 1096020 h 1553220"/>
                <a:gd name="connsiteX5" fmla="*/ 832104 w 1060704"/>
                <a:gd name="connsiteY5" fmla="*/ 1553220 h 1553220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19144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2263 h 1522263"/>
                <a:gd name="connsiteX1" fmla="*/ 228600 w 1060704"/>
                <a:gd name="connsiteY1" fmla="*/ 1522263 h 1522263"/>
                <a:gd name="connsiteX2" fmla="*/ 0 w 1060704"/>
                <a:gd name="connsiteY2" fmla="*/ 1065063 h 1522263"/>
                <a:gd name="connsiteX3" fmla="*/ 533432 w 1060704"/>
                <a:gd name="connsiteY3" fmla="*/ 0 h 1522263"/>
                <a:gd name="connsiteX4" fmla="*/ 1060704 w 1060704"/>
                <a:gd name="connsiteY4" fmla="*/ 1065063 h 1522263"/>
                <a:gd name="connsiteX5" fmla="*/ 832104 w 1060704"/>
                <a:gd name="connsiteY5" fmla="*/ 1522263 h 1522263"/>
                <a:gd name="connsiteX0" fmla="*/ 832104 w 1060704"/>
                <a:gd name="connsiteY0" fmla="*/ 1524644 h 1524644"/>
                <a:gd name="connsiteX1" fmla="*/ 228600 w 1060704"/>
                <a:gd name="connsiteY1" fmla="*/ 1524644 h 1524644"/>
                <a:gd name="connsiteX2" fmla="*/ 0 w 1060704"/>
                <a:gd name="connsiteY2" fmla="*/ 1067444 h 1524644"/>
                <a:gd name="connsiteX3" fmla="*/ 526288 w 1060704"/>
                <a:gd name="connsiteY3" fmla="*/ 0 h 1524644"/>
                <a:gd name="connsiteX4" fmla="*/ 1060704 w 1060704"/>
                <a:gd name="connsiteY4" fmla="*/ 1067444 h 1524644"/>
                <a:gd name="connsiteX5" fmla="*/ 832104 w 1060704"/>
                <a:gd name="connsiteY5" fmla="*/ 1524644 h 1524644"/>
                <a:gd name="connsiteX0" fmla="*/ 832104 w 1060704"/>
                <a:gd name="connsiteY0" fmla="*/ 1517309 h 1517309"/>
                <a:gd name="connsiteX1" fmla="*/ 228600 w 1060704"/>
                <a:gd name="connsiteY1" fmla="*/ 1517309 h 1517309"/>
                <a:gd name="connsiteX2" fmla="*/ 0 w 1060704"/>
                <a:gd name="connsiteY2" fmla="*/ 1060109 h 1517309"/>
                <a:gd name="connsiteX3" fmla="*/ 528733 w 1060704"/>
                <a:gd name="connsiteY3" fmla="*/ 0 h 1517309"/>
                <a:gd name="connsiteX4" fmla="*/ 1060704 w 1060704"/>
                <a:gd name="connsiteY4" fmla="*/ 1060109 h 1517309"/>
                <a:gd name="connsiteX5" fmla="*/ 832104 w 1060704"/>
                <a:gd name="connsiteY5" fmla="*/ 1517309 h 1517309"/>
                <a:gd name="connsiteX0" fmla="*/ 832104 w 1060704"/>
                <a:gd name="connsiteY0" fmla="*/ 1422211 h 1422211"/>
                <a:gd name="connsiteX1" fmla="*/ 228600 w 1060704"/>
                <a:gd name="connsiteY1" fmla="*/ 1422211 h 1422211"/>
                <a:gd name="connsiteX2" fmla="*/ 0 w 1060704"/>
                <a:gd name="connsiteY2" fmla="*/ 965011 h 1422211"/>
                <a:gd name="connsiteX3" fmla="*/ 543363 w 1060704"/>
                <a:gd name="connsiteY3" fmla="*/ 0 h 1422211"/>
                <a:gd name="connsiteX4" fmla="*/ 1060704 w 1060704"/>
                <a:gd name="connsiteY4" fmla="*/ 965011 h 1422211"/>
                <a:gd name="connsiteX5" fmla="*/ 832104 w 1060704"/>
                <a:gd name="connsiteY5" fmla="*/ 1422211 h 1422211"/>
                <a:gd name="connsiteX0" fmla="*/ 832104 w 1060704"/>
                <a:gd name="connsiteY0" fmla="*/ 1429526 h 1429526"/>
                <a:gd name="connsiteX1" fmla="*/ 228600 w 1060704"/>
                <a:gd name="connsiteY1" fmla="*/ 1429526 h 1429526"/>
                <a:gd name="connsiteX2" fmla="*/ 0 w 1060704"/>
                <a:gd name="connsiteY2" fmla="*/ 972326 h 1429526"/>
                <a:gd name="connsiteX3" fmla="*/ 543363 w 1060704"/>
                <a:gd name="connsiteY3" fmla="*/ 0 h 1429526"/>
                <a:gd name="connsiteX4" fmla="*/ 1060704 w 1060704"/>
                <a:gd name="connsiteY4" fmla="*/ 972326 h 1429526"/>
                <a:gd name="connsiteX5" fmla="*/ 832104 w 1060704"/>
                <a:gd name="connsiteY5" fmla="*/ 1429526 h 142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0704" h="1429526">
                  <a:moveTo>
                    <a:pt x="832104" y="1429526"/>
                  </a:moveTo>
                  <a:lnTo>
                    <a:pt x="228600" y="1429526"/>
                  </a:lnTo>
                  <a:lnTo>
                    <a:pt x="0" y="972326"/>
                  </a:lnTo>
                  <a:lnTo>
                    <a:pt x="543363" y="0"/>
                  </a:lnTo>
                  <a:lnTo>
                    <a:pt x="1060704" y="972326"/>
                  </a:lnTo>
                  <a:lnTo>
                    <a:pt x="832104" y="142952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Hexagon 21"/>
            <p:cNvSpPr/>
            <p:nvPr/>
          </p:nvSpPr>
          <p:spPr>
            <a:xfrm>
              <a:off x="4115403" y="1760695"/>
              <a:ext cx="913197" cy="7945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3" name="Block Arc 14"/>
          <p:cNvSpPr/>
          <p:nvPr/>
        </p:nvSpPr>
        <p:spPr>
          <a:xfrm rot="16200000">
            <a:off x="4236956" y="2664298"/>
            <a:ext cx="626197" cy="62660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88280" y="195574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2120" y="1979962"/>
            <a:ext cx="327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00172" y="3002058"/>
            <a:ext cx="327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87143" y="3977905"/>
            <a:ext cx="327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9590" y="4024340"/>
            <a:ext cx="327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46831" y="2969887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10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63700" y="1702963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62227" y="1702963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07322" y="2788526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4275" y="3711771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4953" y="3711771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13391" y="2665384"/>
            <a:ext cx="973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115615" y="3542478"/>
            <a:ext cx="1926735" cy="494026"/>
            <a:chOff x="803640" y="3362835"/>
            <a:chExt cx="2059657" cy="494026"/>
          </a:xfrm>
        </p:grpSpPr>
        <p:sp>
          <p:nvSpPr>
            <p:cNvPr id="43" name="TextBox 42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155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1090950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ПРЕДМЕТНО-СОДЕРЖАТЕЛЬНЫЕ ОБЛАСТИ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88696" y="389304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545916" y="160624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996792" y="270202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-1252315" y="1387922"/>
            <a:ext cx="3193504" cy="3224314"/>
            <a:chOff x="-1241419" y="1431052"/>
            <a:chExt cx="3193504" cy="3224314"/>
          </a:xfrm>
          <a:solidFill>
            <a:schemeClr val="accent2"/>
          </a:solidFill>
        </p:grpSpPr>
        <p:sp>
          <p:nvSpPr>
            <p:cNvPr id="8" name="Block Arc 7"/>
            <p:cNvSpPr/>
            <p:nvPr/>
          </p:nvSpPr>
          <p:spPr>
            <a:xfrm>
              <a:off x="-1241419" y="1431052"/>
              <a:ext cx="3193504" cy="3193504"/>
            </a:xfrm>
            <a:prstGeom prst="blockArc">
              <a:avLst>
                <a:gd name="adj1" fmla="val 16290582"/>
                <a:gd name="adj2" fmla="val 4576946"/>
                <a:gd name="adj3" fmla="val 9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5300000">
              <a:off x="595793" y="4484150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1657462" y="1203598"/>
            <a:ext cx="4048798" cy="4048798"/>
            <a:chOff x="-1620688" y="1203598"/>
            <a:chExt cx="4048798" cy="4048798"/>
          </a:xfrm>
          <a:solidFill>
            <a:schemeClr val="accent1"/>
          </a:solidFill>
        </p:grpSpPr>
        <p:sp>
          <p:nvSpPr>
            <p:cNvPr id="11" name="Block Arc 10"/>
            <p:cNvSpPr/>
            <p:nvPr/>
          </p:nvSpPr>
          <p:spPr>
            <a:xfrm>
              <a:off x="-1620688" y="1203598"/>
              <a:ext cx="4048798" cy="4048798"/>
            </a:xfrm>
            <a:prstGeom prst="blockArc">
              <a:avLst>
                <a:gd name="adj1" fmla="val 16233158"/>
                <a:gd name="adj2" fmla="val 1430557"/>
                <a:gd name="adj3" fmla="val 8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12374003">
              <a:off x="2112022" y="4027393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06762" y="1377752"/>
            <a:ext cx="3540522" cy="3540522"/>
            <a:chOff x="-2052736" y="1377752"/>
            <a:chExt cx="3540522" cy="3540522"/>
          </a:xfrm>
          <a:solidFill>
            <a:schemeClr val="accent3"/>
          </a:solidFill>
        </p:grpSpPr>
        <p:sp>
          <p:nvSpPr>
            <p:cNvPr id="14" name="Block Arc 13"/>
            <p:cNvSpPr/>
            <p:nvPr/>
          </p:nvSpPr>
          <p:spPr>
            <a:xfrm>
              <a:off x="-2052736" y="1377752"/>
              <a:ext cx="3540522" cy="3540522"/>
            </a:xfrm>
            <a:prstGeom prst="blockArc">
              <a:avLst>
                <a:gd name="adj1" fmla="val 17694760"/>
                <a:gd name="adj2" fmla="val 849742"/>
                <a:gd name="adj3" fmla="val 1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2374003">
              <a:off x="1304369" y="3518776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Rectangle 9"/>
          <p:cNvSpPr/>
          <p:nvPr/>
        </p:nvSpPr>
        <p:spPr>
          <a:xfrm>
            <a:off x="754715" y="1802426"/>
            <a:ext cx="317247" cy="29697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21"/>
          <p:cNvSpPr>
            <a:spLocks noChangeAspect="1"/>
          </p:cNvSpPr>
          <p:nvPr/>
        </p:nvSpPr>
        <p:spPr>
          <a:xfrm>
            <a:off x="1089214" y="409223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Rounded Rectangle 27"/>
          <p:cNvSpPr/>
          <p:nvPr/>
        </p:nvSpPr>
        <p:spPr>
          <a:xfrm>
            <a:off x="2180617" y="2930474"/>
            <a:ext cx="342615" cy="2631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071802" y="1857370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является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межпредметным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осуществляется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рамках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предметов «русский язык» и «русская литература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3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0" y="500048"/>
            <a:ext cx="9144000" cy="342370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ХАРАКТЕР СОДЕРЖАНИЯ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1000100" y="2644081"/>
            <a:ext cx="7215238" cy="288032"/>
          </a:xfrm>
        </p:spPr>
        <p:txBody>
          <a:bodyPr/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Самой популярной педагогической технологией в современном преподавании становится метод проектов с использованием ИКТ, так как он направлен на повышение эффективности урока. На таких занятиях учитель предъявляет школьникам ту или иную проблему для самостоятельного исследования, хорошо зная ее результат, ход решения и те черты творческой деятельности, которые требуются в ходе ее решения. Тем самым построение системы таких проблем позволяет предусматривать деятельность учащихся, постепенно приводящую к формированию необходимых черт творческой личности.</a:t>
            </a:r>
            <a:endParaRPr lang="ru-RU" sz="12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Принцип деятельности заключается в том, что ученик, получая знания не в готовом виде, а добывая их сам, осознает при этом содержание и формы своей учебной деятельности, понимает и принимает систему ее норм, активно участвует в их совершенствовании, что способствует активному успешному формированию его общекультурных и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деятельностных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способностей,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общеучебных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умений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ЗАДАНИЯ ПРИ РАБОТЕ С МЕМАМИ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6862179"/>
              </p:ext>
            </p:extLst>
          </p:nvPr>
        </p:nvGraphicFramePr>
        <p:xfrm>
          <a:off x="668938" y="1426259"/>
          <a:ext cx="1829300" cy="27619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087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22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941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9658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210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задания на извлечение информации из </a:t>
                      </a:r>
                      <a:r>
                        <a:rPr lang="ru-RU" altLang="ko-KR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мема</a:t>
                      </a: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(с помощью наводящих вопросов учителя и самостоятельно</a:t>
                      </a:r>
                      <a:r>
                        <a:rPr lang="ru-RU" altLang="ko-KR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altLang="ko-KR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173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5171228"/>
              </p:ext>
            </p:extLst>
          </p:nvPr>
        </p:nvGraphicFramePr>
        <p:xfrm>
          <a:off x="2671263" y="1428741"/>
          <a:ext cx="1829300" cy="27146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32282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409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228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на обнаружение причинно-следственных связей (с помощью учителя и самостоятельно</a:t>
                      </a:r>
                      <a:r>
                        <a:rPr lang="en-US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    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3702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228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7356153"/>
              </p:ext>
            </p:extLst>
          </p:nvPr>
        </p:nvGraphicFramePr>
        <p:xfrm>
          <a:off x="4649264" y="1426259"/>
          <a:ext cx="1829300" cy="2476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30875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872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190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на критику предлагаемого источника «найдите в </a:t>
                      </a:r>
                      <a:r>
                        <a:rPr lang="ru-RU" altLang="ko-KR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меме</a:t>
                      </a: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ошибку»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0207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9451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4023943"/>
              </p:ext>
            </p:extLst>
          </p:nvPr>
        </p:nvGraphicFramePr>
        <p:xfrm>
          <a:off x="6639428" y="1425461"/>
          <a:ext cx="2004538" cy="17892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2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80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2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35052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27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505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70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на самостоятельное создание </a:t>
                      </a:r>
                      <a:r>
                        <a:rPr lang="ru-RU" altLang="ko-KR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мема</a:t>
                      </a:r>
                      <a:r>
                        <a:rPr lang="en-US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422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505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317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5720" y="699542"/>
            <a:ext cx="8501122" cy="3943910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Ни один урок не обходиться без коммуникации. Стоит заметить, что находить общий язык с детьми становится труднее в силу разного темпа жизни. Нужно искать тот язык, который будет понятен каждому. 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Тут приходит на ум метаязык. Термин который используется уже много лет, но всё ещё нет одного определения слова. В своей работе я использую данное определение: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Метаязык - язык, средствами которого проводится описание структурных, дедуктивных или 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семантических свойств кого-либо другого (обычно формализованного) языка, являющегося предметом изучения.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В современном мире, где господствует процесс глобализации, есть такой язык, который будет понятен практически каждому. Этим языком является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мем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lvl="0"/>
            <a:endParaRPr lang="en-US" altLang="ko-KR" dirty="0"/>
          </a:p>
        </p:txBody>
      </p:sp>
      <p:grpSp>
        <p:nvGrpSpPr>
          <p:cNvPr id="13" name="Group 12"/>
          <p:cNvGrpSpPr/>
          <p:nvPr/>
        </p:nvGrpSpPr>
        <p:grpSpPr>
          <a:xfrm>
            <a:off x="6306291" y="3052549"/>
            <a:ext cx="2140723" cy="525214"/>
            <a:chOff x="4320398" y="1245513"/>
            <a:chExt cx="2874451" cy="525214"/>
          </a:xfrm>
        </p:grpSpPr>
        <p:sp>
          <p:nvSpPr>
            <p:cNvPr id="14" name="TextBox 13"/>
            <p:cNvSpPr txBox="1"/>
            <p:nvPr/>
          </p:nvSpPr>
          <p:spPr>
            <a:xfrm>
              <a:off x="4320399" y="1493728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445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4294967295"/>
          </p:nvPr>
        </p:nvSpPr>
        <p:spPr>
          <a:xfrm>
            <a:off x="0" y="123825"/>
            <a:ext cx="9144000" cy="576263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ПОЭТАПНАЯ РАБОТА НАД ПРОЕКТОМ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1071552"/>
            <a:ext cx="66794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этап -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подготовительный.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Изучение научных, лингвистических источников: современные исследования, посвящённые глобальному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метаязыку.Анализ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современных материалов на тему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мемов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их использования в учебном процессе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Практический.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Анкетирование школьников для определения уровня учебной мотивации и творческого потенциала, написание уроков, создание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мемов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 теме, проведение уроков с использованием технологии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мемов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Аналитический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Анализ применения в учебном процессе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технологии:самоанализ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работы, повторное анкетирование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учащихся;представление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опыта перед педагогической общественностью: выступление на методическом совете на уровне школы</a:t>
            </a:r>
          </a:p>
          <a:p>
            <a:pPr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ПОЭТАПНАЯ РАБОТА НАД УРОКОМ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5536" y="1635645"/>
            <a:ext cx="8311830" cy="3005396"/>
            <a:chOff x="1170431" y="740677"/>
            <a:chExt cx="8833425" cy="3193994"/>
          </a:xfrm>
        </p:grpSpPr>
        <p:sp>
          <p:nvSpPr>
            <p:cNvPr id="5" name="L-Shape 4"/>
            <p:cNvSpPr/>
            <p:nvPr/>
          </p:nvSpPr>
          <p:spPr>
            <a:xfrm rot="5400000">
              <a:off x="1564790" y="1851583"/>
              <a:ext cx="1310355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1714544" y="2434166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190500" rIns="190500" bIns="190500" numCol="1" spcCol="1270" anchor="t" anchorCtr="0">
              <a:noAutofit/>
            </a:bodyPr>
            <a:lstStyle/>
            <a:p>
              <a:pPr lvl="0" algn="l" defTabSz="22225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0" kern="1200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2946521" y="1728046"/>
              <a:ext cx="322983" cy="322983"/>
            </a:xfrm>
            <a:prstGeom prst="triangle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L-Shape 7"/>
            <p:cNvSpPr/>
            <p:nvPr/>
          </p:nvSpPr>
          <p:spPr>
            <a:xfrm rot="5400000">
              <a:off x="3809576" y="1349828"/>
              <a:ext cx="1310353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3810138" y="1915610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190500" rIns="190500" bIns="190500" numCol="1" spcCol="1270" anchor="t" anchorCtr="0">
              <a:noAutofit/>
            </a:bodyPr>
            <a:lstStyle/>
            <a:p>
              <a:pPr lvl="0" algn="l" defTabSz="22225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0" kern="1200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5191306" y="1209490"/>
              <a:ext cx="322983" cy="322983"/>
            </a:xfrm>
            <a:prstGeom prst="triangle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L-Shape 10"/>
            <p:cNvSpPr/>
            <p:nvPr/>
          </p:nvSpPr>
          <p:spPr>
            <a:xfrm rot="5400000">
              <a:off x="6054360" y="848073"/>
              <a:ext cx="1310355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5905732" y="1397053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0500" tIns="190500" rIns="190500" bIns="190500" numCol="1" spcCol="1270" anchor="t" anchorCtr="0">
              <a:noAutofit/>
            </a:bodyPr>
            <a:lstStyle/>
            <a:p>
              <a:pPr lvl="0" algn="l" defTabSz="22225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5000" kern="1200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7436091" y="741341"/>
              <a:ext cx="322983" cy="322983"/>
            </a:xfrm>
            <a:prstGeom prst="triangle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L-Shape 13"/>
            <p:cNvSpPr/>
            <p:nvPr/>
          </p:nvSpPr>
          <p:spPr>
            <a:xfrm rot="5400000">
              <a:off x="8299143" y="346317"/>
              <a:ext cx="1310354" cy="209907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5" name="Rectangle 36"/>
          <p:cNvSpPr/>
          <p:nvPr/>
        </p:nvSpPr>
        <p:spPr>
          <a:xfrm>
            <a:off x="785786" y="3500444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Teardrop 6"/>
          <p:cNvSpPr/>
          <p:nvPr/>
        </p:nvSpPr>
        <p:spPr>
          <a:xfrm rot="8100000">
            <a:off x="4908079" y="2693515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ectangle 16"/>
          <p:cNvSpPr/>
          <p:nvPr/>
        </p:nvSpPr>
        <p:spPr>
          <a:xfrm rot="2700000">
            <a:off x="7145987" y="2213118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ounded Rectangle 27"/>
          <p:cNvSpPr/>
          <p:nvPr/>
        </p:nvSpPr>
        <p:spPr>
          <a:xfrm>
            <a:off x="2786050" y="321469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43240" y="2932113"/>
            <a:ext cx="135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Нахождение изображения для создания </a:t>
            </a:r>
            <a:r>
              <a:rPr lang="ru-R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мема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3732" y="2715766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Обработка</a:t>
            </a:r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1538" y="3286130"/>
            <a:ext cx="1357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Переработка и сжатие необходимой информации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29876" y="1755659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58082" y="1955482"/>
            <a:ext cx="1500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интереса целевой аудитории (учеников), развитие коммуникативных компетенций посредством обсуждения </a:t>
            </a:r>
            <a:r>
              <a:rPr lang="ru-RU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мемов</a:t>
            </a: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62947" y="1275606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72000" y="3698078"/>
            <a:ext cx="40324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96804" y="2235712"/>
            <a:ext cx="1460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2428874"/>
            <a:ext cx="1500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Создание и использование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мема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ходе урока, прикрепление к технологической карте урока.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57752" y="4143386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Итог: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урок способствует развитию познавательных, творческих навыков учащихся, умение искать информацию, коммуникативных компетенций и критического мышления.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029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«Местоимения»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МЕМ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714362"/>
            <a:ext cx="4500594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0" y="123825"/>
            <a:ext cx="9144000" cy="576263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1142990"/>
            <a:ext cx="71438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последние десятилетия в связи с развитием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интернет-технологий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нашей жизни возникла новая форма речевого взаимодействия – интернет-коммуникация. По определению И. Н. Розиной, интернет-коммуникация представляет собой «процесс использования людьми электронных сообщений (чаще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 для формирования знаний и взаимопонимания в разнообразных средах, контекстах и культурах».  В плане вышесказанного особый интерес представляет обращение к рассматриваемой форме коммуникации преподавателей русского языка и литературы, поскольку без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интернет-коммуникации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на сегодняшний день не представляется возможным полноценное формирование коммуникативной компетенции обучающихся, овладение которой является обязательным требованием к освоению любой образовательной программы. .</a:t>
            </a:r>
          </a:p>
          <a:p>
            <a:pPr indent="457200" algn="just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заключается в том, что между учителями и учениками имеется огромный разрыв в уровне использования всемирной сети Интернет. Современное поколение детей имеют доступ в сеть с рождения.  По данным экспертов «Лаборатории Касперского» на 2018 год  85% детей говорят, что просто не могут обойтись без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гаджетов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а 25% родителей жалуются, что ребенок проводит в сети все свободное время. Интернет является не только местом для развлечения, обучения, но и для общения. Интернет имеет свой собственный понятный каждому язык.</a:t>
            </a:r>
          </a:p>
          <a:p>
            <a:pPr indent="457200"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Ссылка: Розина И. Н. Педагогическая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компьютерно-опосредованная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коммуникация: теория и практика. М.: Логос, 2005. 460 с.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№2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мем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642924"/>
            <a:ext cx="4714908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№3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мем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714362"/>
            <a:ext cx="5500726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№4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мем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714362"/>
            <a:ext cx="5274378" cy="421482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№5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мем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248" y="714362"/>
            <a:ext cx="5938630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№6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ем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714362"/>
            <a:ext cx="7429552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№7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ем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714362"/>
            <a:ext cx="5072098" cy="421482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№8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8732" t="34375" r="42536" b="30945"/>
          <a:stretch/>
        </p:blipFill>
        <p:spPr bwMode="auto">
          <a:xfrm>
            <a:off x="1846276" y="714362"/>
            <a:ext cx="5451448" cy="4330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428610"/>
            <a:ext cx="9144000" cy="2709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arto="http://schemas.microsoft.com/office/word/2006/arto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30668" y="714362"/>
            <a:ext cx="5939790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500048"/>
            <a:ext cx="9144000" cy="1994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№10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ем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450" y="714362"/>
            <a:ext cx="5753100" cy="428626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43042" y="714362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85786" y="857238"/>
            <a:ext cx="700092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основе проведенного исследования мы пришли к выводу о том, что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интернет-мемы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представляют собой уникальный феномен, который синтезирует в себе язык и культуру, репрезентирует современные смыслы и культурные стереотипы. Соответственно,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интернет-мемы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могут стать значимым средством обучения  школьников русскому языку и литературе.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Данный прием особенно актуален для занятий, посвященным сложным темам с обилием новой информации.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Мемы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помогают в интерактивной форме повторить или лучше понять только что пройденный материал, мотивировать учеников, сохранить интерес на уроке.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Мемы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наглядная и упрощенная форма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нарратива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 тому же – шуточная, позволяющая разрядить обстановку в классе, вовлечь детей в образовательный процесс.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Мемы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начале урока в качестве вводной части выполняют контактоустанавливающую функцию, задают диалог между преподавателем и учениками</a:t>
            </a:r>
          </a:p>
          <a:p>
            <a:pPr indent="45720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Представленный материал может стать эффективным инструментом формирования читательской компетенции, предоставляет преподавателю широкие возможности разнообразить учебный процесс, объяснить учебный материал по-новому, привлечь внимание аудитории к биографии автора,  картине мира вокруг писателя, даже объяснить идеи философии, и, безусловно, усовершенствовать качество образования.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49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ИНФОРМАЦИОННАЯ КАРТА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642910" y="1714494"/>
            <a:ext cx="7500990" cy="3023014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Площадка реализации проекта</a:t>
            </a:r>
            <a:r>
              <a:rPr lang="ru-RU" sz="1200" b="1" dirty="0" smtClean="0">
                <a:latin typeface="Calibri"/>
                <a:ea typeface="Times New Roman"/>
                <a:cs typeface="Times New Roman"/>
              </a:rPr>
              <a:t>: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реальная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Автор проекта</a:t>
            </a:r>
            <a:r>
              <a:rPr lang="ru-RU" sz="1200" b="1" dirty="0" smtClean="0">
                <a:latin typeface="Calibri"/>
                <a:ea typeface="Times New Roman"/>
                <a:cs typeface="Times New Roman"/>
              </a:rPr>
              <a:t>: </a:t>
            </a:r>
            <a:r>
              <a:rPr lang="ru-RU" sz="1200" dirty="0" err="1" smtClean="0">
                <a:latin typeface="Times New Roman"/>
                <a:ea typeface="Times New Roman"/>
                <a:cs typeface="Times New Roman"/>
              </a:rPr>
              <a:t>Монгун-оол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 err="1" smtClean="0">
                <a:latin typeface="Times New Roman"/>
                <a:ea typeface="Times New Roman"/>
                <a:cs typeface="Times New Roman"/>
              </a:rPr>
              <a:t>Шораана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 Владимировна, учитель русского языка и литературы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Тема проекта</a:t>
            </a:r>
            <a:r>
              <a:rPr lang="ru-RU" sz="1200" b="1" dirty="0" smtClean="0">
                <a:latin typeface="Calibri"/>
                <a:ea typeface="Times New Roman"/>
                <a:cs typeface="Times New Roman"/>
              </a:rPr>
              <a:t>:</a:t>
            </a: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Использование современного метаязыка на уроках русского языка и литературы (на примере технологии </a:t>
            </a:r>
            <a:r>
              <a:rPr lang="ru-RU" sz="1200" dirty="0" err="1" smtClean="0">
                <a:latin typeface="Times New Roman"/>
                <a:ea typeface="Times New Roman"/>
                <a:cs typeface="Times New Roman"/>
              </a:rPr>
              <a:t>мемов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)»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Тип проекта: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экспериментально-творческий, краткосрочный</a:t>
            </a:r>
            <a:endParaRPr lang="ru-RU" sz="110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Участники проекта: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ученики 5-10 классов МБОУ </a:t>
            </a:r>
            <a:r>
              <a:rPr lang="ru-RU" sz="1200" dirty="0" err="1" smtClean="0">
                <a:latin typeface="Times New Roman"/>
                <a:ea typeface="Times New Roman"/>
                <a:cs typeface="Times New Roman"/>
              </a:rPr>
              <a:t>Моген-Буренской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 СОШ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100" b="1" dirty="0" smtClean="0">
                <a:latin typeface="Times New Roman"/>
                <a:ea typeface="Times New Roman"/>
                <a:cs typeface="Times New Roman"/>
              </a:rPr>
              <a:t>Показатели и критерии успешности проекта: </a:t>
            </a: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повышенные показателя качества знания детей при выполнении заданий и контрольных работ. Повышение скорости усвоения нового материала. Реализация творческого материала при создании собственных </a:t>
            </a:r>
            <a:r>
              <a:rPr lang="ru-RU" sz="1100" dirty="0" err="1" smtClean="0">
                <a:latin typeface="Times New Roman"/>
                <a:ea typeface="Times New Roman"/>
                <a:cs typeface="Times New Roman"/>
              </a:rPr>
              <a:t>мемов</a:t>
            </a: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05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100" b="1" dirty="0" smtClean="0">
                <a:latin typeface="Times New Roman"/>
                <a:ea typeface="Times New Roman"/>
                <a:cs typeface="Times New Roman"/>
              </a:rPr>
              <a:t>Продукты проекта:</a:t>
            </a:r>
            <a:endParaRPr lang="ru-RU" sz="1050" b="1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Для детей: авторские </a:t>
            </a:r>
            <a:r>
              <a:rPr lang="ru-RU" sz="1100" dirty="0" err="1" smtClean="0">
                <a:latin typeface="Times New Roman"/>
                <a:ea typeface="Times New Roman"/>
                <a:cs typeface="Times New Roman"/>
              </a:rPr>
              <a:t>мемы</a:t>
            </a: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, творческие индивидуальные проекты, выставка </a:t>
            </a:r>
            <a:r>
              <a:rPr lang="ru-RU" sz="1100" dirty="0" err="1" smtClean="0">
                <a:latin typeface="Times New Roman"/>
                <a:ea typeface="Times New Roman"/>
                <a:cs typeface="Times New Roman"/>
              </a:rPr>
              <a:t>мемов</a:t>
            </a: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 по предметам и правилам.</a:t>
            </a:r>
            <a:endParaRPr lang="ru-RU" sz="105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Для учителей: установление доверительных и партнерских отношений с учениками, реализация творческого потенциала.</a:t>
            </a:r>
            <a:endParaRPr lang="ru-RU" sz="105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100" dirty="0" smtClean="0">
              <a:latin typeface="Calibri"/>
              <a:ea typeface="Times New Roman"/>
              <a:cs typeface="Times New Roman"/>
            </a:endParaRPr>
          </a:p>
          <a:p>
            <a:pPr indent="457200" algn="just">
              <a:spcBef>
                <a:spcPts val="0"/>
              </a:spcBef>
            </a:pPr>
            <a:endParaRPr lang="ru-RU" sz="1200" dirty="0" smtClean="0">
              <a:latin typeface="Times New Roman"/>
              <a:ea typeface="Times New Roman"/>
              <a:cs typeface="Times New Roman"/>
            </a:endParaRPr>
          </a:p>
          <a:p>
            <a:pPr indent="457200" algn="just">
              <a:spcBef>
                <a:spcPts val="0"/>
              </a:spcBef>
            </a:pP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endParaRPr lang="ru-RU" sz="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642910" y="2214560"/>
            <a:ext cx="8501090" cy="288032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Основные функции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интернет-мемов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Информирующая (использование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мема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как сообщение информации из школьной программы), носит второстепенный характер;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Аффилиативная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(объединение в одну команду участников образовательного процесса (преподавателя и обучающегося));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Аффективная;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Развлекательная;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Творческая.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857224" y="2143122"/>
            <a:ext cx="7715304" cy="288032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Основные требования для создания эффективного образовательного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мема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: 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1) отказ от избыточного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текста,лаконичность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информации; 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2) идея, заложенная в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меме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должна быть проста и понятна, т.е. легко угадываться (формулирование слишком сложных идей может свести ожидаемый результат к нулю); 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3) контекст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мема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должен быть актуальным для обучающихся (в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меме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приветствуется использование примеров популярных культурных явлений, соответствующих возрастным особенностям (книги, фильмы, видеоигры, музыка и т.д.)), как основу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мема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возможно использовать личный опыт обучающихся, практику из повседневной жизни.; 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4) использование юмора для создания положительной мотивационной ситуации для обучающихся.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Таким образом,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особенность заключается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вспособности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приковывать к себе внимание и надолго оставаться в памяти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посредствомсвоей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необычности и уникальности (у многих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интернет-мемов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естьсвой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собственный стиль, узнаваемый многими пользователями сети Интернет), краткости, в способности вызывать отклик как содержанием, так и оформлением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ДАЛЬНЕЙШЕЙ РАБОТЫ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43042" y="785800"/>
            <a:ext cx="25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/>
        </p:nvSpPr>
        <p:spPr>
          <a:xfrm>
            <a:off x="5000628" y="785800"/>
            <a:ext cx="2592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71538" y="928676"/>
            <a:ext cx="328614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Риски: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Отсутствие заинтересованности, недостаточная готовность и формальное отношение учащихся к реализации проекта.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меру минимизации риска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применяем: разъяснение цели, задач, ожидаемых результатов урока,  индивидуальная работа педагога с учащимися.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Недостаточная подготовленность к уроку или отсутствие инвентаря для создания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мемов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меру минимизации риска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применяем: предоставление учащимся школьных компьютеров, а также индивидуальная помощь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Смещение сроков реализации уроков в ходе форс-мажорных обстоятельств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меру минимизации риска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применяем тщательную подготовку педагога и учащихся</a:t>
            </a:r>
            <a:endParaRPr lang="ru-R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1000114"/>
            <a:ext cx="32147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Перспективы:</a:t>
            </a:r>
          </a:p>
          <a:p>
            <a:pPr marL="228600" indent="-228600" algn="just">
              <a:buFont typeface="Wingdings" pitchFamily="2" charset="2"/>
              <a:buChar char="ü"/>
            </a:pP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Быстрое и легкое усвоение учебного материала.</a:t>
            </a:r>
          </a:p>
          <a:p>
            <a:pPr marL="228600" indent="-228600" algn="just">
              <a:buFont typeface="Wingdings" pitchFamily="2" charset="2"/>
              <a:buChar char="ü"/>
            </a:pP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Быстрый переход к сути и изучение основ без затруднений.</a:t>
            </a:r>
          </a:p>
          <a:p>
            <a:pPr marL="228600" indent="-228600" algn="just">
              <a:buFont typeface="Wingdings" pitchFamily="2" charset="2"/>
              <a:buChar char="ü"/>
            </a:pP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коммуникативных компетенций, нахождение «общего языка» с учащимися.</a:t>
            </a:r>
          </a:p>
          <a:p>
            <a:pPr marL="228600" indent="-228600" algn="just">
              <a:buFont typeface="Wingdings" pitchFamily="2" charset="2"/>
              <a:buChar char="ü"/>
            </a:pP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Тесное сотрудничество учителя с учениками.</a:t>
            </a:r>
          </a:p>
          <a:p>
            <a:pPr marL="228600" indent="-228600" algn="just">
              <a:buFont typeface="Wingdings" pitchFamily="2" charset="2"/>
              <a:buChar char="ü"/>
            </a:pP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Доступная, новаторская и интересная подача материала.</a:t>
            </a:r>
          </a:p>
          <a:p>
            <a:pPr marL="228600" indent="-228600" algn="just">
              <a:buFont typeface="Wingdings" pitchFamily="2" charset="2"/>
              <a:buChar char="ü"/>
            </a:pP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познавательного интереса учащихся, ведущее к повышению качества знаний и уровня образованности.</a:t>
            </a:r>
          </a:p>
          <a:p>
            <a:pPr marL="228600" indent="-228600" algn="just">
              <a:buFont typeface="Wingdings" pitchFamily="2" charset="2"/>
              <a:buChar char="ü"/>
            </a:pPr>
            <a:endParaRPr lang="ru-R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2789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357157" y="1000114"/>
            <a:ext cx="8358247" cy="3643338"/>
          </a:xfrm>
        </p:spPr>
        <p:txBody>
          <a:bodyPr/>
          <a:lstStyle/>
          <a:p>
            <a:pPr marL="228600" lvl="0" indent="-228600" algn="just">
              <a:buFont typeface="+mj-lt"/>
              <a:buAutoNum type="arabicPeriod"/>
            </a:pP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Загоруйко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А.О., Потенциал использования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интернет-мемов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в качестве обучающего средства / А.О.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Загоруйко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М.А. Ефремова //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Teachingmethodologyinhighereducation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– 2019. – Том 8, №28. – С. 12-20. [Электронный ресурс] URL: https://cyberleninka.ru/article/n/potentsial-ispolzovaniya-internet-memov-v-kachestve-obuchayuschego-sredstva/viewer (дата обращения: 29.09.2022).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Калугин А. М. Интернет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мемы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как средство формирования интереса у учащихся к уроку истории / А.М. Калугин // Вестник науки и образования. – 2017. – № 12(36). – С. 88-91. [Электронный ресурс] URL: https://cyberleninka.ru/article/n/internet-memy-kak-sredstvo-formirovaniya-interesa-u-uchaschihsya-k-uroku-istorii/viewer (дата обращения: 30.09.2022).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Нуриева А.Р. Современные технологии изучения лексики английского языка на старшем этапе обучения в общеобразовательной школе / А.Р. Нуриева // Современные проблемы филологии и методики преподавания языков: вопросы теории и практики. – 2019. – С. 202-205. [Электронный ресурс] URL: https://elibrary.ru/download/elibrarypdf ( дата обращения: 12.08.2022)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Преображенская А. Б. Применяем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интернет-мемы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на занятиях по английскому и латинскому языках / А.Б. Преображенская / [Электронный ресурс] URL: https://www.eduneo.ru/primenyaem-internet-memy-na-zanyatiyax-po-anglijskomu-i-latinskomu-yazyku/ (дата обращения: 22.09.2022).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Савицкая Т.Е.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Интернет-мемы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как феномен массовой культуры / Т.Е. Савицкая / [Электронный ресурс] URL: http://infoculture.rsl.ru/donArch/home/KVM_archive/articles/2013/03/2013-03_r_kvm-spdf ( дата обращения: 10.10.2022)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Седлярова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О.М.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Интернет-мемы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в обучении иностранному языку / О.М.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Седлярова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У.Р.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Исламова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StudiumJuvenis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– 2018. – С. 155-160. [Электронный ресурс] URL: https://elibrary.ru/download/elibrarypdf (дата обращения: 12.09.2022)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Седлярова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О.М. Методика работы с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интернет-мемами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в процессе формирования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компетенции старшеклассников при обучении иностранному языку / О.М.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Седлярова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Н.С. Соловьева, Ю.А. Ненашева / [Электронный ресурс] URL: https://elibrary.ru/download/elibrarypdf ( дата обращения: 11.09.2022)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Сидоров К.А. Перспективы использования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интернет-мемов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в качестве вспомогательного инструмента в рамках образовательного процесса / К.А. Сидоров, Д.А.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Захарутина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/ [Электронный ресурс] URL: https://www.rgph.vsu.ru/ru/science/sss/reports/7/sidorov.pdf (дата обращения: 8.08.2022).</a:t>
            </a:r>
          </a:p>
          <a:p>
            <a:pPr marL="228600" lvl="0" indent="-228600" algn="just">
              <a:buFont typeface="+mj-lt"/>
              <a:buAutoNum type="arabicPeriod"/>
            </a:pP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Хавторина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Ю.В. «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Интернет-мемы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» в рекламе: способ создания универсального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кросскультурного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языка или причина деградации? / Ю.В.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Хавторина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// Экономические и социально-гуманитарные исследования. – 2017. - № 2(14). – С. 116-120. [Электронный ресурс] URL: https://www.elibrary.ru/download/elibrarypdf (дата обращения: 30.07.2022).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03848" y="2101602"/>
            <a:ext cx="2736303" cy="970214"/>
          </a:xfrm>
        </p:spPr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ru-RU" altLang="ko-KR" dirty="0" smtClean="0"/>
              <a:t> </a:t>
            </a:r>
            <a:endParaRPr lang="en-US" altLang="ko-KR" dirty="0"/>
          </a:p>
        </p:txBody>
      </p:sp>
      <p:sp>
        <p:nvSpPr>
          <p:cNvPr id="4" name="TextBox 3"/>
          <p:cNvSpPr txBox="1"/>
          <p:nvPr/>
        </p:nvSpPr>
        <p:spPr>
          <a:xfrm>
            <a:off x="6000760" y="4357700"/>
            <a:ext cx="30718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Монгун-оол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Шораана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Владимировна</a:t>
            </a:r>
          </a:p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shoraana.m99@mail.ru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ем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53" y="214296"/>
            <a:ext cx="5496693" cy="45342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ЦЕЛЬ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928662" y="699542"/>
            <a:ext cx="7429552" cy="3515282"/>
          </a:xfrm>
        </p:spPr>
        <p:txBody>
          <a:bodyPr/>
          <a:lstStyle/>
          <a:p>
            <a:pPr algn="just"/>
            <a:r>
              <a:rPr lang="ru-RU" sz="1600" dirty="0" smtClean="0">
                <a:latin typeface="Times New Roman"/>
                <a:ea typeface="Times New Roman"/>
              </a:rPr>
              <a:t>рассмотреть возможность использования </a:t>
            </a:r>
            <a:r>
              <a:rPr lang="ru-RU" sz="1600" dirty="0" err="1" smtClean="0">
                <a:latin typeface="Times New Roman"/>
                <a:ea typeface="Times New Roman"/>
              </a:rPr>
              <a:t>мема</a:t>
            </a:r>
            <a:r>
              <a:rPr lang="ru-RU" sz="1600" dirty="0" smtClean="0">
                <a:latin typeface="Times New Roman"/>
                <a:ea typeface="Times New Roman"/>
              </a:rPr>
              <a:t> как смыслового конструкта в обучении с целью повышения у учащихся мотивации к обучению, коммуникативной компетенции, интереса к учебному предмету  и развития творческого потенциала.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267494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43108" y="1071552"/>
            <a:ext cx="6552728" cy="914400"/>
            <a:chOff x="1151472" y="3187501"/>
            <a:chExt cx="6552728" cy="914400"/>
          </a:xfrm>
        </p:grpSpPr>
        <p:sp>
          <p:nvSpPr>
            <p:cNvPr id="5" name="Pentagon 4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Pentagon 5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Diamond 6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직사각형 39"/>
          <p:cNvSpPr/>
          <p:nvPr/>
        </p:nvSpPr>
        <p:spPr>
          <a:xfrm>
            <a:off x="2509438" y="1262927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1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71802" y="1239623"/>
            <a:ext cx="5063688" cy="546274"/>
            <a:chOff x="1999742" y="1781114"/>
            <a:chExt cx="4876514" cy="546274"/>
          </a:xfrm>
        </p:grpSpPr>
        <p:sp>
          <p:nvSpPr>
            <p:cNvPr id="10" name="TextBox 10"/>
            <p:cNvSpPr txBox="1"/>
            <p:nvPr/>
          </p:nvSpPr>
          <p:spPr bwMode="auto">
            <a:xfrm>
              <a:off x="1999742" y="1781114"/>
              <a:ext cx="4876513" cy="369332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u-RU" dirty="0" smtClean="0">
                  <a:latin typeface="Times New Roman"/>
                  <a:ea typeface="Times New Roman"/>
                </a:rPr>
                <a:t>изучить </a:t>
              </a:r>
              <a:r>
                <a:rPr lang="ru-RU" dirty="0" err="1" smtClean="0">
                  <a:latin typeface="Times New Roman"/>
                  <a:ea typeface="Times New Roman"/>
                </a:rPr>
                <a:t>мем</a:t>
              </a:r>
              <a:r>
                <a:rPr lang="ru-RU" dirty="0" smtClean="0">
                  <a:latin typeface="Times New Roman"/>
                  <a:ea typeface="Times New Roman"/>
                </a:rPr>
                <a:t> как вид современного метаязыка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85984" y="2017713"/>
            <a:ext cx="6552728" cy="914400"/>
            <a:chOff x="1151472" y="3187501"/>
            <a:chExt cx="6552728" cy="914400"/>
          </a:xfrm>
        </p:grpSpPr>
        <p:sp>
          <p:nvSpPr>
            <p:cNvPr id="13" name="Pentagon 12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Pentagon 13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Diamond 14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85984" y="2932113"/>
            <a:ext cx="6552728" cy="914400"/>
            <a:chOff x="1151472" y="3187501"/>
            <a:chExt cx="6552728" cy="914400"/>
          </a:xfrm>
        </p:grpSpPr>
        <p:sp>
          <p:nvSpPr>
            <p:cNvPr id="17" name="Pentagon 16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8" name="Pentagon 17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Diamond 18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24" name="직사각형 39"/>
          <p:cNvSpPr/>
          <p:nvPr/>
        </p:nvSpPr>
        <p:spPr>
          <a:xfrm>
            <a:off x="2509438" y="2187449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2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928926" y="2071684"/>
            <a:ext cx="5429288" cy="1170577"/>
            <a:chOff x="2299400" y="1781115"/>
            <a:chExt cx="4576857" cy="1303606"/>
          </a:xfrm>
        </p:grpSpPr>
        <p:sp>
          <p:nvSpPr>
            <p:cNvPr id="26" name="TextBox 10"/>
            <p:cNvSpPr txBox="1"/>
            <p:nvPr/>
          </p:nvSpPr>
          <p:spPr bwMode="auto">
            <a:xfrm>
              <a:off x="2299400" y="1781115"/>
              <a:ext cx="4576856" cy="1303606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lvl="0" indent="-342900"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ru-RU" dirty="0" smtClean="0">
                  <a:latin typeface="Times New Roman"/>
                  <a:ea typeface="Noto Sans Symbols"/>
                  <a:cs typeface="Noto Sans Symbols"/>
                </a:rPr>
                <a:t>изучить образовательный потенциал </a:t>
              </a:r>
              <a:r>
                <a:rPr lang="ru-RU" dirty="0" err="1" smtClean="0">
                  <a:latin typeface="Times New Roman"/>
                  <a:ea typeface="Noto Sans Symbols"/>
                  <a:cs typeface="Noto Sans Symbols"/>
                </a:rPr>
                <a:t>мема</a:t>
              </a:r>
              <a:r>
                <a:rPr lang="ru-RU" dirty="0" smtClean="0">
                  <a:latin typeface="Times New Roman"/>
                  <a:ea typeface="Noto Sans Symbols"/>
                  <a:cs typeface="Noto Sans Symbols"/>
                </a:rPr>
                <a:t> в </a:t>
              </a:r>
            </a:p>
            <a:p>
              <a:pPr marL="342900" lvl="0" indent="-342900"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ru-RU" dirty="0" smtClean="0">
                  <a:latin typeface="Times New Roman"/>
                  <a:ea typeface="Noto Sans Symbols"/>
                  <a:cs typeface="Noto Sans Symbols"/>
                </a:rPr>
                <a:t>проектировании учебных материалов</a:t>
              </a:r>
              <a:endParaRPr lang="ru-RU" sz="1600" dirty="0" smtClean="0">
                <a:latin typeface="Noto Sans Symbols"/>
                <a:ea typeface="Noto Sans Symbols"/>
                <a:cs typeface="Noto Sans Symbols"/>
              </a:endParaRPr>
            </a:p>
            <a:p>
              <a:pPr>
                <a:defRPr/>
              </a:pP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12"/>
            <p:cNvSpPr txBox="1"/>
            <p:nvPr/>
          </p:nvSpPr>
          <p:spPr bwMode="auto">
            <a:xfrm>
              <a:off x="2299401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직사각형 39"/>
          <p:cNvSpPr/>
          <p:nvPr/>
        </p:nvSpPr>
        <p:spPr>
          <a:xfrm>
            <a:off x="2509438" y="3111971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3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143240" y="3088667"/>
            <a:ext cx="5143536" cy="646331"/>
            <a:chOff x="2299400" y="1781114"/>
            <a:chExt cx="4576856" cy="646331"/>
          </a:xfrm>
        </p:grpSpPr>
        <p:sp>
          <p:nvSpPr>
            <p:cNvPr id="30" name="TextBox 10"/>
            <p:cNvSpPr txBox="1"/>
            <p:nvPr/>
          </p:nvSpPr>
          <p:spPr bwMode="auto">
            <a:xfrm>
              <a:off x="2299400" y="1781114"/>
              <a:ext cx="4576856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dirty="0" smtClean="0">
                  <a:latin typeface="Times New Roman"/>
                  <a:ea typeface="Times New Roman"/>
                </a:rPr>
                <a:t>систематизировать полученные данные в </a:t>
              </a:r>
            </a:p>
            <a:p>
              <a:pPr algn="ctr">
                <a:defRPr/>
              </a:pPr>
              <a:r>
                <a:rPr lang="ru-RU" dirty="0" smtClean="0">
                  <a:latin typeface="Times New Roman"/>
                  <a:ea typeface="Times New Roman"/>
                </a:rPr>
                <a:t>материал, готовый к работе на уроке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직사각형 39"/>
          <p:cNvSpPr/>
          <p:nvPr/>
        </p:nvSpPr>
        <p:spPr>
          <a:xfrm>
            <a:off x="2509438" y="4036493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4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35" name="TextBox 12"/>
          <p:cNvSpPr txBox="1"/>
          <p:nvPr/>
        </p:nvSpPr>
        <p:spPr bwMode="auto">
          <a:xfrm>
            <a:off x="3382961" y="4282464"/>
            <a:ext cx="4752528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5055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85852" y="571486"/>
            <a:ext cx="6786610" cy="3443844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Актуальность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моего проекта обусловлена тем, что одним из требований ФГОС (Федеральный Государственный Образовательный Стандарт) в 2022 году стало: «формирование коммуникативной компетентности в общении и сотрудничестве со сверстниками, детьми старшего и младшего возраста, взрослыми в процессе образовательной, общественно полезной, учебно-исследовательской, творческой и других видов деятельности».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lvl="0"/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НОВИЗНА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857224" y="714362"/>
            <a:ext cx="7286676" cy="3714776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Научная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 новизна</a:t>
            </a: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 работы состоит в использование новой методики, которую можно применять на уроках, которая может стать коммуникативной составляющей урока.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928662" y="1785932"/>
            <a:ext cx="7572428" cy="576064"/>
          </a:xfrm>
        </p:spPr>
        <p:txBody>
          <a:bodyPr/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Концептуальная основа</a:t>
            </a:r>
            <a:endParaRPr lang="ru-RU" sz="3200" dirty="0" smtClean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Проблема внедрения Федеральных государственных образовательных стандартов (ФГОС ООО) последнее время, безусловно, является одной из обсуждаемых проблем в нашем обществе. С введением ФГОС принципиально меняются ориентиры современной школы, основная задача которой сегодня - перевести учащегося в режим саморазвития.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altLang="ko-KR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5720" y="714362"/>
            <a:ext cx="864096" cy="1188088"/>
            <a:chOff x="2391994" y="1635646"/>
            <a:chExt cx="805454" cy="1584088"/>
          </a:xfrm>
        </p:grpSpPr>
        <p:sp>
          <p:nvSpPr>
            <p:cNvPr id="4" name="Rectangle 3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Isosceles Triangle 4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85852" y="714362"/>
            <a:ext cx="2928958" cy="2258706"/>
            <a:chOff x="496119" y="2469560"/>
            <a:chExt cx="1795995" cy="2258706"/>
          </a:xfrm>
          <a:noFill/>
        </p:grpSpPr>
        <p:sp>
          <p:nvSpPr>
            <p:cNvPr id="9" name="TextBox 8"/>
            <p:cNvSpPr txBox="1"/>
            <p:nvPr/>
          </p:nvSpPr>
          <p:spPr>
            <a:xfrm>
              <a:off x="496119" y="2724641"/>
              <a:ext cx="1795995" cy="200362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 smtClean="0">
                  <a:latin typeface="Times New Roman"/>
                  <a:ea typeface="Times New Roman"/>
                  <a:cs typeface="Times New Roman"/>
                </a:rPr>
                <a:t>Учащиеся смогут эффективнее воспринимать сжатую информацию, понять суть, основы изучаемой темы, а элементы </a:t>
              </a:r>
              <a:r>
                <a:rPr lang="ru-RU" sz="1200" dirty="0" err="1" smtClean="0">
                  <a:latin typeface="Times New Roman"/>
                  <a:ea typeface="Times New Roman"/>
                  <a:cs typeface="Times New Roman"/>
                </a:rPr>
                <a:t>визуализациипомогут</a:t>
              </a:r>
              <a:r>
                <a:rPr lang="ru-RU" sz="1200" dirty="0" smtClean="0">
                  <a:latin typeface="Times New Roman"/>
                  <a:ea typeface="Times New Roman"/>
                  <a:cs typeface="Times New Roman"/>
                </a:rPr>
                <a:t> лучше запоминать информацию, так как у большинства из нас в подростковом возрасте наиболее развита зрительная память. Также учащиеся реализуют свой творческий потенциал путем создания своих собственных </a:t>
              </a:r>
              <a:r>
                <a:rPr lang="ru-RU" sz="1200" dirty="0" err="1" smtClean="0">
                  <a:latin typeface="Times New Roman"/>
                  <a:ea typeface="Times New Roman"/>
                  <a:cs typeface="Times New Roman"/>
                </a:rPr>
                <a:t>мемов</a:t>
              </a:r>
              <a:r>
                <a:rPr lang="ru-RU" sz="1200" dirty="0" smtClean="0">
                  <a:latin typeface="Times New Roman"/>
                  <a:ea typeface="Times New Roman"/>
                  <a:cs typeface="Times New Roman"/>
                </a:rPr>
                <a:t>.</a:t>
              </a:r>
              <a:endParaRPr lang="ru-RU" sz="1100" dirty="0">
                <a:latin typeface="Calibri"/>
                <a:ea typeface="Times New Roman"/>
                <a:cs typeface="Times New Roman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400" b="1" dirty="0" smtClean="0">
                  <a:solidFill>
                    <a:schemeClr val="accent2"/>
                  </a:solidFill>
                  <a:cs typeface="Arial" pitchFamily="34" charset="0"/>
                </a:rPr>
                <a:t>ДОЛГОСРОЧНЫЕ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8596" y="857238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643438" y="785800"/>
            <a:ext cx="864096" cy="1188088"/>
            <a:chOff x="2391994" y="1635646"/>
            <a:chExt cx="805454" cy="1584088"/>
          </a:xfrm>
          <a:solidFill>
            <a:srgbClr val="98DFBB"/>
          </a:solidFill>
        </p:grpSpPr>
        <p:sp>
          <p:nvSpPr>
            <p:cNvPr id="13" name="Rectangle 12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Isosceles Triangle 13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643570" y="785800"/>
            <a:ext cx="2714643" cy="1640935"/>
            <a:chOff x="483881" y="2468701"/>
            <a:chExt cx="1785301" cy="1640935"/>
          </a:xfrm>
          <a:noFill/>
        </p:grpSpPr>
        <p:sp>
          <p:nvSpPr>
            <p:cNvPr id="16" name="TextBox 15"/>
            <p:cNvSpPr txBox="1"/>
            <p:nvPr/>
          </p:nvSpPr>
          <p:spPr>
            <a:xfrm>
              <a:off x="496119" y="2724641"/>
              <a:ext cx="1773063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Повышение уровня учебной мотивации, развитие предметной и коммуникативной компетенций, критического мышления, чувства юмора и творческого потенциала путем использования технологии в учебном процессе.</a:t>
              </a:r>
              <a:endParaRPr lang="ru-RU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3881" y="2468701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400" b="1" dirty="0" smtClean="0">
                  <a:solidFill>
                    <a:schemeClr val="accent3"/>
                  </a:solidFill>
                  <a:cs typeface="Arial" pitchFamily="34" charset="0"/>
                </a:rPr>
                <a:t>КРАТКОСРОЧНЫЕ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714876" y="785800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99592" y="3213682"/>
            <a:ext cx="864096" cy="1188088"/>
            <a:chOff x="2391994" y="1635646"/>
            <a:chExt cx="805454" cy="1584088"/>
          </a:xfrm>
          <a:solidFill>
            <a:srgbClr val="F8B2A3"/>
          </a:solidFill>
        </p:grpSpPr>
        <p:sp>
          <p:nvSpPr>
            <p:cNvPr id="20" name="Rectangle 19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36267" y="3143254"/>
            <a:ext cx="2664296" cy="1270744"/>
            <a:chOff x="496119" y="2469560"/>
            <a:chExt cx="1752190" cy="1270744"/>
          </a:xfrm>
          <a:noFill/>
        </p:grpSpPr>
        <p:sp>
          <p:nvSpPr>
            <p:cNvPr id="23" name="TextBox 22"/>
            <p:cNvSpPr txBox="1"/>
            <p:nvPr/>
          </p:nvSpPr>
          <p:spPr>
            <a:xfrm>
              <a:off x="496119" y="2724641"/>
              <a:ext cx="1752190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Усвоение учебного материала, анализ и интерпретация предоставленного материла, развитие устной и письменной речи, повышение уровня качества знаний.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400" b="1" dirty="0" smtClean="0">
                  <a:solidFill>
                    <a:schemeClr val="accent1"/>
                  </a:solidFill>
                  <a:cs typeface="Arial" pitchFamily="34" charset="0"/>
                </a:rPr>
                <a:t>ОБРАЗОВАТЕЛЬНЫЕ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77080" y="3256430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857752" y="3071816"/>
            <a:ext cx="864096" cy="1188088"/>
            <a:chOff x="2391994" y="1635646"/>
            <a:chExt cx="805454" cy="1584088"/>
          </a:xfrm>
          <a:solidFill>
            <a:srgbClr val="A4B4EA"/>
          </a:solidFill>
        </p:grpSpPr>
        <p:sp>
          <p:nvSpPr>
            <p:cNvPr id="27" name="Rectangle 26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86446" y="3143254"/>
            <a:ext cx="2664296" cy="1086078"/>
            <a:chOff x="496119" y="2469560"/>
            <a:chExt cx="1752190" cy="1086078"/>
          </a:xfrm>
          <a:noFill/>
        </p:grpSpPr>
        <p:sp>
          <p:nvSpPr>
            <p:cNvPr id="30" name="TextBox 29"/>
            <p:cNvSpPr txBox="1"/>
            <p:nvPr/>
          </p:nvSpPr>
          <p:spPr>
            <a:xfrm>
              <a:off x="496119" y="2724641"/>
              <a:ext cx="175219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latin typeface="Times New Roman"/>
                  <a:ea typeface="Times New Roman"/>
                </a:rPr>
                <a:t>Развитие критического мышления, творческого начала, повышение учебной мотивации, развитие познавательного интереса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400" b="1" dirty="0" smtClean="0">
                  <a:solidFill>
                    <a:schemeClr val="accent4"/>
                  </a:solidFill>
                  <a:cs typeface="Arial" pitchFamily="34" charset="0"/>
                </a:rPr>
                <a:t>ЛИЧНОСТНЫЕ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946439" y="3256397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8DFBB"/>
      </a:accent3>
      <a:accent4>
        <a:srgbClr val="9AD3E9"/>
      </a:accent4>
      <a:accent5>
        <a:srgbClr val="576868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AD3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2118</Words>
  <Application>Microsoft Office PowerPoint</Application>
  <PresentationFormat>Экран (16:9)</PresentationFormat>
  <Paragraphs>193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1</cp:lastModifiedBy>
  <cp:revision>120</cp:revision>
  <dcterms:created xsi:type="dcterms:W3CDTF">2016-12-05T23:26:54Z</dcterms:created>
  <dcterms:modified xsi:type="dcterms:W3CDTF">2023-01-14T09:14:36Z</dcterms:modified>
</cp:coreProperties>
</file>