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302" r:id="rId4"/>
    <p:sldId id="355" r:id="rId5"/>
    <p:sldId id="312" r:id="rId6"/>
    <p:sldId id="334" r:id="rId7"/>
    <p:sldId id="313" r:id="rId8"/>
    <p:sldId id="314" r:id="rId9"/>
    <p:sldId id="318" r:id="rId10"/>
    <p:sldId id="278" r:id="rId11"/>
    <p:sldId id="352" r:id="rId12"/>
    <p:sldId id="321" r:id="rId13"/>
    <p:sldId id="365" r:id="rId14"/>
    <p:sldId id="356" r:id="rId15"/>
    <p:sldId id="340" r:id="rId16"/>
    <p:sldId id="323" r:id="rId17"/>
    <p:sldId id="368" r:id="rId18"/>
    <p:sldId id="301" r:id="rId19"/>
    <p:sldId id="357" r:id="rId20"/>
    <p:sldId id="364" r:id="rId21"/>
    <p:sldId id="359" r:id="rId22"/>
    <p:sldId id="350" r:id="rId23"/>
    <p:sldId id="361" r:id="rId24"/>
    <p:sldId id="305" r:id="rId25"/>
    <p:sldId id="280" r:id="rId26"/>
    <p:sldId id="362" r:id="rId27"/>
    <p:sldId id="342" r:id="rId28"/>
    <p:sldId id="363" r:id="rId29"/>
    <p:sldId id="332" r:id="rId30"/>
    <p:sldId id="333" r:id="rId31"/>
    <p:sldId id="366" r:id="rId32"/>
    <p:sldId id="300" r:id="rId33"/>
    <p:sldId id="36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CCFF"/>
    <a:srgbClr val="66CCFF"/>
    <a:srgbClr val="C2FED5"/>
    <a:srgbClr val="CCFFFF"/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7" autoAdjust="0"/>
    <p:restoredTop sz="94660"/>
  </p:normalViewPr>
  <p:slideViewPr>
    <p:cSldViewPr>
      <p:cViewPr>
        <p:scale>
          <a:sx n="66" d="100"/>
          <a:sy n="66" d="100"/>
        </p:scale>
        <p:origin x="-293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76820971152644"/>
          <c:y val="4.2612736645788303E-2"/>
          <c:w val="0.65479288208786235"/>
          <c:h val="0.783021530943610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60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Х-ЭР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</c:v>
                </c:pt>
                <c:pt idx="1">
                  <c:v>65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15</c:v>
                </c:pt>
                <c:pt idx="1">
                  <c:v>64</c:v>
                </c:pt>
                <c:pt idx="2">
                  <c:v>21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18</c:v>
                </c:pt>
                <c:pt idx="1">
                  <c:v>62</c:v>
                </c:pt>
                <c:pt idx="2">
                  <c:v>30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С-КР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13</c:v>
                </c:pt>
                <c:pt idx="1">
                  <c:v>62</c:v>
                </c:pt>
                <c:pt idx="2">
                  <c:v>25</c:v>
                </c:pt>
              </c:numCache>
            </c:numRef>
          </c:val>
        </c:ser>
        <c:dLbls/>
        <c:gapWidth val="100"/>
        <c:axId val="107291776"/>
        <c:axId val="107293312"/>
      </c:barChart>
      <c:catAx>
        <c:axId val="107291776"/>
        <c:scaling>
          <c:orientation val="minMax"/>
        </c:scaling>
        <c:axPos val="b"/>
        <c:tickLblPos val="nextTo"/>
        <c:crossAx val="107293312"/>
        <c:crosses val="autoZero"/>
        <c:auto val="1"/>
        <c:lblAlgn val="ctr"/>
        <c:lblOffset val="100"/>
      </c:catAx>
      <c:valAx>
        <c:axId val="107293312"/>
        <c:scaling>
          <c:orientation val="minMax"/>
        </c:scaling>
        <c:axPos val="l"/>
        <c:majorGridlines/>
        <c:numFmt formatCode="General" sourceLinked="1"/>
        <c:tickLblPos val="nextTo"/>
        <c:crossAx val="107291776"/>
        <c:crosses val="autoZero"/>
        <c:crossBetween val="between"/>
      </c:valAx>
    </c:plotArea>
    <c:legend>
      <c:legendPos val="r"/>
      <c:layout/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76830059107635"/>
          <c:y val="3.6706633859558482E-2"/>
          <c:w val="0.65479288208786268"/>
          <c:h val="0.783021530943610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</c:v>
                </c:pt>
                <c:pt idx="1">
                  <c:v>33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Х-ЭР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67</c:v>
                </c:pt>
                <c:pt idx="1">
                  <c:v>29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64</c:v>
                </c:pt>
                <c:pt idx="1">
                  <c:v>32</c:v>
                </c:pt>
                <c:pt idx="2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57</c:v>
                </c:pt>
                <c:pt idx="1">
                  <c:v>38</c:v>
                </c:pt>
                <c:pt idx="2">
                  <c:v>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С-КР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68</c:v>
                </c:pt>
                <c:pt idx="1">
                  <c:v>30</c:v>
                </c:pt>
                <c:pt idx="2">
                  <c:v>2</c:v>
                </c:pt>
              </c:numCache>
            </c:numRef>
          </c:val>
        </c:ser>
        <c:dLbls/>
        <c:gapWidth val="100"/>
        <c:axId val="116082560"/>
        <c:axId val="116084096"/>
      </c:barChart>
      <c:catAx>
        <c:axId val="116082560"/>
        <c:scaling>
          <c:orientation val="minMax"/>
        </c:scaling>
        <c:axPos val="b"/>
        <c:tickLblPos val="nextTo"/>
        <c:crossAx val="116084096"/>
        <c:crosses val="autoZero"/>
        <c:auto val="1"/>
        <c:lblAlgn val="ctr"/>
        <c:lblOffset val="100"/>
      </c:catAx>
      <c:valAx>
        <c:axId val="116084096"/>
        <c:scaling>
          <c:orientation val="minMax"/>
        </c:scaling>
        <c:axPos val="l"/>
        <c:majorGridlines/>
        <c:numFmt formatCode="General" sourceLinked="1"/>
        <c:tickLblPos val="nextTo"/>
        <c:crossAx val="116082560"/>
        <c:crosses val="autoZero"/>
        <c:crossBetween val="between"/>
      </c:valAx>
    </c:plotArea>
    <c:legend>
      <c:legendPos val="r"/>
    </c:legend>
    <c:plotVisOnly val="1"/>
    <c:dispBlanksAs val="zero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3045EC-6C83-4A4C-B580-EAE633544D7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EFE049-CB25-4BFF-88E1-7392555686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5;&#1088;&#1086;&#1077;&#1082;&#1090;.%20&#1057;&#1072;&#1083;&#1072;&#1093;&#1086;&#1074;&#1072;%20&#1044;.&#1040;.%20&#1044;&#1054;&#1059;%2028\&#1050;&#1080;&#1085;&#1077;&#1079;&#1080;&#1086;&#1083;&#1086;&#1075;&#1080;&#1095;&#1077;&#1089;&#1082;&#1086;&#1077;%20&#1091;&#1087;&#1088;&#1072;&#1078;&#1085;&#1077;&#1085;&#1080;&#1077;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1428736"/>
            <a:ext cx="8458200" cy="122584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714348" y="1000108"/>
            <a:ext cx="7929618" cy="78581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 дошкольное  образовательное  автономное  учреждение 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28  общеразвивающего  вида  городского  округа </a:t>
            </a:r>
          </a:p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  Нефтекамск Республики  Башкортостан</a:t>
            </a:r>
          </a:p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(МДОАУ детский сад № 28)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 flipH="1">
            <a:off x="1241885" y="3577249"/>
            <a:ext cx="7754101" cy="1143007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Нейробика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как инновационная технология в развитии межполушарного взаимодействия и логического мышления детей старшего дошкольного возраста.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 flipH="1">
            <a:off x="5000628" y="5429264"/>
            <a:ext cx="3643338" cy="357190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5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5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 высшей квалификационной категории Салахова Д.А</a:t>
            </a:r>
            <a:r>
              <a:rPr lang="ru-RU" sz="2800" dirty="0" smtClean="0">
                <a:solidFill>
                  <a:schemeClr val="tx2">
                    <a:shade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 flipH="1">
            <a:off x="2911066" y="5893611"/>
            <a:ext cx="3321867" cy="35719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Нефтекамск, 2023г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58294" y="357166"/>
            <a:ext cx="4286280" cy="5715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Нейробика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Ралина\Desktop\Kineziologiya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3000372"/>
            <a:ext cx="3097943" cy="150019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3078" name="Picture 6" descr="C:\Users\Ралина\Desktop\Kineziologiya1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1874" y="4557004"/>
            <a:ext cx="3100315" cy="17145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858148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алина\Desktop\700-n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1266450"/>
            <a:ext cx="1571636" cy="157163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7" name="Picture 3" descr="C:\Users\Ралина\Desktop\105711_html_6f6220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1366" y="4632104"/>
            <a:ext cx="3452583" cy="16394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8" name="Picture 4" descr="C:\Users\Ралина\Desktop\99bf757b139240421de5bd2f39212378--maz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87624" y="1124744"/>
            <a:ext cx="1606264" cy="214314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9" name="Picture 5" descr="C:\Users\Ралина\Desktop\145619425_0252gObF6E5SEQ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00892" y="1214422"/>
            <a:ext cx="1571636" cy="308924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30" name="Picture 6" descr="C:\Users\Ралина\Desktop\29yevqt5x8xu599obdciw00eagwltjbx.jpe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31840" y="1282362"/>
            <a:ext cx="1571636" cy="157163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19672" y="357166"/>
            <a:ext cx="6336704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Механизмы реализации проекта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75307489"/>
              </p:ext>
            </p:extLst>
          </p:nvPr>
        </p:nvGraphicFramePr>
        <p:xfrm>
          <a:off x="2627784" y="1186650"/>
          <a:ext cx="6336704" cy="53980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8352"/>
                <a:gridCol w="3168352"/>
              </a:tblGrid>
              <a:tr h="215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373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Критерии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2F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эффективности 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2FED5"/>
                    </a:solidFill>
                  </a:tcPr>
                </a:tc>
              </a:tr>
              <a:tr h="7207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и реализация проекта для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воспитанников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ДОУ.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Разработан инновационный проект Положительная динамика комплексного развития детей. Повышение интереса детей к различным видам деятельности.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CFFFF"/>
                    </a:solidFill>
                  </a:tcPr>
                </a:tc>
              </a:tr>
              <a:tr h="397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мониторинга достижений воспитанников.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диагностики достижений ребенка и планирование по итогам диагностики.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CFFFF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Степень вовлеченности в проект родителей.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через анкетирование, опросы, организацию обратной связи, участие в совместных мероприятиях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C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опыта работы среди педагогов.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Выступление на педагогических советах, проведение мастер-классов, ГМО.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CFFFF"/>
                    </a:solidFill>
                  </a:tcPr>
                </a:tc>
              </a:tr>
              <a:tr h="4219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числа детей, демонстрирующих успешное всестороннее развитие.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компетенций детей. Мониторинг.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C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оздоровительной работы.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Применение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здоровьесберегающих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технологий.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C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и результаты воспитанников в конкурсах.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творческих, интеллектуальных и речевых конкурсах различного уровня.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09" marR="52709" marT="0" marB="0"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15272" y="214290"/>
            <a:ext cx="1138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3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Продукты    проекта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алина\Desktop\23133540_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662908"/>
            <a:ext cx="3382666" cy="1908968"/>
          </a:xfrm>
          <a:prstGeom prst="rect">
            <a:avLst/>
          </a:prstGeom>
          <a:noFill/>
        </p:spPr>
      </p:pic>
      <p:pic>
        <p:nvPicPr>
          <p:cNvPr id="2051" name="Picture 3" descr="C:\Users\Ралина\Desktop\IMG_20221018_1646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69296" y="2065535"/>
            <a:ext cx="3000396" cy="1857388"/>
          </a:xfrm>
          <a:prstGeom prst="rect">
            <a:avLst/>
          </a:prstGeom>
          <a:noFill/>
        </p:spPr>
      </p:pic>
      <p:pic>
        <p:nvPicPr>
          <p:cNvPr id="2052" name="Picture 4" descr="C:\Users\Ралина\Desktop\d68dd347-a5f5-4094-a75b-88970795658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5496" y="4473046"/>
            <a:ext cx="2510042" cy="2198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8148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4207" y="1196752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Кейс методических материалов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9223" y="1114323"/>
            <a:ext cx="3679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Планшеты для тренировки межполушарных взаимодействий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4002432"/>
            <a:ext cx="350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Кейс технологии для родителей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24158" y="4002432"/>
            <a:ext cx="350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Схемы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ZDAbo67hB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6192" y="4388461"/>
            <a:ext cx="3271623" cy="218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039481"/>
              </p:ext>
            </p:extLst>
          </p:nvPr>
        </p:nvGraphicFramePr>
        <p:xfrm>
          <a:off x="1643042" y="1285860"/>
          <a:ext cx="7143800" cy="521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6974"/>
                <a:gridCol w="1614672"/>
                <a:gridCol w="1847209"/>
                <a:gridCol w="986185"/>
                <a:gridCol w="1428760"/>
              </a:tblGrid>
              <a:tr h="11055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Кадровые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условия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2F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Учебно-методические ресурсы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2F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Интеллектуальные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ресурсы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2F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Организацион-ные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ресур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2F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Материально-технические ресурсы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2FED5"/>
                    </a:solidFill>
                  </a:tcPr>
                </a:tc>
              </a:tr>
              <a:tr h="35378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старший 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воспита-тель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воспита-тели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группы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методическая и 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художествен-ная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Дидактичес-кий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интернет -ресурсы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педагогическая технология, педсоветы, консультации, семинары,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конкурсы,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вебинары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мастер-классы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налажи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вание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тесных связей с 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партне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рами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 (законные представители) воспитанников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планшеты,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нейрокарточки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схемы-картинки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Ресурсы    проекта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25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28775" y="3694462"/>
          <a:ext cx="6038850" cy="2453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38850"/>
              </a:tblGrid>
              <a:tr h="2235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Система реализации проекта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2807510"/>
              </p:ext>
            </p:extLst>
          </p:nvPr>
        </p:nvGraphicFramePr>
        <p:xfrm>
          <a:off x="1691680" y="1196752"/>
          <a:ext cx="7200799" cy="4732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4801"/>
                <a:gridCol w="2267928"/>
                <a:gridCol w="2478070"/>
              </a:tblGrid>
              <a:tr h="581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детьми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rgbClr val="C2F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73025" marT="0" marB="0">
                    <a:solidFill>
                      <a:srgbClr val="C2F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по самообразованию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73025" marT="0" marB="0">
                    <a:solidFill>
                      <a:srgbClr val="C2FED5"/>
                    </a:solidFill>
                  </a:tcPr>
                </a:tc>
              </a:tr>
              <a:tr h="3883302">
                <a:tc>
                  <a:txBody>
                    <a:bodyPr/>
                    <a:lstStyle/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Растяжки.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2.Дыхательные упражнения.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Глазодвигательные упражнения.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Телесные упражнения.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Упражнения на развитие мелкой моторики.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Самомассаж.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Упражнения на релаксацию.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 Наглядная информация в родительском уголке.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 Тематические родительские собрания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 Занятия-практикумы по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кинезиологическим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упражнениям.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 Индивидуальные консультации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73025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Изучение литературы по теме.</a:t>
                      </a:r>
                    </a:p>
                    <a:p>
                      <a:pPr marL="9017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4485" algn="l"/>
                          <a:tab pos="420370" algn="l"/>
                        </a:tabLs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Изучение и апробирование видов </a:t>
                      </a: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кинезиологических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упражнений.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73025" marT="0" marB="0"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14546" y="357166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реализации проекта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6710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62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15272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15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15616" y="214290"/>
            <a:ext cx="6858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этап – организационно-подготовительный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(сентябрь-октябрь 2021год):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алина\Desktop\0_be0f4_f9a3f216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393138"/>
            <a:ext cx="1428760" cy="2101118"/>
          </a:xfrm>
          <a:prstGeom prst="rect">
            <a:avLst/>
          </a:prstGeom>
          <a:noFill/>
        </p:spPr>
      </p:pic>
      <p:pic>
        <p:nvPicPr>
          <p:cNvPr id="2051" name="Picture 3" descr="C:\Users\Ралина\Desktop\konsultacziya-yurista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812895" y="1800755"/>
            <a:ext cx="1637743" cy="1285884"/>
          </a:xfrm>
          <a:prstGeom prst="rect">
            <a:avLst/>
          </a:prstGeom>
          <a:noFill/>
        </p:spPr>
      </p:pic>
      <p:pic>
        <p:nvPicPr>
          <p:cNvPr id="2052" name="Picture 4" descr="C:\Users\Ралина\Desktop\3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2430" y="1559077"/>
            <a:ext cx="2357454" cy="1769239"/>
          </a:xfrm>
          <a:prstGeom prst="rect">
            <a:avLst/>
          </a:prstGeom>
          <a:noFill/>
        </p:spPr>
      </p:pic>
      <p:pic>
        <p:nvPicPr>
          <p:cNvPr id="2054" name="Picture 6" descr="C:\Users\Ралина\Desktop\97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3441540"/>
            <a:ext cx="2178334" cy="1571636"/>
          </a:xfrm>
          <a:prstGeom prst="rect">
            <a:avLst/>
          </a:prstGeom>
          <a:noFill/>
        </p:spPr>
      </p:pic>
      <p:pic>
        <p:nvPicPr>
          <p:cNvPr id="2055" name="Picture 7" descr="C:\Users\Ралина\Desktop\HTB1r0aASQPoK1RjSZKb7601IXXaW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0067" y="4546946"/>
            <a:ext cx="2150409" cy="1714512"/>
          </a:xfrm>
          <a:prstGeom prst="rect">
            <a:avLst/>
          </a:prstGeom>
          <a:noFill/>
        </p:spPr>
      </p:pic>
      <p:pic>
        <p:nvPicPr>
          <p:cNvPr id="2053" name="Picture 5" descr="C:\Users\Ралина\Desktop\sm_ful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18452" y="5013176"/>
            <a:ext cx="1578265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976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Входная диагностика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5984" y="1428736"/>
          <a:ext cx="6562772" cy="4375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29586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86710" y="285728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17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 –</a:t>
            </a:r>
            <a:b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реализационно-практический</a:t>
            </a:r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Упражнения для развития мелкой моторики</a:t>
            </a:r>
            <a:endParaRPr lang="ru-RU" sz="2700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алина\Desktop\IMG-20230208-WA00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643051"/>
            <a:ext cx="2385684" cy="178595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7" name="Picture 3" descr="C:\Users\Ралина\Desktop\IMG_20220902_1048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1571612"/>
            <a:ext cx="1500198" cy="200026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8" name="Picture 4" descr="C:\Users\Ралина\Desktop\IMG-20230208-WA00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3857628"/>
            <a:ext cx="2857520" cy="160735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9" name="Picture 5" descr="C:\Users\Ралина\Desktop\IMG-20230208-WA00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02826" y="1656431"/>
            <a:ext cx="2710384" cy="178595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30" name="Picture 6" descr="C:\Users\Ралина\Desktop\IMG_20220902_1055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40" y="4143380"/>
            <a:ext cx="2214578" cy="166093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31" name="Picture 7" descr="C:\Users\Ралина\Desktop\IMG_20220902_1050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928794" y="4071942"/>
            <a:ext cx="1500198" cy="200026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85728"/>
            <a:ext cx="5643602" cy="71438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643834" y="214290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18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Users\Ралина\Desktop\фотооо по нейробики\IMG_20221207_1152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1700808"/>
            <a:ext cx="2035018" cy="214314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7" name="Picture 2" descr="C:\Users\Ралина\Desktop\фотооо по нейробики\IMG_20221207_1455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4000504"/>
            <a:ext cx="2071702" cy="247651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8" name="Picture 3" descr="C:\Users\Ралина\Desktop\фотооо по нейробики\IMG_20221207_1145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4000504"/>
            <a:ext cx="1857388" cy="247651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9" name="Picture 4" descr="C:\Users\Ралина\Desktop\фотооо по нейробики\IMG_20221207_1146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4000505"/>
            <a:ext cx="1857388" cy="247651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428728" y="1171033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координацию движения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476672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15272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19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алина\Desktop\IMG_20230208_1534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357298"/>
            <a:ext cx="3048021" cy="228601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7" name="Picture 3" descr="C:\Users\Ралина\Desktop\IMG_20230208_1536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714620"/>
            <a:ext cx="3429024" cy="257176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38624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4786346" cy="2728894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«Руки учат голову, затем поумневшая голова учит руки,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умелые руки снова способствуют развитию мозга» .</a:t>
            </a:r>
          </a:p>
          <a:p>
            <a:pPr algn="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 Петрович Павлов.</a:t>
            </a:r>
          </a:p>
          <a:p>
            <a:endParaRPr lang="ru-RU" dirty="0"/>
          </a:p>
        </p:txBody>
      </p:sp>
      <p:pic>
        <p:nvPicPr>
          <p:cNvPr id="2" name="Picture 2" descr="C:\Users\Ралина\Desktop\1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1124744"/>
            <a:ext cx="2913140" cy="4022213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643834" y="21429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476672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Глазодвигательные упражнения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8148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алина\Desktop\IMG_20230208_1525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714488"/>
            <a:ext cx="2857519" cy="214314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2051" name="Picture 3" descr="C:\Users\Ралина\Desktop\IMG_20230208_1525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357430"/>
            <a:ext cx="3529877" cy="257176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7696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476672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Телесные движения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Ралина\Desktop\InShot_20230208_1626069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1428736"/>
            <a:ext cx="4572032" cy="457203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572396" y="285728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942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29586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Ралина\Desktop\фото нейро\IMG_20230126_1533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1700808"/>
            <a:ext cx="3046615" cy="2286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6" name="Picture 3" descr="C:\Users\Ралина\Desktop\фото нейро\IMG_20230126_1538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3356992"/>
            <a:ext cx="2928958" cy="252082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428728" y="476672"/>
            <a:ext cx="7607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476672"/>
            <a:ext cx="7607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релаксацию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15272" y="285728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Ралина\Desktop\InShot_20230208_1628013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1428736"/>
            <a:ext cx="4643470" cy="464347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56275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28604"/>
            <a:ext cx="4857784" cy="1928826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4" name="Picture 2" descr="C:\Users\Ралина\Desktop\фотооо по нейробики\IMG_20221207_1611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357298"/>
            <a:ext cx="2381267" cy="178595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8195" name="Picture 3" descr="C:\Users\Ралина\Desktop\фотооо по нейробики\IMG_20221207_1524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1357298"/>
            <a:ext cx="2286016" cy="17145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6" name="Picture 2" descr="C:\Users\Ралина\Desktop\фотооо по нейробики\IMG_20221018_1646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1285860"/>
            <a:ext cx="2786082" cy="15383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7" name="Picture 3" descr="C:\Users\Ралина\Desktop\фотооо по нейробики\IMG_20221018_1648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3071810"/>
            <a:ext cx="2286016" cy="17145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572396" y="214290"/>
            <a:ext cx="1285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24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Ралина\Desktop\фотооо по нейробики\IMG_20221018_1442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3714752"/>
            <a:ext cx="3143272" cy="142876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" name="Picture 3" descr="C:\Users\Ралина\Desktop\фотооо по нейробики\IMG_20221018_16294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6512" y="3357562"/>
            <a:ext cx="2571768" cy="192882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0034" y="214290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межполушарного взаимодействия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480"/>
            <a:ext cx="4000528" cy="59145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«Лезгинка»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алина\Desktop\фотооо по нейробики\IMG_20221018_1607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142984"/>
            <a:ext cx="2381267" cy="178595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572396" y="142852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25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Ралина\Desktop\фотооо по нейробики\IMG_20221207_1526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1142984"/>
            <a:ext cx="2428892" cy="1727084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6" name="Подзаголовок 3"/>
          <p:cNvSpPr txBox="1">
            <a:spLocks/>
          </p:cNvSpPr>
          <p:nvPr/>
        </p:nvSpPr>
        <p:spPr>
          <a:xfrm>
            <a:off x="3357553" y="428604"/>
            <a:ext cx="3666655" cy="71438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«Колечки»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" name="Picture 4" descr="C:\Users\Ралина\Desktop\фотооо по нейробики\IMG_20221205_1644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5214950"/>
            <a:ext cx="2357454" cy="119921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9" name="Picture 3" descr="C:\Users\Ралина\Desktop\фотооо по нейробики\IMG_20221205_1644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5214950"/>
            <a:ext cx="2428892" cy="117468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" name="Picture 2" descr="C:\Users\Ралина\Desktop\фотооо по нейробики\IMG_20221205_1644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4" y="5214950"/>
            <a:ext cx="2457468" cy="114300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 rot="10800000" flipV="1">
            <a:off x="3357554" y="6429372"/>
            <a:ext cx="3214710" cy="428628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«Кулак-ребро-ладонь»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 descr="C:\Users\Ралина\Desktop\фотооо по нейробики\IMG_20221019_09062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43702" y="1142984"/>
            <a:ext cx="2286015" cy="1714512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929454" y="78579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«Капитан»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3" descr="C:\Users\Ралина\Desktop\фотооо по нейробики\IMG_20221205_16495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728" y="3357562"/>
            <a:ext cx="2214578" cy="166093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2000232" y="2928934"/>
            <a:ext cx="150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«Ухо-нос»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C:\Users\Ралина\Desktop\фотооо по нейробики\IMG_20221205_16514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3357562"/>
            <a:ext cx="2214578" cy="166093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4500562" y="2857496"/>
            <a:ext cx="1649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«Фонарики»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C:\Users\Ралина\Desktop\фотооо по нейробики\IMG_20221205_16524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643702" y="3357562"/>
            <a:ext cx="2286016" cy="1714512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6929454" y="2928934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Окей-мир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3553" y="65907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развития межполушарного взаимодействия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2571736" y="404664"/>
            <a:ext cx="4357718" cy="6429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43834" y="285728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Ралина\Desktop\IMG_20230127_1029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714488"/>
            <a:ext cx="2518190" cy="335758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5123" name="Picture 3" descr="C:\Users\Ралина\Desktop\IMG_20230207_1611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1643050"/>
            <a:ext cx="2464611" cy="328614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5124" name="Picture 4" descr="C:\Users\Ралина\Desktop\php2NmuED_Nnemotablicy-dlya-zapominaniya-stihotvorenij_html_bbb0e462cc27f1a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1285860"/>
            <a:ext cx="2071702" cy="4124043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071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3834" y="214290"/>
            <a:ext cx="1246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27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алина\Desktop\c1f7dddf6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285860"/>
            <a:ext cx="3325766" cy="200026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7" name="Picture 3" descr="C:\Users\Ралина\Desktop\5a4b87cb6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1667" y="3607784"/>
            <a:ext cx="3254545" cy="205346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3" name="Picture 2" descr="C:\Users\Ралина\Desktop\Screenshot_20230206-23333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1689" y="1196752"/>
            <a:ext cx="2572267" cy="367240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449207" y="193471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этап – рефлексивный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(апрель, май 2022г.)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97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3787204"/>
              </p:ext>
            </p:extLst>
          </p:nvPr>
        </p:nvGraphicFramePr>
        <p:xfrm>
          <a:off x="2643174" y="1554163"/>
          <a:ext cx="6000792" cy="4660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одзаголовок 5"/>
          <p:cNvSpPr txBox="1">
            <a:spLocks/>
          </p:cNvSpPr>
          <p:nvPr/>
        </p:nvSpPr>
        <p:spPr>
          <a:xfrm>
            <a:off x="2428586" y="332656"/>
            <a:ext cx="5072098" cy="642942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Итоговая диагностика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6710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28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Ожидаемые  результаты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72396" y="214290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29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3563888" y="4653136"/>
            <a:ext cx="5000660" cy="785818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3059832" y="2996952"/>
            <a:ext cx="5000660" cy="785818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педагога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2411760" y="1392660"/>
            <a:ext cx="5072098" cy="785818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воспитанников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лина\Desktop\193926478-photoo_fefu_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700808"/>
            <a:ext cx="3516515" cy="234434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 flipH="1">
            <a:off x="971600" y="548680"/>
            <a:ext cx="6743671" cy="35719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Проблема. Актуальность.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5272" y="214290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n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3582" y="1196752"/>
            <a:ext cx="2314676" cy="3924661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Перспективы дальнейшего развития проекта.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142852"/>
            <a:ext cx="119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30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1475656" y="1928802"/>
            <a:ext cx="7416175" cy="789352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Продолжать использовать и дополнять данный проект методическими материалами.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1763688" y="3272145"/>
            <a:ext cx="7273053" cy="785818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Опубликовать представленный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4283" y="188640"/>
            <a:ext cx="821537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Прогнозы возможных негативных последствий и способы их коррекции.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86710" y="214290"/>
            <a:ext cx="1175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31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2285984" y="1714488"/>
            <a:ext cx="5072098" cy="785818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Недостаточная заинтересованность детей в мероприятиях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071670" y="3000372"/>
            <a:ext cx="6000792" cy="1428760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Незаинтересованность родителей (законных представителей) воспитанников к реализации проекта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28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757" y="188640"/>
            <a:ext cx="8458200" cy="87663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endParaRPr lang="ru-RU" dirty="0"/>
          </a:p>
        </p:txBody>
      </p:sp>
      <p:pic>
        <p:nvPicPr>
          <p:cNvPr id="9218" name="Picture 2" descr="C:\Users\Ралина\Desktop\фотооо по нейробики\IMG_20221205_1653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1357298"/>
            <a:ext cx="5256584" cy="3942438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572396" y="214290"/>
            <a:ext cx="1246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32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15272" y="214290"/>
            <a:ext cx="1146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33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Кинезиологическое упражнение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57421" y="1285860"/>
            <a:ext cx="5905541" cy="4429156"/>
          </a:xfrm>
          <a:prstGeom prst="rect">
            <a:avLst/>
          </a:prstGeo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xmlns="" val="66504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931738" y="292696"/>
            <a:ext cx="5976664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ейробиолог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Лоренс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Кац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Ралина\Desktop\rm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500174"/>
            <a:ext cx="3420380" cy="404602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715272" y="214290"/>
            <a:ext cx="104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82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642942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Новизна проекта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images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428736"/>
            <a:ext cx="5326002" cy="3946759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86710" y="214290"/>
            <a:ext cx="104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5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268760"/>
            <a:ext cx="6768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проекта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ba-RU" sz="2400" dirty="0" smtClean="0">
                <a:latin typeface="Times New Roman" pitchFamily="18" charset="0"/>
                <a:cs typeface="Times New Roman" pitchFamily="18" charset="0"/>
              </a:rPr>
              <a:t>межполушарного </a:t>
            </a:r>
            <a:r>
              <a:rPr lang="ba-RU" sz="2400" dirty="0">
                <a:latin typeface="Times New Roman" pitchFamily="18" charset="0"/>
                <a:cs typeface="Times New Roman" pitchFamily="18" charset="0"/>
              </a:rPr>
              <a:t>взаимодействия и логического мышления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детей старшего дошкольного возраста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 проекта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влияние технологии </a:t>
            </a:r>
            <a:r>
              <a:rPr lang="ba-RU" sz="2400" dirty="0">
                <a:latin typeface="Times New Roman" pitchFamily="18" charset="0"/>
                <a:cs typeface="Times New Roman" pitchFamily="18" charset="0"/>
              </a:rPr>
              <a:t>нейробики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развитие </a:t>
            </a:r>
            <a:r>
              <a:rPr lang="ba-RU" sz="2400" dirty="0">
                <a:latin typeface="Times New Roman" pitchFamily="18" charset="0"/>
                <a:cs typeface="Times New Roman" pitchFamily="18" charset="0"/>
              </a:rPr>
              <a:t>межполушарного взаимодействия и логического мышления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дошкольного возраста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Статус – проекта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долгосрочный; практико-ориентированный; инновационный.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86710" y="214290"/>
            <a:ext cx="104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94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p4JDh7_WSww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958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4236" y="1500175"/>
            <a:ext cx="6985482" cy="321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29520" y="285728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7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928694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8205814" cy="14287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		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межполушарного взаимодействия детей старшего дошкольного возраста посредством использования технологии –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нейробика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8148" y="214290"/>
            <a:ext cx="1043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8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2428868"/>
            <a:ext cx="8686800" cy="500066"/>
          </a:xfrm>
          <a:prstGeom prst="rect">
            <a:avLst/>
          </a:prstGeom>
        </p:spPr>
        <p:txBody>
          <a:bodyPr vert="horz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Задачи проекта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1643042" y="2917898"/>
            <a:ext cx="6215106" cy="571504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логического мышления ребёнка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1979712" y="3643314"/>
            <a:ext cx="6215106" cy="714380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межполушарных связей с помощью нейродинамической гимнастики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2771800" y="5214950"/>
            <a:ext cx="6372200" cy="1285884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настойчивость, терпение, способность к саморегуляции своих действий и самоконтроля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2357422" y="4500570"/>
            <a:ext cx="6357982" cy="571504"/>
          </a:xfrm>
          <a:prstGeom prst="homePlate">
            <a:avLst/>
          </a:prstGeom>
          <a:solidFill>
            <a:srgbClr val="66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приёмы умственных действий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Пути достижения</a:t>
            </a:r>
            <a:endParaRPr lang="ru-RU" b="1" cap="none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алина\Desktop\learnin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5506" y="1427019"/>
            <a:ext cx="2189157" cy="2189157"/>
          </a:xfrm>
          <a:prstGeom prst="rect">
            <a:avLst/>
          </a:prstGeom>
          <a:noFill/>
        </p:spPr>
      </p:pic>
      <p:pic>
        <p:nvPicPr>
          <p:cNvPr id="1027" name="Picture 3" descr="C:\Users\Ралина\Desktop\8e38479c59b1c58z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52617" y="4613915"/>
            <a:ext cx="2739187" cy="1785950"/>
          </a:xfrm>
          <a:prstGeom prst="rect">
            <a:avLst/>
          </a:prstGeom>
          <a:noFill/>
        </p:spPr>
      </p:pic>
      <p:pic>
        <p:nvPicPr>
          <p:cNvPr id="1028" name="Picture 4" descr="C:\Users\Ралина\Desktop\Реализация-ФГОС-дошкольного-образован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9756" y="1915915"/>
            <a:ext cx="2251032" cy="1571636"/>
          </a:xfrm>
          <a:prstGeom prst="rect">
            <a:avLst/>
          </a:prstGeom>
          <a:noFill/>
        </p:spPr>
      </p:pic>
      <p:pic>
        <p:nvPicPr>
          <p:cNvPr id="1029" name="Picture 5" descr="C:\Users\Ралина\Desktop\reading-royalty-free-clip-art-png-favpng-0i73nMAxKXp2hUqxrPMksUL0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50716" y="2146536"/>
            <a:ext cx="2156288" cy="1714512"/>
          </a:xfrm>
          <a:prstGeom prst="rect">
            <a:avLst/>
          </a:prstGeom>
          <a:noFill/>
        </p:spPr>
      </p:pic>
      <p:pic>
        <p:nvPicPr>
          <p:cNvPr id="1030" name="Picture 6" descr="C:\Users\Ралина\Desktop\happy-family_198757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4663" y="4246748"/>
            <a:ext cx="3029207" cy="214154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715272" y="214290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СЛАЙД 9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5506" y="1138339"/>
            <a:ext cx="2477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литературы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3862" y="995740"/>
            <a:ext cx="2669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Наблюдение за совместной и самостоятельной деятельностью детей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42884" y="4149080"/>
            <a:ext cx="335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Участие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вебинарах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140" y="1134239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  с воспитанниками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2020" y="406208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2547</TotalTime>
  <Words>639</Words>
  <Application>Microsoft Office PowerPoint</Application>
  <PresentationFormat>Экран (4:3)</PresentationFormat>
  <Paragraphs>170</Paragraphs>
  <Slides>33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 </vt:lpstr>
      <vt:lpstr>Слайд 2</vt:lpstr>
      <vt:lpstr>Слайд 3</vt:lpstr>
      <vt:lpstr>Слайд 4</vt:lpstr>
      <vt:lpstr>Новизна проекта</vt:lpstr>
      <vt:lpstr>Слайд 6</vt:lpstr>
      <vt:lpstr>Слайд 7</vt:lpstr>
      <vt:lpstr>Цель проекта</vt:lpstr>
      <vt:lpstr>Пути достижения</vt:lpstr>
      <vt:lpstr>Слайд 10</vt:lpstr>
      <vt:lpstr>Механизмы реализации проекта</vt:lpstr>
      <vt:lpstr>Продукты    проекта</vt:lpstr>
      <vt:lpstr>Ресурсы    проекта</vt:lpstr>
      <vt:lpstr>Слайд 14</vt:lpstr>
      <vt:lpstr>Слайд 15</vt:lpstr>
      <vt:lpstr>Входная диагностика</vt:lpstr>
      <vt:lpstr>II этап – реализационно-практический Упражнения для развития мелкой моторики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Ожидаемые  результаты</vt:lpstr>
      <vt:lpstr>Перспективы дальнейшего развития проекта.</vt:lpstr>
      <vt:lpstr>Прогнозы возможных негативных последствий и способы их коррекции.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Ралина</dc:creator>
  <cp:lastModifiedBy>Ралина</cp:lastModifiedBy>
  <cp:revision>192</cp:revision>
  <dcterms:created xsi:type="dcterms:W3CDTF">2022-12-03T07:54:35Z</dcterms:created>
  <dcterms:modified xsi:type="dcterms:W3CDTF">2023-02-14T14:51:11Z</dcterms:modified>
</cp:coreProperties>
</file>