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72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3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98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27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66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592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13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59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59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13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B4544-70D5-4971-87A2-635C8DED9DFF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06ED6-BD24-46DC-B675-4C8873DB1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32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89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980728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Comic Sans MS" panose="030F0702030302020204" pitchFamily="66" charset="0"/>
              </a:rPr>
              <a:t>«</a:t>
            </a:r>
            <a:r>
              <a:rPr lang="ru-RU" sz="4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Веселые мячики»</a:t>
            </a:r>
            <a:endParaRPr lang="ru-RU" sz="44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690336"/>
            <a:ext cx="70567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Физкультурное развлечение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для детей второй младшей группы</a:t>
            </a:r>
          </a:p>
          <a:p>
            <a:pPr algn="ctr"/>
            <a:endParaRPr lang="ru-RU" sz="2400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2400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Подготовили</a:t>
            </a:r>
            <a:r>
              <a:rPr lang="ru-RU" sz="1400" b="1" smtClean="0">
                <a:solidFill>
                  <a:srgbClr val="C00000"/>
                </a:solidFill>
                <a:latin typeface="Comic Sans MS" panose="030F0702030302020204" pitchFamily="66" charset="0"/>
              </a:rPr>
              <a:t>: </a:t>
            </a:r>
            <a:r>
              <a:rPr lang="ru-RU" sz="1400" b="1" smtClean="0">
                <a:solidFill>
                  <a:srgbClr val="C00000"/>
                </a:solidFill>
                <a:latin typeface="Comic Sans MS" panose="030F0702030302020204" pitchFamily="66" charset="0"/>
              </a:rPr>
              <a:t>Половинкина</a:t>
            </a:r>
            <a:r>
              <a:rPr lang="ru-RU" sz="1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Н.И. - воспитатель</a:t>
            </a:r>
            <a:endParaRPr lang="ru-RU" sz="1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1400" dirty="0" smtClean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29328"/>
            <a:ext cx="2009780" cy="181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836712"/>
            <a:ext cx="770485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4 </a:t>
            </a:r>
            <a:r>
              <a:rPr lang="ru-RU" sz="2000" b="1" dirty="0" smtClean="0">
                <a:solidFill>
                  <a:srgbClr val="C00000"/>
                </a:solidFill>
              </a:rPr>
              <a:t>эстафета: </a:t>
            </a:r>
            <a:r>
              <a:rPr lang="ru-RU" sz="2000" b="1" dirty="0">
                <a:solidFill>
                  <a:srgbClr val="C00000"/>
                </a:solidFill>
              </a:rPr>
              <a:t>«Пронеси не урони» (</a:t>
            </a:r>
            <a:r>
              <a:rPr lang="ru-RU" sz="2000" b="1" dirty="0" err="1">
                <a:solidFill>
                  <a:srgbClr val="C00000"/>
                </a:solidFill>
              </a:rPr>
              <a:t>фитболы</a:t>
            </a:r>
            <a:r>
              <a:rPr lang="ru-RU" sz="2000" b="1" dirty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Дети строятся в две команды, первому участнику дается </a:t>
            </a:r>
            <a:r>
              <a:rPr lang="ru-RU" sz="2000" b="1" i="1" dirty="0" err="1">
                <a:solidFill>
                  <a:srgbClr val="C00000"/>
                </a:solidFill>
              </a:rPr>
              <a:t>фитбол</a:t>
            </a:r>
            <a:r>
              <a:rPr lang="ru-RU" sz="2000" b="1" i="1" dirty="0">
                <a:solidFill>
                  <a:srgbClr val="C00000"/>
                </a:solidFill>
              </a:rPr>
              <a:t>. Ребенок обегает фишку и передает </a:t>
            </a:r>
            <a:r>
              <a:rPr lang="ru-RU" sz="2000" b="1" i="1" dirty="0" err="1">
                <a:solidFill>
                  <a:srgbClr val="C00000"/>
                </a:solidFill>
              </a:rPr>
              <a:t>фитбол</a:t>
            </a:r>
            <a:r>
              <a:rPr lang="ru-RU" sz="2000" b="1" i="1" dirty="0">
                <a:solidFill>
                  <a:srgbClr val="C00000"/>
                </a:solidFill>
              </a:rPr>
              <a:t> следующему участнику</a:t>
            </a:r>
            <a:r>
              <a:rPr lang="ru-RU" sz="2000" b="1" i="1" dirty="0" smtClean="0">
                <a:solidFill>
                  <a:srgbClr val="C00000"/>
                </a:solidFill>
              </a:rPr>
              <a:t>.</a:t>
            </a: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3600" i="1" dirty="0"/>
          </a:p>
          <a:p>
            <a:pPr algn="ctr"/>
            <a:endParaRPr lang="ru-RU" sz="3600" i="1" dirty="0" smtClean="0"/>
          </a:p>
          <a:p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32856"/>
            <a:ext cx="3672408" cy="3744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132" y="2132856"/>
            <a:ext cx="388843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20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09584" cy="69071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764704"/>
            <a:ext cx="7200800" cy="5940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/>
              <a:t>   </a:t>
            </a:r>
            <a:r>
              <a:rPr lang="ru-RU" sz="2000" b="1" dirty="0" smtClean="0">
                <a:solidFill>
                  <a:srgbClr val="C00000"/>
                </a:solidFill>
              </a:rPr>
              <a:t>5 эстафета: </a:t>
            </a:r>
            <a:r>
              <a:rPr lang="ru-RU" sz="2000" dirty="0">
                <a:solidFill>
                  <a:srgbClr val="C00000"/>
                </a:solidFill>
              </a:rPr>
              <a:t>«Собери мячи» (пластмассовые мячи</a:t>
            </a:r>
            <a:r>
              <a:rPr lang="ru-RU" sz="2000" dirty="0" smtClean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Воспитатель высыпает пластмассовые мячи и говорит что они разбежались, а дети под музыку должны их собрать в корзину.</a:t>
            </a:r>
            <a:endParaRPr lang="ru-RU" sz="2000" dirty="0">
              <a:solidFill>
                <a:srgbClr val="C00000"/>
              </a:solidFill>
            </a:endParaRPr>
          </a:p>
          <a:p>
            <a:pPr algn="ctr"/>
            <a:endParaRPr lang="ru-RU" sz="40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4000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40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4000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40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4000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4000" b="1" dirty="0" smtClean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40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619268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9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7564" y="692696"/>
            <a:ext cx="7740860" cy="69865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Далее воспитатель говорит что «грустный гость» развеселился и пора с ним попрощаться.</a:t>
            </a:r>
          </a:p>
          <a:p>
            <a:pPr algn="ctr"/>
            <a:endParaRPr lang="ru-RU" sz="32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Затем детям предлагают вспомнить какие мячи они видели и что с ними делали.</a:t>
            </a:r>
          </a:p>
          <a:p>
            <a:pPr algn="ctr"/>
            <a:endParaRPr lang="ru-RU" sz="32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В заключении воспитатель предлагает детям потанцевать с мячиками и отправиться в группу.</a:t>
            </a:r>
          </a:p>
          <a:p>
            <a:pPr algn="ctr"/>
            <a:endParaRPr lang="ru-RU" sz="32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3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60702"/>
            <a:ext cx="1224136" cy="1043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787574"/>
            <a:ext cx="1152128" cy="101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4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548680"/>
            <a:ext cx="748883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Цель: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систематизировать знания детей о </a:t>
            </a:r>
            <a:r>
              <a:rPr lang="ru-RU" sz="2000" dirty="0" smtClean="0">
                <a:solidFill>
                  <a:srgbClr val="C00000"/>
                </a:solidFill>
              </a:rPr>
              <a:t>разновидности </a:t>
            </a:r>
            <a:r>
              <a:rPr lang="ru-RU" sz="2000" dirty="0">
                <a:solidFill>
                  <a:srgbClr val="C00000"/>
                </a:solidFill>
              </a:rPr>
              <a:t>мячей, прививать интерес к занятиям с мячом средствами подвижных и спортивных игр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Задачи</a:t>
            </a:r>
            <a:r>
              <a:rPr lang="ru-RU" sz="2000" b="1" dirty="0">
                <a:solidFill>
                  <a:srgbClr val="C00000"/>
                </a:solidFill>
              </a:rPr>
              <a:t>: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C00000"/>
                </a:solidFill>
              </a:rPr>
              <a:t>Закреплять умение в ходьбе и беге , не наталкиваясь друг на</a:t>
            </a:r>
          </a:p>
          <a:p>
            <a:r>
              <a:rPr lang="ru-RU" sz="2000" dirty="0">
                <a:solidFill>
                  <a:srgbClr val="C00000"/>
                </a:solidFill>
              </a:rPr>
              <a:t>друга, упражнять в прыжках на двух ногах с продвижением</a:t>
            </a:r>
          </a:p>
          <a:p>
            <a:r>
              <a:rPr lang="ru-RU" sz="2000" dirty="0">
                <a:solidFill>
                  <a:srgbClr val="C00000"/>
                </a:solidFill>
              </a:rPr>
              <a:t>вперед, упражнять в прокатывании мяча.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C00000"/>
                </a:solidFill>
              </a:rPr>
              <a:t>Способствовать развитию и укреплению мышц верхних и</a:t>
            </a:r>
          </a:p>
          <a:p>
            <a:r>
              <a:rPr lang="ru-RU" sz="2000" dirty="0">
                <a:solidFill>
                  <a:srgbClr val="C00000"/>
                </a:solidFill>
              </a:rPr>
              <a:t>нижних конечностей, развивать навык правильной осанки.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rgbClr val="C00000"/>
                </a:solidFill>
              </a:rPr>
              <a:t>В</a:t>
            </a:r>
            <a:r>
              <a:rPr lang="ru-RU" sz="2000" dirty="0" smtClean="0">
                <a:solidFill>
                  <a:srgbClr val="C00000"/>
                </a:solidFill>
              </a:rPr>
              <a:t>оспитывать </a:t>
            </a:r>
            <a:r>
              <a:rPr lang="ru-RU" sz="2000" dirty="0">
                <a:solidFill>
                  <a:srgbClr val="C00000"/>
                </a:solidFill>
              </a:rPr>
              <a:t>интерес к занятиям физической культурой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423" y="4365104"/>
            <a:ext cx="2050529" cy="187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68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Дети входят в спортивный зал, выстраиваются в </a:t>
            </a: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шеренгу. Воспитатель </a:t>
            </a: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здоровается, и </a:t>
            </a: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обращает внимание , что  к ним пришёл гость  «грустный  </a:t>
            </a: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мячик»</a:t>
            </a:r>
            <a:endParaRPr lang="ru-RU" dirty="0" smtClean="0">
              <a:latin typeface="Comic Sans MS" panose="030F0702030302020204" pitchFamily="66" charset="0"/>
            </a:endParaRPr>
          </a:p>
          <a:p>
            <a:pPr algn="ctr"/>
            <a:endParaRPr lang="ru-RU" dirty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endParaRPr lang="ru-RU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802" y="3704384"/>
            <a:ext cx="2160240" cy="2401945"/>
          </a:xfrm>
          <a:prstGeom prst="rect">
            <a:avLst/>
          </a:prstGeom>
        </p:spPr>
      </p:pic>
      <p:pic>
        <p:nvPicPr>
          <p:cNvPr id="5" name="Рисунок 4" descr="C:\Users\User\Downloads\d147af83-f016-4e0c-9602-a9f6e3b52b7d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5976664" cy="4397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997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908720"/>
            <a:ext cx="76328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Воспитатель </a:t>
            </a:r>
            <a:r>
              <a:rPr lang="ru-RU" sz="2800" dirty="0" smtClean="0">
                <a:solidFill>
                  <a:srgbClr val="C00000"/>
                </a:solidFill>
              </a:rPr>
              <a:t>предлагает ребятам развеселить мяч и познакомиться с другими видами мячей.</a:t>
            </a:r>
          </a:p>
          <a:p>
            <a:endParaRPr lang="ru-RU" sz="2800" dirty="0" smtClean="0">
              <a:solidFill>
                <a:srgbClr val="C00000"/>
              </a:solidFill>
            </a:endParaRP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1048"/>
            <a:ext cx="2016224" cy="1964080"/>
          </a:xfrm>
          <a:prstGeom prst="rect">
            <a:avLst/>
          </a:prstGeom>
        </p:spPr>
      </p:pic>
      <p:pic>
        <p:nvPicPr>
          <p:cNvPr id="5" name="Рисунок 4" descr="https://avatars.mds.yandex.net/i?id=f497c6eff102e3d2864cfdb9d220f2c7_l-5099622-images-thumbs&amp;n=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5418"/>
            <a:ext cx="2140069" cy="1865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avva-shop.ru/upload/iblock/71d/71dcd42d84f7f3d8f7558c329c8a2c0a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67753"/>
            <a:ext cx="1936998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vatars.mds.yandex.net/i?id=13b82ce27a18cf3cb542b67a3b2588dc971177b9-5235603-images-thumbs&amp;n=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412" y="2241932"/>
            <a:ext cx="1886856" cy="161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avatars.mds.yandex.net/i?id=b55ca8f46327036005593cd7c68cfd8c1aa328b4-8339391-images-thumbs&amp;n=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984419"/>
            <a:ext cx="1800200" cy="18240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20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620688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764704"/>
            <a:ext cx="741682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Вводная часть: Дети выполняют виды ходьбы стараясь не наталкиваться друг на друга. Выполняют основные виды</a:t>
            </a:r>
          </a:p>
          <a:p>
            <a:pPr algn="ctr"/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движений перешагивания, ходьба из обруч в обруч</a:t>
            </a:r>
          </a:p>
          <a:p>
            <a:pPr algn="ctr"/>
            <a:r>
              <a:rPr lang="ru-RU" sz="20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с продвижением вперед.</a:t>
            </a:r>
          </a:p>
          <a:p>
            <a:endParaRPr lang="ru-RU" sz="3200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68" y="1061736"/>
            <a:ext cx="590550" cy="11047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780" y="794940"/>
            <a:ext cx="779275" cy="1067268"/>
          </a:xfrm>
          <a:prstGeom prst="rect">
            <a:avLst/>
          </a:prstGeom>
        </p:spPr>
      </p:pic>
      <p:pic>
        <p:nvPicPr>
          <p:cNvPr id="7" name="Рисунок 6" descr="C:\Users\User\Downloads\84d84539-ea31-44f9-83cf-87d9d5e147ec (1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10" y="2192524"/>
            <a:ext cx="3699990" cy="378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574" y="2166497"/>
            <a:ext cx="3997482" cy="38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3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980728"/>
            <a:ext cx="74168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Воспитатель объясняет и показывает какие бывают мячи: резиновые, мякиши, колючие (ежик), </a:t>
            </a:r>
            <a:r>
              <a:rPr lang="ru-RU" sz="2000" i="1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фитбол</a:t>
            </a:r>
            <a:r>
              <a:rPr lang="ru-RU" sz="2000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, пластмассовые.</a:t>
            </a:r>
          </a:p>
          <a:p>
            <a:endParaRPr lang="ru-RU" sz="20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ru-RU" sz="2000" i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627" y="2307431"/>
            <a:ext cx="2011363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User\Downloads\0465085c-4106-4e3b-a14c-4332ee6280d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5328592" cy="39244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03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05" y="-18673"/>
            <a:ext cx="9168002" cy="6876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550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980728"/>
            <a:ext cx="77048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1 </a:t>
            </a:r>
            <a:r>
              <a:rPr lang="ru-RU" sz="2000" b="1" dirty="0" smtClean="0">
                <a:solidFill>
                  <a:srgbClr val="C00000"/>
                </a:solidFill>
              </a:rPr>
              <a:t>задание: </a:t>
            </a:r>
            <a:r>
              <a:rPr lang="ru-RU" sz="2000" b="1" dirty="0">
                <a:solidFill>
                  <a:srgbClr val="C00000"/>
                </a:solidFill>
              </a:rPr>
              <a:t>«Прокати мяч по дорожке» (резиновые мячи)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Дети строятся в две команды, первому участнику дается резиновый мяч. </a:t>
            </a:r>
            <a:r>
              <a:rPr lang="ru-RU" sz="2000" b="1" i="1" dirty="0" smtClean="0">
                <a:solidFill>
                  <a:srgbClr val="C00000"/>
                </a:solidFill>
              </a:rPr>
              <a:t>По </a:t>
            </a:r>
            <a:r>
              <a:rPr lang="ru-RU" sz="2000" b="1" i="1" dirty="0">
                <a:solidFill>
                  <a:srgbClr val="C00000"/>
                </a:solidFill>
              </a:rPr>
              <a:t>сигналу нужно прокатить мяч по дорожке до ориентира обратно и передать мяч следующему участнику</a:t>
            </a:r>
            <a:r>
              <a:rPr lang="ru-RU" sz="2000" b="1" i="1" dirty="0" smtClean="0">
                <a:solidFill>
                  <a:srgbClr val="C00000"/>
                </a:solidFill>
              </a:rPr>
              <a:t>.</a:t>
            </a:r>
          </a:p>
          <a:p>
            <a:endParaRPr lang="ru-RU" sz="2000" b="1" i="1" dirty="0">
              <a:solidFill>
                <a:srgbClr val="C00000"/>
              </a:solidFill>
            </a:endParaRPr>
          </a:p>
          <a:p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2000" b="1" i="1" dirty="0">
              <a:solidFill>
                <a:srgbClr val="C00000"/>
              </a:solidFill>
            </a:endParaRPr>
          </a:p>
          <a:p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2000" b="1" i="1" dirty="0">
              <a:solidFill>
                <a:srgbClr val="C00000"/>
              </a:solidFill>
            </a:endParaRPr>
          </a:p>
          <a:p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2000" b="1" i="1" dirty="0">
              <a:solidFill>
                <a:srgbClr val="C00000"/>
              </a:solidFill>
            </a:endParaRPr>
          </a:p>
          <a:p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2000" b="1" i="1" dirty="0">
              <a:solidFill>
                <a:srgbClr val="C00000"/>
              </a:solidFill>
            </a:endParaRPr>
          </a:p>
          <a:p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2000" b="1" i="1" dirty="0">
              <a:solidFill>
                <a:srgbClr val="C00000"/>
              </a:solidFill>
            </a:endParaRPr>
          </a:p>
          <a:p>
            <a:endParaRPr lang="ru-RU" sz="2000" b="1" i="1" dirty="0" smtClean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365104"/>
            <a:ext cx="1260140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36912"/>
            <a:ext cx="3024336" cy="3528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55186"/>
            <a:ext cx="378042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8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0" y="2304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980728"/>
            <a:ext cx="74888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задание: 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Большие и маленькие (мякиши и ежики</a:t>
            </a:r>
            <a:r>
              <a:rPr lang="ru-RU" sz="20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Проводится  музыкальная  су-</a:t>
            </a:r>
            <a:r>
              <a:rPr lang="ru-RU" sz="2000" b="1" dirty="0" err="1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джок</a:t>
            </a:r>
            <a:r>
              <a:rPr lang="ru-RU" sz="20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терапия «Колючий ёж» под музыку Е. Железновой.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 раз с массажным мячик, 2 раз с мякишем  </a:t>
            </a:r>
            <a:endParaRPr lang="ru-RU" sz="2400" dirty="0" smtClean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endParaRPr lang="ru-RU" sz="2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endParaRPr lang="ru-RU" sz="2400" dirty="0" smtClean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28" y="-602065"/>
            <a:ext cx="2016224" cy="22418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59511"/>
            <a:ext cx="3384376" cy="36643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249944"/>
            <a:ext cx="4104456" cy="374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4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836713"/>
            <a:ext cx="71287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3 </a:t>
            </a:r>
            <a:r>
              <a:rPr lang="ru-RU" sz="2000" b="1" dirty="0" smtClean="0">
                <a:solidFill>
                  <a:srgbClr val="C00000"/>
                </a:solidFill>
              </a:rPr>
              <a:t>эстафета: </a:t>
            </a:r>
            <a:r>
              <a:rPr lang="ru-RU" sz="2000" b="1" dirty="0">
                <a:solidFill>
                  <a:srgbClr val="C00000"/>
                </a:solidFill>
              </a:rPr>
              <a:t>«Передай мяч друг другу» (надувной мяч)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Дети стоят по кругу, и пока звучит музыка передают надувной мяч друг другу. Когда останавливается музыка ребенок с мячом выходит в центр круга и прыгает с ним. Игра </a:t>
            </a:r>
            <a:r>
              <a:rPr lang="ru-RU" sz="2000" b="1" i="1" dirty="0" smtClean="0">
                <a:solidFill>
                  <a:srgbClr val="C00000"/>
                </a:solidFill>
              </a:rPr>
              <a:t>повторяется</a:t>
            </a:r>
          </a:p>
          <a:p>
            <a:endParaRPr lang="ru-RU" sz="2800" i="1" dirty="0" smtClean="0"/>
          </a:p>
          <a:p>
            <a:endParaRPr lang="ru-RU" sz="2800" i="1" dirty="0"/>
          </a:p>
          <a:p>
            <a:endParaRPr lang="ru-RU" sz="2800" i="1" dirty="0" smtClean="0"/>
          </a:p>
          <a:p>
            <a:endParaRPr lang="ru-RU" sz="2800" i="1" dirty="0"/>
          </a:p>
          <a:p>
            <a:endParaRPr lang="ru-RU" sz="2800" i="1" dirty="0" smtClean="0"/>
          </a:p>
          <a:p>
            <a:endParaRPr lang="ru-RU" sz="2800" i="1" dirty="0"/>
          </a:p>
          <a:p>
            <a:endParaRPr lang="ru-RU" sz="2800" i="1" dirty="0" smtClean="0"/>
          </a:p>
          <a:p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661738"/>
            <a:ext cx="1656184" cy="1514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204864"/>
            <a:ext cx="4925144" cy="397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2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403</Words>
  <Application>Microsoft Office PowerPoint</Application>
  <PresentationFormat>Экран (4:3)</PresentationFormat>
  <Paragraphs>118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Comic Sans MS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User</cp:lastModifiedBy>
  <cp:revision>68</cp:revision>
  <dcterms:created xsi:type="dcterms:W3CDTF">2017-12-03T15:55:41Z</dcterms:created>
  <dcterms:modified xsi:type="dcterms:W3CDTF">2023-02-14T11:22:42Z</dcterms:modified>
</cp:coreProperties>
</file>