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87" r:id="rId4"/>
    <p:sldId id="283" r:id="rId5"/>
    <p:sldId id="294" r:id="rId6"/>
    <p:sldId id="296" r:id="rId7"/>
    <p:sldId id="293" r:id="rId8"/>
    <p:sldId id="299" r:id="rId9"/>
    <p:sldId id="288" r:id="rId10"/>
    <p:sldId id="291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954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CA63B-4782-4B6A-B98E-1464FC2B5C3B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A0A2D-95B1-4B2F-8D7A-75D2C46D1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46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A0A2D-95B1-4B2F-8D7A-75D2C46D11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C7EB6F-74E7-4087-BD87-5A4A6F7B865A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F4B6F0-B984-4B29-8D7A-54DAF8F83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337" y="2060848"/>
            <a:ext cx="8458200" cy="1222375"/>
          </a:xfrm>
          <a:effectLst>
            <a:outerShdw blurRad="800100" dist="50800" dir="16680000" sx="107000" sy="107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Развитие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мотивации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обучающихся на уроках истории 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обществознания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1440160" cy="103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836" y="404664"/>
            <a:ext cx="8251593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807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66311" y="983077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white"/>
                </a:solidFill>
              </a:rPr>
              <a:t>«Все </a:t>
            </a:r>
            <a:r>
              <a:rPr lang="ru-RU" sz="2400" b="1" dirty="0">
                <a:solidFill>
                  <a:prstClr val="white"/>
                </a:solidFill>
              </a:rPr>
              <a:t>наши замыслы, </a:t>
            </a:r>
            <a:endParaRPr lang="ru-RU" sz="2400" b="1" dirty="0" smtClean="0">
              <a:solidFill>
                <a:prstClr val="white"/>
              </a:solidFill>
            </a:endParaRPr>
          </a:p>
          <a:p>
            <a:pPr lvl="0" algn="ctr"/>
            <a:r>
              <a:rPr lang="ru-RU" sz="2400" b="1" dirty="0" smtClean="0">
                <a:solidFill>
                  <a:prstClr val="white"/>
                </a:solidFill>
              </a:rPr>
              <a:t>все </a:t>
            </a:r>
            <a:r>
              <a:rPr lang="ru-RU" sz="2400" b="1" dirty="0">
                <a:solidFill>
                  <a:prstClr val="white"/>
                </a:solidFill>
              </a:rPr>
              <a:t>поиски </a:t>
            </a:r>
            <a:r>
              <a:rPr lang="ru-RU" sz="2400" b="1" dirty="0" smtClean="0">
                <a:solidFill>
                  <a:prstClr val="white"/>
                </a:solidFill>
              </a:rPr>
              <a:t>и </a:t>
            </a:r>
            <a:r>
              <a:rPr lang="ru-RU" sz="2400" b="1" dirty="0">
                <a:solidFill>
                  <a:prstClr val="white"/>
                </a:solidFill>
              </a:rPr>
              <a:t>построения </a:t>
            </a:r>
            <a:r>
              <a:rPr lang="ru-RU" sz="2400" b="1" dirty="0" smtClean="0">
                <a:solidFill>
                  <a:prstClr val="white"/>
                </a:solidFill>
              </a:rPr>
              <a:t>превращаются в </a:t>
            </a:r>
            <a:r>
              <a:rPr lang="ru-RU" sz="2400" b="1" dirty="0">
                <a:solidFill>
                  <a:prstClr val="white"/>
                </a:solidFill>
              </a:rPr>
              <a:t>прах, </a:t>
            </a:r>
            <a:r>
              <a:rPr lang="ru-RU" sz="2400" b="1" dirty="0" smtClean="0">
                <a:solidFill>
                  <a:prstClr val="white"/>
                </a:solidFill>
              </a:rPr>
              <a:t>если </a:t>
            </a:r>
            <a:r>
              <a:rPr lang="ru-RU" sz="2400" b="1" dirty="0">
                <a:solidFill>
                  <a:prstClr val="white"/>
                </a:solidFill>
              </a:rPr>
              <a:t>у ученика нет желания учиться».</a:t>
            </a:r>
          </a:p>
          <a:p>
            <a:pPr lvl="0" algn="ctr"/>
            <a:r>
              <a:rPr lang="ru-RU" sz="2400" b="1" dirty="0">
                <a:solidFill>
                  <a:prstClr val="white"/>
                </a:solidFill>
              </a:rPr>
              <a:t>В.А. Сухомлинский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911" y="476672"/>
            <a:ext cx="2511279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825" y="413774"/>
            <a:ext cx="1445872" cy="10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7086" y="3573016"/>
            <a:ext cx="787334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Наша задача – это создание методической копилки приемов, методов, форм, формирующих положительную мотивацию к изучению истории и обществознания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83335" y="550226"/>
            <a:ext cx="40324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Игровая технология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539552" y="4187237"/>
            <a:ext cx="7999165" cy="1938992"/>
            <a:chOff x="539552" y="4187237"/>
            <a:chExt cx="7999165" cy="1938992"/>
          </a:xfrm>
        </p:grpSpPr>
        <p:sp>
          <p:nvSpPr>
            <p:cNvPr id="7" name="TextBox 6"/>
            <p:cNvSpPr txBox="1"/>
            <p:nvPr/>
          </p:nvSpPr>
          <p:spPr>
            <a:xfrm>
              <a:off x="539552" y="4187237"/>
              <a:ext cx="4392488" cy="193899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/>
                <a:t>Психологический </a:t>
              </a:r>
              <a:endParaRPr lang="ru-RU" sz="2400" b="1" dirty="0" smtClean="0"/>
            </a:p>
            <a:p>
              <a:pPr algn="ctr"/>
              <a:r>
                <a:rPr lang="ru-RU" sz="2400" b="1" dirty="0" smtClean="0"/>
                <a:t>механизм игры -</a:t>
              </a:r>
            </a:p>
            <a:p>
              <a:pPr algn="ctr"/>
              <a:r>
                <a:rPr lang="ru-RU" sz="2400" b="1" dirty="0"/>
                <a:t>т</a:t>
              </a:r>
              <a:r>
                <a:rPr lang="ru-RU" sz="2400" b="1" dirty="0" smtClean="0"/>
                <a:t>рехступенчатая мотивация </a:t>
              </a:r>
            </a:p>
            <a:p>
              <a:pPr algn="ctr"/>
              <a:r>
                <a:rPr lang="ru-RU" sz="2400" b="1" dirty="0" smtClean="0"/>
                <a:t>«хочу!» - «надо!» - «могу!»</a:t>
              </a:r>
              <a:endParaRPr lang="ru-R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18437" y="4786528"/>
              <a:ext cx="2520280" cy="83099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Повышение мотивации</a:t>
              </a:r>
              <a:endParaRPr lang="ru-RU" sz="2400" b="1" dirty="0"/>
            </a:p>
          </p:txBody>
        </p:sp>
        <p:sp>
          <p:nvSpPr>
            <p:cNvPr id="8" name="Стрелка вниз 7"/>
            <p:cNvSpPr/>
            <p:nvPr/>
          </p:nvSpPr>
          <p:spPr>
            <a:xfrm rot="16200000">
              <a:off x="5039714" y="4636318"/>
              <a:ext cx="825481" cy="10408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Блок-схема: альтернативный процесс 9"/>
          <p:cNvSpPr/>
          <p:nvPr/>
        </p:nvSpPr>
        <p:spPr>
          <a:xfrm>
            <a:off x="879374" y="2105499"/>
            <a:ext cx="2304256" cy="77479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ситуационные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84168" y="2155556"/>
            <a:ext cx="2556284" cy="9361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имитационные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112262" y="3092450"/>
            <a:ext cx="2304256" cy="9361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предметные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572817" y="2468800"/>
            <a:ext cx="2132366" cy="100811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ролевые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900649" y="1453427"/>
            <a:ext cx="835147" cy="566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239502" y="1497027"/>
            <a:ext cx="852778" cy="6084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752262" y="1440094"/>
            <a:ext cx="0" cy="10528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236686" y="1485992"/>
            <a:ext cx="890765" cy="15910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Блок-схема: альтернативный процесс 22"/>
          <p:cNvSpPr/>
          <p:nvPr/>
        </p:nvSpPr>
        <p:spPr>
          <a:xfrm>
            <a:off x="6082906" y="3404391"/>
            <a:ext cx="2556284" cy="9361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</a:rPr>
              <a:t>гры-драматизации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220072" y="1511798"/>
            <a:ext cx="864096" cy="18925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402" y="467531"/>
            <a:ext cx="1506247" cy="10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1084095"/>
            <a:ext cx="547260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Классификация Герман </a:t>
            </a:r>
            <a:r>
              <a:rPr lang="ru-RU" dirty="0" err="1" smtClean="0"/>
              <a:t>Селевко</a:t>
            </a:r>
            <a:r>
              <a:rPr lang="ru-RU" dirty="0" smtClean="0"/>
              <a:t> (по игровой методике)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112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7292" y="452946"/>
            <a:ext cx="548791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Технология развития </a:t>
            </a:r>
          </a:p>
          <a:p>
            <a:pPr algn="ctr"/>
            <a:r>
              <a:rPr lang="ru-RU" sz="2400" b="1" dirty="0" smtClean="0"/>
              <a:t>критического мышления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 flipV="1">
            <a:off x="4911251" y="3957156"/>
            <a:ext cx="910278" cy="498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Группа 27"/>
          <p:cNvGrpSpPr/>
          <p:nvPr/>
        </p:nvGrpSpPr>
        <p:grpSpPr>
          <a:xfrm>
            <a:off x="567295" y="2756826"/>
            <a:ext cx="8068163" cy="3545121"/>
            <a:chOff x="567295" y="2756826"/>
            <a:chExt cx="8068163" cy="3545121"/>
          </a:xfrm>
        </p:grpSpPr>
        <p:cxnSp>
          <p:nvCxnSpPr>
            <p:cNvPr id="24" name="Прямая со стрелкой 23"/>
            <p:cNvCxnSpPr/>
            <p:nvPr/>
          </p:nvCxnSpPr>
          <p:spPr>
            <a:xfrm flipH="1" flipV="1">
              <a:off x="4403499" y="4077686"/>
              <a:ext cx="1581935" cy="164437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67295" y="2756827"/>
              <a:ext cx="4392488" cy="120032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Активные формы интеллектуальной деятельности</a:t>
              </a:r>
              <a:endParaRPr lang="ru-RU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55139" y="2756826"/>
              <a:ext cx="2880319" cy="120032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Активизируют мотивационные установки</a:t>
              </a:r>
              <a:endParaRPr lang="ru-RU" sz="2400" b="1" dirty="0"/>
            </a:p>
          </p:txBody>
        </p:sp>
        <p:sp>
          <p:nvSpPr>
            <p:cNvPr id="8" name="Стрелка вниз 7"/>
            <p:cNvSpPr/>
            <p:nvPr/>
          </p:nvSpPr>
          <p:spPr>
            <a:xfrm rot="16200000">
              <a:off x="5118462" y="2989124"/>
              <a:ext cx="576062" cy="83007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альтернативный процесс 9"/>
            <p:cNvSpPr/>
            <p:nvPr/>
          </p:nvSpPr>
          <p:spPr>
            <a:xfrm>
              <a:off x="1325562" y="4582290"/>
              <a:ext cx="2440399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альтернативный процесс 10"/>
            <p:cNvSpPr/>
            <p:nvPr/>
          </p:nvSpPr>
          <p:spPr>
            <a:xfrm>
              <a:off x="5852717" y="4277490"/>
              <a:ext cx="2232248" cy="936104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err="1" smtClean="0">
                  <a:solidFill>
                    <a:schemeClr val="bg1"/>
                  </a:solidFill>
                </a:rPr>
                <a:t>Фишбоун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Блок-схема: альтернативный процесс 11"/>
            <p:cNvSpPr/>
            <p:nvPr/>
          </p:nvSpPr>
          <p:spPr>
            <a:xfrm>
              <a:off x="4806851" y="5375855"/>
              <a:ext cx="3397065" cy="926092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«Толстые» 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и «тонкие» вопросы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Блок-схема: альтернативный процесс 12"/>
            <p:cNvSpPr/>
            <p:nvPr/>
          </p:nvSpPr>
          <p:spPr>
            <a:xfrm>
              <a:off x="1667394" y="5486235"/>
              <a:ext cx="2736105" cy="792088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err="1" smtClean="0">
                  <a:solidFill>
                    <a:schemeClr val="bg1"/>
                  </a:solidFill>
                </a:rPr>
                <a:t>Синквейны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38261" y="4682294"/>
              <a:ext cx="2520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Кластеры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flipV="1">
              <a:off x="3035446" y="4052882"/>
              <a:ext cx="0" cy="62065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 flipV="1">
              <a:off x="3876674" y="4052882"/>
              <a:ext cx="0" cy="1322973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349" y="405551"/>
            <a:ext cx="1267431" cy="91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7295" y="1484784"/>
            <a:ext cx="8029398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Была 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предложена в 90-е 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годы 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XX </a:t>
            </a:r>
            <a:r>
              <a:rPr lang="ru-RU" sz="2000" b="1" dirty="0" smtClean="0">
                <a:latin typeface="+mj-lt"/>
                <a:cs typeface="Times New Roman" panose="02020603050405020304" pitchFamily="18" charset="0"/>
              </a:rPr>
              <a:t>века 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американскими учёными </a:t>
            </a:r>
            <a:r>
              <a:rPr lang="ru-RU" sz="2000" b="1" dirty="0" err="1">
                <a:latin typeface="+mj-lt"/>
                <a:cs typeface="Times New Roman" panose="02020603050405020304" pitchFamily="18" charset="0"/>
              </a:rPr>
              <a:t>К.Мередит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+mj-lt"/>
                <a:cs typeface="Times New Roman" panose="02020603050405020304" pitchFamily="18" charset="0"/>
              </a:rPr>
              <a:t>Ч.Темпл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+mj-lt"/>
                <a:cs typeface="Times New Roman" panose="02020603050405020304" pitchFamily="18" charset="0"/>
              </a:rPr>
              <a:t>Дж.Стил</a:t>
            </a:r>
            <a:r>
              <a:rPr lang="ru-RU" sz="2000" b="1" dirty="0">
                <a:latin typeface="+mj-lt"/>
                <a:cs typeface="Times New Roman" panose="02020603050405020304" pitchFamily="18" charset="0"/>
              </a:rPr>
              <a:t> как особая методика обучения, отвечающая на вопрос: как учить мыслить?</a:t>
            </a:r>
          </a:p>
        </p:txBody>
      </p:sp>
    </p:spTree>
    <p:extLst>
      <p:ext uri="{BB962C8B-B14F-4D97-AF65-F5344CB8AC3E}">
        <p14:creationId xmlns:p14="http://schemas.microsoft.com/office/powerpoint/2010/main" xmlns="" val="210718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03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485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97296" cy="6023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9235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55563"/>
            <a:ext cx="9753600" cy="731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293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4664"/>
            <a:ext cx="8511636" cy="60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4465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9904" y="631945"/>
            <a:ext cx="614912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Технология </a:t>
            </a:r>
            <a:r>
              <a:rPr lang="ru-RU" sz="2400" b="1" dirty="0" err="1" smtClean="0"/>
              <a:t>деятельностного</a:t>
            </a:r>
            <a:r>
              <a:rPr lang="ru-RU" sz="2400" b="1" dirty="0" smtClean="0"/>
              <a:t> метода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349" y="405551"/>
            <a:ext cx="1267431" cy="91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5257" y="1474596"/>
            <a:ext cx="727113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В</a:t>
            </a:r>
            <a:r>
              <a:rPr lang="ru-RU" sz="2400" b="1" dirty="0" smtClean="0"/>
              <a:t>ключение </a:t>
            </a:r>
            <a:r>
              <a:rPr lang="ru-RU" sz="2400" b="1" dirty="0"/>
              <a:t>обучающихся в деятельность на личностно-значимом </a:t>
            </a:r>
            <a:r>
              <a:rPr lang="ru-RU" sz="2400" b="1" dirty="0" smtClean="0"/>
              <a:t>уровне</a:t>
            </a:r>
            <a:endParaRPr lang="ru-RU" sz="24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67294" y="2911659"/>
            <a:ext cx="8068165" cy="3046487"/>
            <a:chOff x="567294" y="2911659"/>
            <a:chExt cx="8068165" cy="3046487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567294" y="2911659"/>
              <a:ext cx="8068165" cy="1582945"/>
              <a:chOff x="567294" y="2911659"/>
              <a:chExt cx="8068165" cy="158294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67294" y="2924944"/>
                <a:ext cx="3788681" cy="1569660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b="1" dirty="0" smtClean="0"/>
                  <a:t>1. Актуализация </a:t>
                </a:r>
                <a:r>
                  <a:rPr lang="ru-RU" sz="2400" b="1" dirty="0"/>
                  <a:t>требования к нему со стороны учебной деятельности (“надо</a:t>
                </a:r>
                <a:r>
                  <a:rPr lang="ru-RU" sz="2400" b="1" dirty="0" smtClean="0"/>
                  <a:t>”)</a:t>
                </a:r>
                <a:endParaRPr lang="ru-RU" sz="24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580822" y="2911659"/>
                <a:ext cx="4054637" cy="1569660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b="1" dirty="0" smtClean="0"/>
                  <a:t>2. Создание </a:t>
                </a:r>
                <a:r>
                  <a:rPr lang="ru-RU" sz="2400" b="1" dirty="0"/>
                  <a:t>условия для возникновения внутренней потребности </a:t>
                </a:r>
                <a:r>
                  <a:rPr lang="ru-RU" sz="2400" b="1" dirty="0" smtClean="0"/>
                  <a:t>(“</a:t>
                </a:r>
                <a:r>
                  <a:rPr lang="ru-RU" sz="2400" b="1" dirty="0"/>
                  <a:t>хочу”)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059832" y="4757817"/>
              <a:ext cx="3240359" cy="120032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3. Установление  тематических рамок </a:t>
              </a:r>
              <a:r>
                <a:rPr lang="ru-RU" sz="2400" b="1" dirty="0"/>
                <a:t>(“могу</a:t>
              </a:r>
              <a:r>
                <a:rPr lang="ru-RU" sz="2400" b="1" dirty="0" smtClean="0"/>
                <a:t>”)</a:t>
              </a:r>
              <a:endParaRPr lang="ru-RU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16342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1662</TotalTime>
  <Words>178</Words>
  <Application>Microsoft Office PowerPoint</Application>
  <PresentationFormat>Экран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Развитие мотивации обучающихся на уроках истории и обществознания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Мировая война</dc:title>
  <dc:creator>Sony</dc:creator>
  <cp:lastModifiedBy>Пользователь Windows</cp:lastModifiedBy>
  <cp:revision>153</cp:revision>
  <cp:lastPrinted>2022-08-24T12:36:21Z</cp:lastPrinted>
  <dcterms:created xsi:type="dcterms:W3CDTF">2013-05-15T01:20:50Z</dcterms:created>
  <dcterms:modified xsi:type="dcterms:W3CDTF">2023-02-14T14:07:42Z</dcterms:modified>
</cp:coreProperties>
</file>