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732" r:id="rId1"/>
  </p:sldMasterIdLst>
  <p:notesMasterIdLst>
    <p:notesMasterId r:id="rId2"/>
  </p:notesMasterIdLst>
  <p:sldIdLst>
    <p:sldId id="257" r:id="rId3"/>
    <p:sldId id="273" r:id="rId4"/>
    <p:sldId id="266" r:id="rId5"/>
    <p:sldId id="258" r:id="rId6"/>
    <p:sldId id="276" r:id="rId7"/>
    <p:sldId id="277" r:id="rId8"/>
    <p:sldId id="278" r:id="rId9"/>
    <p:sldId id="279" r:id="rId10"/>
    <p:sldId id="283" r:id="rId11"/>
    <p:sldId id="259" r:id="rId12"/>
    <p:sldId id="260" r:id="rId13"/>
    <p:sldId id="261" r:id="rId14"/>
    <p:sldId id="271" r:id="rId15"/>
    <p:sldId id="262" r:id="rId16"/>
    <p:sldId id="274" r:id="rId17"/>
    <p:sldId id="282" r:id="rId18"/>
    <p:sldId id="284" r:id="rId19"/>
    <p:sldId id="285" r:id="rId20"/>
    <p:sldId id="286" r:id="rId21"/>
    <p:sldId id="287" r:id="rId22"/>
    <p:sldId id="269" r:id="rId23"/>
    <p:sldId id="270" r:id="rId24"/>
  </p:sldIdLst>
  <p:sldSz cx="9144000" cy="6858000" type="screen4x3"/>
  <p:notesSz cx="6858000" cy="9144000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5FFA3"/>
    <a:srgbClr val="EBFFA3"/>
    <a:srgbClr val="F0FFB7"/>
    <a:srgbClr val="F8FFB7"/>
    <a:srgbClr val="FFFFB7"/>
    <a:srgbClr val="FFFFC5"/>
    <a:srgbClr val="FFFFA3"/>
    <a:srgbClr val="FFFF99"/>
    <a:srgbClr val="FFFFCC"/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tags" Target="tags/tag1.xml" /><Relationship Id="rId26" Type="http://schemas.openxmlformats.org/officeDocument/2006/relationships/presProps" Target="presProps.xml" /><Relationship Id="rId27" Type="http://schemas.openxmlformats.org/officeDocument/2006/relationships/viewProps" Target="viewProps.xml" /><Relationship Id="rId28" Type="http://schemas.openxmlformats.org/officeDocument/2006/relationships/theme" Target="theme/theme1.xml" /><Relationship Id="rId29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D1BE72-0F05-4E43-BE73-A35A81A1D4CC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AFAE2-2610-4716-8A85-4CA5FC81E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6679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AFAE2-2610-4716-8A85-4CA5FC81E68F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олилиния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9" r:id="rId3"/>
  </p:sldLayoutIdLst>
  <p:transition/>
  <p:timing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5.jpeg" /><Relationship Id="rId3" Type="http://schemas.openxmlformats.org/officeDocument/2006/relationships/image" Target="../media/image26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7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8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9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0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1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2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3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4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5.jpeg" /><Relationship Id="rId3" Type="http://schemas.openxmlformats.org/officeDocument/2006/relationships/image" Target="../media/image36.jpeg" /><Relationship Id="rId4" Type="http://schemas.openxmlformats.org/officeDocument/2006/relationships/image" Target="../media/image37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8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9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7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10" Type="http://schemas.openxmlformats.org/officeDocument/2006/relationships/image" Target="../media/image21.jpeg" /><Relationship Id="rId11" Type="http://schemas.openxmlformats.org/officeDocument/2006/relationships/image" Target="../media/image22.jpeg" /><Relationship Id="rId12" Type="http://schemas.openxmlformats.org/officeDocument/2006/relationships/image" Target="../media/image23.jpeg" /><Relationship Id="rId13" Type="http://schemas.openxmlformats.org/officeDocument/2006/relationships/image" Target="../media/image24.jpeg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Relationship Id="rId4" Type="http://schemas.openxmlformats.org/officeDocument/2006/relationships/image" Target="../media/image15.jpeg" /><Relationship Id="rId5" Type="http://schemas.openxmlformats.org/officeDocument/2006/relationships/image" Target="../media/image16.jpeg" /><Relationship Id="rId6" Type="http://schemas.openxmlformats.org/officeDocument/2006/relationships/image" Target="../media/image17.jpeg" /><Relationship Id="rId7" Type="http://schemas.openxmlformats.org/officeDocument/2006/relationships/image" Target="../media/image18.jpeg" /><Relationship Id="rId8" Type="http://schemas.openxmlformats.org/officeDocument/2006/relationships/image" Target="../media/image19.jpeg" /><Relationship Id="rId9" Type="http://schemas.openxmlformats.org/officeDocument/2006/relationships/image" Target="../media/image20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632848" cy="2952328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br>
              <a:rPr lang="ru-RU" sz="2800" smtClean="0">
                <a:ln w="50800"/>
                <a:solidFill>
                  <a:srgbClr val="FF0000"/>
                </a:solidFill>
                <a:effectLst/>
              </a:rPr>
            </a:br>
            <a:br>
              <a:rPr lang="ru-RU" sz="2800">
                <a:ln w="50800"/>
                <a:solidFill>
                  <a:srgbClr val="FF0000"/>
                </a:solidFill>
                <a:effectLst/>
              </a:rPr>
            </a:br>
            <a:br>
              <a:rPr lang="ru-RU" sz="2800" smtClean="0">
                <a:ln w="50800"/>
                <a:solidFill>
                  <a:srgbClr val="FF0000"/>
                </a:solidFill>
                <a:effectLst/>
              </a:rPr>
            </a:br>
            <a:r>
              <a:rPr lang="ru-RU" sz="2800" smtClean="0">
                <a:ln w="50800"/>
                <a:solidFill>
                  <a:srgbClr val="FF0000"/>
                </a:solidFill>
                <a:effectLst/>
              </a:rPr>
              <a:t>«</a:t>
            </a:r>
            <a:r>
              <a:rPr lang="ru-RU" sz="2800" smtClean="0">
                <a:ln w="50800"/>
                <a:solidFill>
                  <a:srgbClr val="FF0000"/>
                </a:solidFill>
                <a:effectLst/>
                <a:latin typeface="+mn-lt"/>
              </a:rPr>
              <a:t>Занимательная математика </a:t>
            </a:r>
            <a:br>
              <a:rPr lang="ru-RU" sz="2800" smtClean="0">
                <a:ln w="50800"/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2800" smtClean="0">
                <a:ln w="50800"/>
                <a:solidFill>
                  <a:srgbClr val="FF0000"/>
                </a:solidFill>
                <a:effectLst/>
                <a:latin typeface="+mn-lt"/>
              </a:rPr>
              <a:t>в </a:t>
            </a:r>
            <a:br>
              <a:rPr lang="ru-RU" sz="2800" smtClean="0">
                <a:ln w="50800"/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2800" smtClean="0">
                <a:ln w="50800"/>
                <a:solidFill>
                  <a:srgbClr val="FF0000"/>
                </a:solidFill>
                <a:effectLst/>
                <a:latin typeface="+mn-lt"/>
              </a:rPr>
              <a:t>детском саду и в семье»</a:t>
            </a:r>
            <a:br>
              <a:rPr lang="ru-RU" sz="2800" smtClean="0">
                <a:ln w="50800"/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2800" smtClean="0">
                <a:ln w="50800"/>
                <a:solidFill>
                  <a:srgbClr val="FF0000"/>
                </a:solidFill>
                <a:effectLst/>
                <a:latin typeface="+mn-lt"/>
              </a:rPr>
              <a:t> </a:t>
            </a:r>
            <a:br>
              <a:rPr lang="ru-RU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+mn-lt"/>
              </a:rPr>
            </a:br>
            <a:endParaRPr lang="ru-RU">
              <a:ln w="50800"/>
              <a:solidFill>
                <a:schemeClr val="bg1">
                  <a:shade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5301208"/>
            <a:ext cx="2952328" cy="1368152"/>
          </a:xfrm>
        </p:spPr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14340" name="Picture 4" descr="http://img-fotki.yandex.ru/get/2710/160648376.f/0_cb6ca_a05e0785_ori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707904" y="3789040"/>
            <a:ext cx="5112568" cy="28630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00034" y="5786454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mtClean="0">
                <a:solidFill>
                  <a:schemeClr val="bg1"/>
                </a:solidFill>
              </a:rPr>
              <a:t>Воспитатель – Якупова Р.Р.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576" y="332656"/>
            <a:ext cx="7889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>
                <a:solidFill>
                  <a:schemeClr val="bg1"/>
                </a:solidFill>
              </a:rPr>
              <a:t>МБОУ «Килинчинская СОШ имени Героя России Азамата Тасимова»</a:t>
            </a:r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352928" cy="3046988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ru-RU" sz="2400" b="1" smtClean="0"/>
              <a:t>Интеграция в различных видах деятельности с родителями:</a:t>
            </a:r>
          </a:p>
          <a:p>
            <a:pPr algn="just"/>
            <a:r>
              <a:rPr lang="ru-RU" sz="2400" b="1" smtClean="0"/>
              <a:t>- Открытое занятие перед родительским собранием;</a:t>
            </a:r>
          </a:p>
          <a:p>
            <a:pPr marL="342900" indent="-342900" algn="just">
              <a:buFontTx/>
              <a:buChar char="-"/>
            </a:pPr>
            <a:r>
              <a:rPr lang="ru-RU" sz="2400" b="1" smtClean="0"/>
              <a:t>День открытых дверей;</a:t>
            </a:r>
          </a:p>
          <a:p>
            <a:pPr marL="342900" indent="-342900" algn="just">
              <a:buFontTx/>
              <a:buChar char="-"/>
            </a:pPr>
            <a:r>
              <a:rPr lang="ru-RU" sz="2400" b="1" smtClean="0"/>
              <a:t>Развлечений;</a:t>
            </a:r>
          </a:p>
          <a:p>
            <a:pPr marL="342900" indent="-342900" algn="just">
              <a:buFontTx/>
              <a:buChar char="-"/>
            </a:pPr>
            <a:r>
              <a:rPr lang="ru-RU" sz="2400" b="1" smtClean="0"/>
              <a:t>Консультации;</a:t>
            </a:r>
          </a:p>
          <a:p>
            <a:pPr algn="just"/>
            <a:r>
              <a:rPr lang="ru-RU" sz="2400" b="1" smtClean="0"/>
              <a:t>-    Беседы.</a:t>
            </a:r>
          </a:p>
          <a:p>
            <a:pPr marL="342900" indent="-342900" algn="just">
              <a:buFontTx/>
              <a:buChar char="-"/>
            </a:pPr>
            <a:endParaRPr lang="ru-RU" sz="2400" b="1" smtClean="0"/>
          </a:p>
        </p:txBody>
      </p:sp>
      <p:pic>
        <p:nvPicPr>
          <p:cNvPr id="28674" name="Picture 2" descr="http://audi-gwplus-liveauktion.com/images/55fe48590abec.jpg"/>
          <p:cNvPicPr>
            <a:picLocks noChangeAspect="1" noChangeArrowheads="1"/>
          </p:cNvPicPr>
          <p:nvPr/>
        </p:nvPicPr>
        <p:blipFill>
          <a:blip r:embed="rId2"/>
          <a:srcRect t="19270"/>
          <a:stretch>
            <a:fillRect/>
          </a:stretch>
        </p:blipFill>
        <p:spPr bwMode="auto">
          <a:xfrm rot="650578">
            <a:off x="4739393" y="3537455"/>
            <a:ext cx="2952328" cy="28254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28676" name="Picture 4" descr="http://img-fotki.yandex.ru/get/6520/37366204.6f/0_916fd_de7fc50b_XL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27584" y="3861048"/>
            <a:ext cx="3654199" cy="254332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860032" y="541423"/>
            <a:ext cx="3819104" cy="3046988"/>
          </a:xfrm>
          <a:prstGeom prst="rect">
            <a:avLst/>
          </a:prstGeom>
          <a:solidFill>
            <a:srgbClr val="FFFFCC"/>
          </a:solidFill>
          <a:ln w="57150">
            <a:solidFill>
              <a:srgbClr val="00B0F0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i="1"/>
              <a:t>Добиться эффективного результата в развитии ребенка, возникновения у него потребностей в получении знаний (в том числе математических) можно только в тесном сотрудничестве с семьей.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23528" y="1484784"/>
            <a:ext cx="4176464" cy="446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827584" y="797583"/>
            <a:ext cx="7560840" cy="4154984"/>
          </a:xfrm>
          <a:prstGeom prst="rect">
            <a:avLst/>
          </a:prstGeom>
          <a:solidFill>
            <a:srgbClr val="FFFFCC"/>
          </a:solidFill>
          <a:ln w="38100">
            <a:solidFill>
              <a:srgbClr val="FF0000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i="1"/>
              <a:t>Очень важно для педагога не только самому знать, чему и как обучать детей, но и уметь познакомить родителей своих воспитанников с задачами, содержанием, методами, приемами обучения сделать их своими помощниками. Работа воспитателя с семьей заключается не в том, чтобы переложить на родителей выполнение какой-то части программы. Родителей нужно привлекать к помощи, но делать это не в форме требований, а в виде конкретных советов и разъяснений.</a:t>
            </a:r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 descr="C:\Users\Светлана\Desktop\family_01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35792" y="620688"/>
            <a:ext cx="3744416" cy="33843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95936" y="474345"/>
            <a:ext cx="45365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С семьями проводится как общая, так и индивидуальная работа. Родители нуждаются в пополнении педагогических знаний, в знакомстве с современными подходами к математическому развитию детей, в рекомендациях к использованию литературы.</a:t>
            </a:r>
          </a:p>
          <a:p>
            <a:r>
              <a:rPr lang="ru-RU"/>
              <a:t>Большое значение имеет посещение членами семьи занятий, их наблюдение за детьми в разные режимные моменты. На занятиях по математике педагог дает возможность родителям увидеть достижения своего ребенка, а также овладеть отдельными методическими приемами формирования математических представлений у детей. После занятия нужно обсудить с родителями, что следует перенести в практику семейного воспитания, какие еще методы можно использовать в индивидуальной работе с ребенком </a:t>
            </a:r>
            <a:r>
              <a:rPr lang="ru-RU" smtClean="0"/>
              <a:t>дома.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3795" name="Picture 3" descr="http://psydp.com.ua/wp-content/uploads/2015/07/1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292080" y="836712"/>
            <a:ext cx="3672070" cy="275405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87624" y="889844"/>
            <a:ext cx="41044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Формирование элементарных математических представлений, в конечном счёте есть лишь средство умственного развития ребёнка, его познавательных способностей. Стремление познавать окружающий мир присуще человеку, есть оно и в каждом ребёнке. Важно, чтобы знакомство ребёнка с математическими понятиями происходило в обычной реальной жизни, на обычных предметах, чтобы ребёнок увидел, что математические понятия описывают реальный мир, а не существуют сами по себе.</a:t>
            </a:r>
          </a:p>
          <a:p>
            <a:r>
              <a:rPr lang="ru-RU"/>
              <a:t>Приобщение детей дошкольного возраста в условиях семьи к занимательному материалу поможет решить ряд педагогических задач.</a:t>
            </a:r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Users\Расима\Desktop\Занимательная\формы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F5FF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1" name="Picture 3" descr="C:\Users\Расима\Desktop\Занимательная\pamjatka_gr-7.jpg"/>
          <p:cNvPicPr>
            <a:picLocks noChangeAspect="1" noChangeArrowheads="1"/>
          </p:cNvPicPr>
          <p:nvPr/>
        </p:nvPicPr>
        <p:blipFill>
          <a:blip r:embed="rId2"/>
          <a:srcRect b="6030"/>
          <a:stretch>
            <a:fillRect/>
          </a:stretch>
        </p:blipFill>
        <p:spPr bwMode="auto">
          <a:xfrm>
            <a:off x="1357290" y="0"/>
            <a:ext cx="6643734" cy="6831074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5842" name="Picture 2" descr="C:\Users\Расима\Desktop\Занимательная\IMG_20190319_17554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6866" name="Picture 2" descr="C:\Users\Расима\Desktop\Занимательная\IMG_20190319_17544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7890" name="Picture 2" descr="C:\Users\Расима\Desktop\Занимательная\IMG_20190319_18011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658367"/>
            <a:ext cx="7787208" cy="826415"/>
          </a:xfrm>
        </p:spPr>
        <p:txBody>
          <a:bodyPr>
            <a:normAutofit/>
          </a:bodyPr>
          <a:lstStyle/>
          <a:p>
            <a:r>
              <a:rPr lang="ru-RU" smtClean="0"/>
              <a:t>   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79776"/>
          </a:xfrm>
        </p:spPr>
        <p:txBody>
          <a:bodyPr>
            <a:normAutofit/>
          </a:bodyPr>
          <a:lstStyle/>
          <a:p>
            <a:r>
              <a:rPr lang="ru-RU" sz="4000" smtClean="0">
                <a:solidFill>
                  <a:srgbClr val="FF0000"/>
                </a:solidFill>
              </a:rPr>
              <a:t>«</a:t>
            </a:r>
            <a:endParaRPr lang="ru-RU" sz="400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29864" y="620688"/>
            <a:ext cx="3530600" cy="317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27984" y="2551837"/>
            <a:ext cx="40324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Семья и детский сад – два общественных института, которые стоят у истоков нашего будущего, но зачастую не всегда им хватает взаимопонимания, такта, терпения, чтобы услышать и понять друг друга.</a:t>
            </a:r>
          </a:p>
        </p:txBody>
      </p:sp>
    </p:spTree>
    <p:extLst>
      <p:ext uri="{BB962C8B-B14F-4D97-AF65-F5344CB8AC3E}">
        <p14:creationId xmlns:p14="http://schemas.microsoft.com/office/powerpoint/2010/main" xmlns="" val="2524598117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8914" name="Picture 2" descr="C:\Users\Расима\Desktop\Занимательная\5dc5e7ebaaf01531c80ef5d56998790e.jpg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43438" y="3429000"/>
            <a:ext cx="4286280" cy="3216633"/>
          </a:xfrm>
          <a:prstGeom prst="rect">
            <a:avLst/>
          </a:prstGeom>
          <a:noFill/>
        </p:spPr>
      </p:pic>
      <p:pic>
        <p:nvPicPr>
          <p:cNvPr id="38915" name="Picture 3" descr="C:\Users\Расима\Desktop\Занимательная\dscn8121_1080_x_81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714876" y="142851"/>
            <a:ext cx="4238655" cy="3178991"/>
          </a:xfrm>
          <a:prstGeom prst="rect">
            <a:avLst/>
          </a:prstGeom>
          <a:noFill/>
        </p:spPr>
      </p:pic>
      <p:pic>
        <p:nvPicPr>
          <p:cNvPr id="38916" name="Picture 4" descr="C:\Users\Расима\Desktop\Занимательная\detsad-211859-1396769002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14282" y="571481"/>
            <a:ext cx="4123249" cy="550072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23528" y="1340097"/>
            <a:ext cx="8424936" cy="3139321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Занимательный математический материал является хорошим средством воспитания у детей в дошкольном возрасте интереса к математике, к логике, и доказательности рассуждений, желания проявлять умственное напряжение, сосредотачивать внимание на проблеме.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pic>
        <p:nvPicPr>
          <p:cNvPr id="38915" name="Picture 3" descr="http://cat.convdocs.org/pars_docs/refs/167/166683/166683_html_m5e1b1481.jpg"/>
          <p:cNvPicPr>
            <a:picLocks noChangeAspect="1" noChangeArrowheads="1"/>
          </p:cNvPicPr>
          <p:nvPr/>
        </p:nvPicPr>
        <p:blipFill>
          <a:blip r:embed="rId2"/>
          <a:srcRect l="3150" t="7000" r="3401" b="4801"/>
          <a:stretch>
            <a:fillRect/>
          </a:stretch>
        </p:blipFill>
        <p:spPr bwMode="auto">
          <a:xfrm>
            <a:off x="3131840" y="4005064"/>
            <a:ext cx="3672408" cy="25995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771800" y="476672"/>
            <a:ext cx="2118785" cy="523220"/>
          </a:xfrm>
          <a:prstGeom prst="rect">
            <a:avLst/>
          </a:prstGeom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smtClean="0">
                <a:solidFill>
                  <a:srgbClr val="FF0000"/>
                </a:solidFill>
              </a:rPr>
              <a:t>    Вывод:    </a:t>
            </a:r>
            <a:endParaRPr lang="ru-RU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323528" y="1052736"/>
            <a:ext cx="8496944" cy="2123658"/>
          </a:xfrm>
          <a:prstGeom prst="rect">
            <a:avLst/>
          </a:prstGeom>
          <a:ln w="28575"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4400" b="1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 ЗА  ВНИМАНИЕ</a:t>
            </a:r>
          </a:p>
          <a:p>
            <a:endParaRPr lang="ru-RU" sz="44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62" name="Picture 2" descr="https://www.colourbox.com/preview/9449090-happy-kid-cartoon-walking-together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339752" y="3861048"/>
            <a:ext cx="4248472" cy="2304797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4608512" cy="4893647"/>
          </a:xfrm>
          <a:prstGeom prst="rect">
            <a:avLst/>
          </a:prstGeom>
          <a:solidFill>
            <a:srgbClr val="FFFFCC"/>
          </a:solidFill>
          <a:ln w="38100"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2400"/>
              <a:t>Дошкольный возраст – это начало всестороннего развития и формирования личности. Учитывая актуальность и сложность обучения элементарным математическим знаниям важно сотрудничество ДОУ и родителей детей. Совместная работа детского сада с семьей – важное условие правильного математического развития детей.</a:t>
            </a:r>
          </a:p>
        </p:txBody>
      </p:sp>
      <p:pic>
        <p:nvPicPr>
          <p:cNvPr id="5" name="Picture 2" descr="C:\Users\Светлана\Desktop\images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436096" y="3429000"/>
            <a:ext cx="3528392" cy="2865487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9"/>
            <a:ext cx="6357982" cy="6247864"/>
          </a:xfrm>
          <a:prstGeom prst="rect">
            <a:avLst/>
          </a:prstGeom>
          <a:solidFill>
            <a:srgbClr val="FFFFCC"/>
          </a:solidFill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i="1" smtClean="0">
                <a:solidFill>
                  <a:srgbClr val="0033CC"/>
                </a:solidFill>
              </a:rPr>
              <a:t>Цель: </a:t>
            </a:r>
            <a:r>
              <a:rPr lang="ru-RU" sz="2000" i="1" smtClean="0">
                <a:solidFill>
                  <a:schemeClr val="tx2">
                    <a:lumMod val="50000"/>
                  </a:schemeClr>
                </a:solidFill>
              </a:rPr>
              <a:t>создание условий и возможностей для возникновения и развития у детей элементарных математических представлений.</a:t>
            </a:r>
          </a:p>
          <a:p>
            <a:pPr>
              <a:buNone/>
            </a:pPr>
            <a:r>
              <a:rPr lang="ru-RU" sz="2000" b="1" i="1" smtClean="0">
                <a:solidFill>
                  <a:srgbClr val="0033CC"/>
                </a:solidFill>
              </a:rPr>
              <a:t>Задачи:</a:t>
            </a:r>
          </a:p>
          <a:p>
            <a:pPr indent="-161925"/>
            <a:r>
              <a:rPr lang="ru-RU" sz="2000" i="1" smtClean="0"/>
              <a:t>формировать элементарные математические представления как в совместной работе воспитателя с детьми, так и в самостоятельной детской  деятельности; </a:t>
            </a:r>
          </a:p>
          <a:p>
            <a:pPr indent="-161925"/>
            <a:r>
              <a:rPr lang="ru-RU" sz="2000" i="1" smtClean="0"/>
              <a:t>формировать у детей интерес к элементарной математической деятельности; </a:t>
            </a:r>
          </a:p>
          <a:p>
            <a:pPr indent="-161925"/>
            <a:r>
              <a:rPr lang="ru-RU" sz="2000" i="1" smtClean="0"/>
              <a:t>развивать качества и свойства личности ребенка, необходимые для успешного овладения математикой в дальнейшем: целенаправленность , стремление к достижению положительного результата, настойчивость и находчивость, самостоятельность;</a:t>
            </a:r>
          </a:p>
          <a:p>
            <a:pPr indent="-161925"/>
            <a:r>
              <a:rPr lang="ru-RU" sz="2000" i="1" smtClean="0"/>
              <a:t>воспитывать у детей потребность занимать свое свободное время не только интересными, но и требующими умственного напряжения, интеллектуального усилия играми. </a:t>
            </a:r>
          </a:p>
        </p:txBody>
      </p:sp>
      <p:pic>
        <p:nvPicPr>
          <p:cNvPr id="3" name="Picture 2" descr="https://molp1sblog14.files.wordpress.com/2015/03/105707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786578" y="2428868"/>
            <a:ext cx="2088232" cy="2019561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467544" y="637237"/>
            <a:ext cx="4608512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spc="50">
                <a:ln w="13500">
                  <a:solidFill>
                    <a:srgbClr val="FF0000">
                      <a:alpha val="6500"/>
                    </a:srgb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  <a:reflection blurRad="6350" stA="55000" endA="50" endPos="85000" dist="60007" dir="5400000" sy="-100000" algn="bl" rotWithShape="0"/>
                </a:effectLst>
                <a:latin typeface="+mn-lt"/>
              </a:rPr>
              <a:t>Актуальность 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844824"/>
            <a:ext cx="8640960" cy="446449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i="1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	</a:t>
            </a:r>
            <a:r>
              <a:rPr lang="ru-RU" sz="2400" b="1" i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Сегодня</a:t>
            </a:r>
            <a:r>
              <a:rPr lang="ru-RU" sz="2400" b="1" i="1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, а тем более,  завтра, математика </a:t>
            </a:r>
            <a:r>
              <a:rPr lang="ru-RU" sz="2400" b="1" i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необходима </a:t>
            </a:r>
            <a:r>
              <a:rPr lang="ru-RU" sz="2400" b="1" i="1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огромному числу людей различных профессий. Для умственного развития детей, существенное значение имеет приобретение математических представлений, которые активно влияют на формирование умственной деятельности. Все полученные знания и умения закрепляются в дидактических играх. Дидактическая игра требует усидчивости, использование мыслительного процесса, в игре ребенок легко раскрывает свои творческие способности, осваивает новые знания, развивает наблюдательность, учится размышлять, анализировать, преодолевать трудности.</a:t>
            </a:r>
          </a:p>
        </p:txBody>
      </p:sp>
      <p:pic>
        <p:nvPicPr>
          <p:cNvPr id="2050" name="Picture 2" descr="C:\Users\Галым\Desktop\2d8ac21ef99cb7ed998dba7776aeaf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295668">
            <a:off x="6666059" y="294465"/>
            <a:ext cx="1453307" cy="14827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269830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TextBox 4"/>
          <p:cNvSpPr txBox="1"/>
          <p:nvPr/>
        </p:nvSpPr>
        <p:spPr>
          <a:xfrm>
            <a:off x="357158" y="214290"/>
            <a:ext cx="8568952" cy="646331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Необходимость </a:t>
            </a:r>
            <a:r>
              <a:rPr lang="ru-RU"/>
              <a:t>использования </a:t>
            </a:r>
            <a:r>
              <a:rPr lang="ru-RU" smtClean="0"/>
              <a:t>дидактической </a:t>
            </a:r>
            <a:r>
              <a:rPr lang="ru-RU"/>
              <a:t>игры, как средства обучения детей в дошкольный период определяется рядом причин</a:t>
            </a:r>
            <a:r>
              <a:rPr lang="ru-RU" smtClean="0"/>
              <a:t>:</a:t>
            </a:r>
            <a:endParaRPr lang="ru-RU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699792" y="1124744"/>
            <a:ext cx="4104456" cy="948298"/>
          </a:xfrm>
          <a:prstGeom prst="round2DiagRect">
            <a:avLst/>
          </a:prstGeom>
          <a:ln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714612" y="1071546"/>
            <a:ext cx="414340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1. Игровая деятельность, как ведущая в дошкольном детстве еще не потеряла своего </a:t>
            </a:r>
            <a:r>
              <a:rPr lang="ru-RU" b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значения.</a:t>
            </a:r>
            <a:endParaRPr lang="ru-RU" b="1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257362" y="2090466"/>
            <a:ext cx="2134608" cy="2706685"/>
          </a:xfrm>
          <a:prstGeom prst="round2DiagRect">
            <a:avLst/>
          </a:prstGeom>
          <a:solidFill>
            <a:srgbClr val="92D050"/>
          </a:solidFill>
          <a:ln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n>
                <a:solidFill>
                  <a:srgbClr val="FFC000"/>
                </a:solidFill>
              </a:ln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44" y="2420888"/>
            <a:ext cx="213460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2.Освоение ОД</a:t>
            </a:r>
            <a:endParaRPr lang="ru-RU" b="1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деятельностью, включение в нее детей идет </a:t>
            </a:r>
            <a:r>
              <a:rPr lang="ru-RU" b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медленно.</a:t>
            </a:r>
            <a:endParaRPr lang="ru-RU" b="1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6948264" y="2073042"/>
            <a:ext cx="1944216" cy="2724108"/>
          </a:xfrm>
          <a:prstGeom prst="round2DiagRect">
            <a:avLst/>
          </a:prstGeom>
          <a:solidFill>
            <a:srgbClr val="92D050"/>
          </a:solidFill>
          <a:ln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000892" y="2214554"/>
            <a:ext cx="187220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ru-RU" b="1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Недостаточно сформирована </a:t>
            </a:r>
            <a:endParaRPr lang="ru-RU" b="1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познавательная </a:t>
            </a:r>
            <a:r>
              <a:rPr lang="ru-RU" b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мотивация. 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714348" y="5013176"/>
            <a:ext cx="7929618" cy="1584176"/>
          </a:xfrm>
          <a:prstGeom prst="round2DiagRect">
            <a:avLst/>
          </a:prstGeom>
          <a:ln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714348" y="5000636"/>
            <a:ext cx="792961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3. Имеются возрастные особенности детей, связанные с недостаточной устойчивостью и произвольностью внимания, преимущественно непроизвольным развитием памяти, преобладанием наглядно-образного типа мышления. Дидактическая игра как раз и способствует развитию у детей психических процессов</a:t>
            </a:r>
            <a:r>
              <a:rPr lang="ru-RU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Галым\Desktop\solnushko_dlya_dete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7998" y="2222286"/>
            <a:ext cx="4286250" cy="25748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40812319"/>
      </p:ext>
    </p:extLst>
  </p:cSld>
  <p:clrMapOvr>
    <a:masterClrMapping/>
  </p:clrMapOvr>
  <p:transition spd="med">
    <p:wheel spokes="8"/>
  </p:transition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/>
          <p:cNvSpPr txBox="1"/>
          <p:nvPr/>
        </p:nvSpPr>
        <p:spPr>
          <a:xfrm>
            <a:off x="4139952" y="692696"/>
            <a:ext cx="4824536" cy="3570208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600" b="1" spc="50">
                <a:ln w="1143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Гипотеза</a:t>
            </a:r>
            <a:r>
              <a:rPr lang="ru-RU" sz="2600" b="1" spc="50">
                <a:ln w="1143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a_AntiqueGr" pitchFamily="82" charset="-52"/>
              </a:rPr>
              <a:t> - </a:t>
            </a:r>
            <a:r>
              <a:rPr lang="ru-RU" sz="2600" b="1" spc="50">
                <a:ln w="1143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если </a:t>
            </a:r>
            <a:r>
              <a:rPr lang="ru-RU" sz="2600" b="1" spc="50" smtClean="0">
                <a:ln w="1143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применять дидактическую </a:t>
            </a:r>
            <a:r>
              <a:rPr lang="ru-RU" sz="2600" b="1" spc="50">
                <a:ln w="1143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игру в </a:t>
            </a:r>
            <a:r>
              <a:rPr lang="ru-RU" sz="2600" b="1" spc="50" smtClean="0">
                <a:ln w="1143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образовательную деятельность </a:t>
            </a:r>
            <a:r>
              <a:rPr lang="ru-RU" sz="2600" b="1" spc="50">
                <a:ln w="1143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математики в ДОУ, то активизируется познавательная деятельность дошкольников</a:t>
            </a:r>
            <a:r>
              <a:rPr lang="ru-RU" sz="2400" b="1" spc="50">
                <a:ln w="1143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ru-RU" b="1" spc="50">
              <a:ln w="11430"/>
              <a:solidFill>
                <a:srgbClr val="00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4008" y="3969414"/>
            <a:ext cx="3995936" cy="2450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2130" y="3969414"/>
            <a:ext cx="3995936" cy="2450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584520" y="593651"/>
            <a:ext cx="3240362" cy="2862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10708465"/>
      </p:ext>
    </p:extLst>
  </p:cSld>
  <p:clrMapOvr>
    <a:masterClrMapping/>
  </p:clrMapOvr>
  <p:transition spd="med">
    <p:cover dir="ru"/>
  </p:transition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7920880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spc="5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Новизна опыта: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34" y="857232"/>
            <a:ext cx="821188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Новизна опыта заключается в использовании различных  игровых методов и форм  при проведении </a:t>
            </a:r>
            <a:r>
              <a:rPr lang="ru-RU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образовательной </a:t>
            </a:r>
            <a:r>
              <a:rPr lang="ru-RU" sz="24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деятельности по математике. В дидактических играх есть возможность формировать новые знания, знакомить детей со способами действий, каждая из игр решает конкретную дидактическую задачу по совершенствованию представлений детей</a:t>
            </a:r>
            <a:r>
              <a:rPr lang="ru-RU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.</a:t>
            </a:r>
            <a:endParaRPr lang="ru-RU" sz="2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934" y="4312466"/>
            <a:ext cx="2489710" cy="19537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69261" y="3967640"/>
            <a:ext cx="4649003" cy="256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27615281"/>
      </p:ext>
    </p:extLst>
  </p:cSld>
  <p:clrMapOvr>
    <a:masterClrMapping/>
  </p:clrMapOvr>
  <p:transition spd="med">
    <p:wheel spokes="2"/>
  </p:transition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рямоугольник 6"/>
          <p:cNvSpPr/>
          <p:nvPr/>
        </p:nvSpPr>
        <p:spPr>
          <a:xfrm>
            <a:off x="380711" y="2392903"/>
            <a:ext cx="4086845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по ознакомлению с количеством и счётом</a:t>
            </a:r>
            <a:endParaRPr lang="ru-RU" sz="1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C:\Users\USSER\Desktop\аттестация бучарова\фото\SAM_857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4559" y="436707"/>
            <a:ext cx="1950713" cy="1750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848266" y="2279031"/>
            <a:ext cx="3949369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по ознакомлению </a:t>
            </a:r>
          </a:p>
          <a:p>
            <a:pPr algn="ctr"/>
            <a:r>
              <a:rPr lang="ru-RU" sz="1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геометрическими фигурами</a:t>
            </a:r>
            <a:endParaRPr lang="ru-RU" sz="1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4836" y="4044192"/>
            <a:ext cx="3892720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по ознакомлению с величиной</a:t>
            </a:r>
            <a:endParaRPr lang="ru-RU" sz="1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10410" y="4351969"/>
            <a:ext cx="3787225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по ознакомлению с пространственно-временными представлениями</a:t>
            </a:r>
            <a:endParaRPr lang="ru-RU" sz="1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 descr="C:\Users\USSER\Desktop\аттестация бучарова\фото\SAM_8504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0554" y="4417028"/>
            <a:ext cx="2181225" cy="1635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380711" y="6154491"/>
            <a:ext cx="4351817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по ознакомлению с логическими задачами</a:t>
            </a:r>
            <a:endParaRPr lang="ru-RU" sz="1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4"/>
          <a:srcRect l="7568" t="5286" r="39578" b="58665"/>
          <a:stretch>
            <a:fillRect/>
          </a:stretch>
        </p:blipFill>
        <p:spPr bwMode="auto">
          <a:xfrm>
            <a:off x="4848266" y="2848212"/>
            <a:ext cx="1842072" cy="1425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TextBox 19"/>
          <p:cNvSpPr txBox="1"/>
          <p:nvPr/>
        </p:nvSpPr>
        <p:spPr>
          <a:xfrm>
            <a:off x="1500166" y="0"/>
            <a:ext cx="6191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Картотека математических игр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EB706B0-AB14-4ED7-A7F2-469F6865B3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195" b="18501"/>
          <a:stretch>
            <a:fillRect/>
          </a:stretch>
        </p:blipFill>
        <p:spPr>
          <a:xfrm>
            <a:off x="2554699" y="867136"/>
            <a:ext cx="2031940" cy="142301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32E0DA2A-EBE0-4260-B9CF-14A09C95EB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0601"/>
          <a:stretch>
            <a:fillRect/>
          </a:stretch>
        </p:blipFill>
        <p:spPr>
          <a:xfrm>
            <a:off x="6718181" y="2912930"/>
            <a:ext cx="2004587" cy="137453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59A10E70-1819-479D-891A-7E16C005B7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166" b="28912"/>
          <a:stretch>
            <a:fillRect/>
          </a:stretch>
        </p:blipFill>
        <p:spPr>
          <a:xfrm>
            <a:off x="4786066" y="791411"/>
            <a:ext cx="1869860" cy="1439032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E4E0CBC3-6D5C-47DC-AD47-9FF427001E0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1651"/>
          <a:stretch>
            <a:fillRect/>
          </a:stretch>
        </p:blipFill>
        <p:spPr>
          <a:xfrm>
            <a:off x="2556611" y="4487275"/>
            <a:ext cx="2152772" cy="1495424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CE5C53F1-C4D5-4D50-8779-5FAA53D6440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367" b="18500"/>
          <a:stretch>
            <a:fillRect/>
          </a:stretch>
        </p:blipFill>
        <p:spPr>
          <a:xfrm>
            <a:off x="404560" y="2802224"/>
            <a:ext cx="2094176" cy="1176909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2C36ABAA-FB1F-4760-8438-A86DD0DB12C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48266" y="4967613"/>
            <a:ext cx="1753903" cy="1425397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1A6B0EEA-66F0-4FCD-AAE7-4FBCC6F1BE2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3866" y="5036225"/>
            <a:ext cx="1929423" cy="1425397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FAF12A1A-3423-4EDD-9CB6-AF3000DF3CF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74319" y="365948"/>
            <a:ext cx="1748449" cy="1806009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2887D661-FC75-4A5E-AC77-3D7DDE0E42A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66484" y="2765739"/>
            <a:ext cx="2137267" cy="1176909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Arial"/>
        <a:cs typeface="Arial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Arial"/>
        <a:cs typeface="Arial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47</Paragraphs>
  <Slides>22</Slides>
  <Notes>1</Notes>
  <TotalTime>497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baseType="lpstr" size="29">
      <vt:lpstr>Arial</vt:lpstr>
      <vt:lpstr>Calibri</vt:lpstr>
      <vt:lpstr>Constantia</vt:lpstr>
      <vt:lpstr>Wingdings 2</vt:lpstr>
      <vt:lpstr>Times New Roman</vt:lpstr>
      <vt:lpstr>a_AntiqueGr</vt:lpstr>
      <vt:lpstr>Поток</vt:lpstr>
      <vt:lpstr>«Занимательная математика в детском саду и в семье» </vt:lpstr>
      <vt:lpstr>    </vt:lpstr>
      <vt:lpstr>PowerPoint Presentation</vt:lpstr>
      <vt:lpstr>PowerPoint Presentation</vt:lpstr>
      <vt:lpstr>Актуальность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« Использование занимательной   математики, досуговых мероприятий в практике математического развития дошкольников»</dc:title>
  <dc:creator>Барышниковы</dc:creator>
  <cp:lastModifiedBy>Расима</cp:lastModifiedBy>
  <cp:revision>39</cp:revision>
  <dcterms:created xsi:type="dcterms:W3CDTF">2015-11-07T12:15:11Z</dcterms:created>
  <dcterms:modified xsi:type="dcterms:W3CDTF">2023-02-14T09:31:09Z</dcterms:modified>
</cp:coreProperties>
</file>