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58" r:id="rId9"/>
    <p:sldId id="259" r:id="rId10"/>
    <p:sldId id="260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8000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i="0"/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i="0"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fld id="{F7B2B163-AAF5-4239-A522-74FC3DE9DA5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27FC67-2212-49D0-85E4-2138626E9E11}" type="slidenum">
              <a:rPr lang="ru-RU"/>
              <a:pPr/>
              <a:t>1</a:t>
            </a:fld>
            <a:endParaRPr lang="ru-R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89133C-1ECF-4DAE-9A0F-862C8331936A}" type="slidenum">
              <a:rPr lang="ru-RU"/>
              <a:pPr/>
              <a:t>10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86728-97F3-4B70-B19A-C48F78C77611}" type="slidenum">
              <a:rPr lang="ru-RU"/>
              <a:pPr/>
              <a:t>11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AE8687-D0EC-4B10-B6BF-25CEF9B0CF67}" type="slidenum">
              <a:rPr lang="ru-RU"/>
              <a:pPr/>
              <a:t>12</a:t>
            </a:fld>
            <a:endParaRPr lang="ru-RU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962FB2-5CAA-4A3C-AA36-2BD5F6804D02}" type="slidenum">
              <a:rPr lang="ru-RU"/>
              <a:pPr/>
              <a:t>13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7BFECD-A380-4EE3-A638-397AE2878F55}" type="slidenum">
              <a:rPr lang="ru-RU"/>
              <a:pPr/>
              <a:t>14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FC52AD-7128-4833-92ED-BAD046133C99}" type="slidenum">
              <a:rPr lang="ru-RU"/>
              <a:pPr/>
              <a:t>15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67A032-A51B-417E-B8B0-C5D9EAD4E146}" type="slidenum">
              <a:rPr lang="ru-RU"/>
              <a:pPr/>
              <a:t>16</a:t>
            </a:fld>
            <a:endParaRPr lang="ru-RU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D5A1CC-2F41-4B0B-A5D4-8F50B8EE2262}" type="slidenum">
              <a:rPr lang="ru-RU"/>
              <a:pPr/>
              <a:t>17</a:t>
            </a:fld>
            <a:endParaRPr lang="ru-RU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C300AC-7A6B-4674-BD2F-1EAE095DCFE9}" type="slidenum">
              <a:rPr lang="ru-RU"/>
              <a:pPr/>
              <a:t>18</a:t>
            </a:fld>
            <a:endParaRPr lang="ru-RU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9E392C-AA2F-475D-ABD3-387739515D37}" type="slidenum">
              <a:rPr lang="ru-RU"/>
              <a:pPr/>
              <a:t>19</a:t>
            </a:fld>
            <a:endParaRPr lang="ru-RU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E63C8D-C53E-4B3B-8C2F-873DB720B203}" type="slidenum">
              <a:rPr lang="ru-RU"/>
              <a:pPr/>
              <a:t>2</a:t>
            </a:fld>
            <a:endParaRPr lang="ru-RU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2A3C1F-07A8-4313-ACFE-0141D364FE50}" type="slidenum">
              <a:rPr lang="ru-RU"/>
              <a:pPr/>
              <a:t>20</a:t>
            </a:fld>
            <a:endParaRPr lang="ru-RU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9E9F35-FCAB-461E-8B7F-A79E845E1E28}" type="slidenum">
              <a:rPr lang="ru-RU"/>
              <a:pPr/>
              <a:t>21</a:t>
            </a:fld>
            <a:endParaRPr lang="ru-RU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8B2A0-7B4D-499D-B558-AEFA9DB1CCAF}" type="slidenum">
              <a:rPr lang="ru-RU"/>
              <a:pPr/>
              <a:t>3</a:t>
            </a:fld>
            <a:endParaRPr lang="ru-RU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08B58-D575-4EAD-82A3-04B880790F8A}" type="slidenum">
              <a:rPr lang="ru-RU"/>
              <a:pPr/>
              <a:t>4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5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8A1CDD-437B-48E1-AFE3-A23BB8D16FE4}" type="slidenum">
              <a:rPr lang="ru-RU"/>
              <a:pPr/>
              <a:t>6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FBB96F-6AAB-4CA6-8845-AAE93F74F237}" type="slidenum">
              <a:rPr lang="ru-RU"/>
              <a:pPr/>
              <a:t>7</a:t>
            </a:fld>
            <a:endParaRPr lang="ru-RU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ECD0B1-CB6A-4A69-B53F-FAA44083C124}" type="slidenum">
              <a:rPr lang="ru-RU"/>
              <a:pPr/>
              <a:t>8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EECE25-521F-4818-82F4-88126BE5FF3D}" type="slidenum">
              <a:rPr lang="ru-RU"/>
              <a:pPr/>
              <a:t>9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1BC99-1CFE-4A03-96E9-0D6434DFA2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08857-FEC8-4B4D-8F7B-AA3DC73FBB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1005F-F683-42FF-A323-DB2D77FCC3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E878C3B-206D-4AE1-8709-877E7AA2CC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DDD6FA-39AC-41BD-89A4-0DCE84B184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BD5673F-63DF-41C2-A251-DF4F767732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B958C-CD21-4577-9DA8-2D7F1C6203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30E2D-7BE6-43F1-A35F-1DF75019DE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1C5A4-8F76-47A3-AA7F-37C8EE1574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383C9-0C61-4D74-85F5-4F0ED726AD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FCF9B-B088-4A20-B1F3-17D212FB1C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E4CD9-4075-4FAB-9568-5F08ED6BDE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4BAD8-5C1C-4439-9C8C-6D62E872B8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65858-2CF5-43F7-B89A-27C813448B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i="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fld id="{0552C6D4-A883-4ABB-927F-5EC68E529E1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5661248"/>
            <a:ext cx="5050904" cy="1060227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8680"/>
            <a:ext cx="8229600" cy="1511300"/>
          </a:xfrm>
        </p:spPr>
        <p:txBody>
          <a:bodyPr/>
          <a:lstStyle/>
          <a:p>
            <a:r>
              <a:rPr lang="ru-RU" sz="6000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Советы </a:t>
            </a:r>
            <a:br>
              <a:rPr lang="ru-RU" sz="6000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</a:br>
            <a:r>
              <a:rPr lang="ru-RU" sz="6000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светофора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708275"/>
            <a:ext cx="4038600" cy="23764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Обучающая презентация для детей старшего дошкольного возраста</a:t>
            </a:r>
          </a:p>
        </p:txBody>
      </p:sp>
      <p:pic>
        <p:nvPicPr>
          <p:cNvPr id="2056" name="Picture 8" descr="svetofor_01_600x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2349500"/>
            <a:ext cx="3240088" cy="3816350"/>
          </a:xfrm>
          <a:noFill/>
          <a:ln/>
        </p:spPr>
      </p:pic>
    </p:spTree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51520" y="6245225"/>
            <a:ext cx="7200800" cy="476250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-180528" y="1844824"/>
            <a:ext cx="5760640" cy="288032"/>
          </a:xfrm>
        </p:spPr>
        <p:txBody>
          <a:bodyPr/>
          <a:lstStyle/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Свет ЗЕЛЁНЫЙ</a:t>
            </a:r>
            <a:br>
              <a:rPr lang="ru-RU" dirty="0"/>
            </a:br>
            <a:endParaRPr lang="ru-RU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99592" y="2132856"/>
            <a:ext cx="3596208" cy="367263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говорит:</a:t>
            </a:r>
          </a:p>
          <a:p>
            <a:pPr algn="ctr">
              <a:buFontTx/>
              <a:buNone/>
            </a:pP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пешеходу путь открыт!</a:t>
            </a:r>
          </a:p>
        </p:txBody>
      </p:sp>
      <p:pic>
        <p:nvPicPr>
          <p:cNvPr id="17415" name="Picture 7" descr="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35638" y="476250"/>
            <a:ext cx="2365375" cy="5649913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79512" y="6245225"/>
            <a:ext cx="8712968" cy="476250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   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0" y="941388"/>
            <a:ext cx="4114800" cy="476250"/>
          </a:xfrm>
        </p:spPr>
        <p:txBody>
          <a:bodyPr/>
          <a:lstStyle/>
          <a:p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Ходить по улице </a:t>
            </a:r>
            <a:b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</a:b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малыш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Не должен в одиночку,</a:t>
            </a:r>
          </a:p>
          <a:p>
            <a:pPr algn="ctr">
              <a:buFontTx/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 Идешь, бежишь или стоишь –</a:t>
            </a:r>
          </a:p>
          <a:p>
            <a:pPr algn="ctr">
              <a:buFontTx/>
              <a:buNone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 Всегда ты за руку держись</a:t>
            </a:r>
            <a:r>
              <a:rPr lang="ru-RU" sz="28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!</a:t>
            </a:r>
          </a:p>
        </p:txBody>
      </p:sp>
      <p:pic>
        <p:nvPicPr>
          <p:cNvPr id="36871" name="Picture 7" descr="skazki-003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731836"/>
            <a:ext cx="4297088" cy="5073651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47664" y="6245225"/>
            <a:ext cx="5969148" cy="476250"/>
          </a:xfrm>
        </p:spPr>
        <p:txBody>
          <a:bodyPr/>
          <a:lstStyle/>
          <a:p>
            <a:r>
              <a:rPr lang="ru-RU" dirty="0"/>
              <a:t> 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98256" y="729456"/>
            <a:ext cx="4038600" cy="4967288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b="1" i="1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Гуляй всегда ты во дворе – 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 Не бегай на дорогу!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 Площадки есть - там детворе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 Для игр места много.</a:t>
            </a:r>
          </a:p>
        </p:txBody>
      </p:sp>
      <p:pic>
        <p:nvPicPr>
          <p:cNvPr id="39943" name="Picture 7" descr="v01_08_1200_170620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268413"/>
            <a:ext cx="4392612" cy="3889375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59632" y="6245225"/>
            <a:ext cx="7128792" cy="476250"/>
          </a:xfrm>
        </p:spPr>
        <p:txBody>
          <a:bodyPr/>
          <a:lstStyle/>
          <a:p>
            <a:r>
              <a:rPr lang="ru-RU" dirty="0"/>
              <a:t> 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          </a:t>
            </a:r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08050"/>
            <a:ext cx="4038600" cy="48974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Если надо перейти</a:t>
            </a:r>
          </a:p>
          <a:p>
            <a:pPr algn="ctr">
              <a:buFontTx/>
              <a:buNone/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Тебе через дорогу,</a:t>
            </a:r>
          </a:p>
          <a:p>
            <a:pPr algn="ctr">
              <a:buFontTx/>
              <a:buNone/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С этой целью по пути </a:t>
            </a:r>
          </a:p>
          <a:p>
            <a:pPr algn="ctr">
              <a:buFontTx/>
              <a:buNone/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Всегда есть       переходы!</a:t>
            </a:r>
          </a:p>
        </p:txBody>
      </p:sp>
      <p:pic>
        <p:nvPicPr>
          <p:cNvPr id="43019" name="Picture 11" descr="img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468314"/>
            <a:ext cx="4038574" cy="5192712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87624" y="6245225"/>
            <a:ext cx="7499176" cy="476250"/>
          </a:xfrm>
        </p:spPr>
        <p:txBody>
          <a:bodyPr/>
          <a:lstStyle/>
          <a:p>
            <a:r>
              <a:rPr lang="ru-RU" dirty="0"/>
              <a:t> 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endParaRPr lang="ru-RU" dirty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4932362" y="274638"/>
            <a:ext cx="3754437" cy="2434282"/>
          </a:xfrm>
        </p:spPr>
        <p:txBody>
          <a:bodyPr/>
          <a:lstStyle/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Ребята!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ru-RU" sz="4000" b="1" i="1" dirty="0">
              <a:solidFill>
                <a:srgbClr val="CC0000"/>
              </a:solidFill>
            </a:endParaRPr>
          </a:p>
          <a:p>
            <a:pPr algn="ctr">
              <a:buFontTx/>
              <a:buNone/>
            </a:pP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Переходы бывают разными!</a:t>
            </a:r>
          </a:p>
        </p:txBody>
      </p:sp>
      <p:pic>
        <p:nvPicPr>
          <p:cNvPr id="47112" name="Picture 8" descr="db410bc0a0d6d6627e0257aaec82db2d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908050"/>
            <a:ext cx="4248150" cy="4400550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11560" y="6245225"/>
            <a:ext cx="7920880" cy="476250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title" sz="quarter"/>
          </p:nvPr>
        </p:nvSpPr>
        <p:spPr>
          <a:xfrm>
            <a:off x="5508104" y="1628800"/>
            <a:ext cx="3341465" cy="288032"/>
          </a:xfrm>
        </p:spPr>
        <p:txBody>
          <a:bodyPr/>
          <a:lstStyle/>
          <a:p>
            <a:r>
              <a:rPr lang="ru-RU" sz="18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 Отгадайте, кто идет? Ну конечно, пешеход! Пешеходом станет каждый, Кто пешком пойдет в поход. Пешеходная дорожка От машин его спасет, Ведь ходить по той дорожке Может только пешеход!</a:t>
            </a:r>
            <a:br>
              <a:rPr lang="ru-RU" sz="18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</a:br>
            <a:br>
              <a:rPr lang="ru-RU" sz="18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</a:br>
            <a:r>
              <a:rPr lang="ru-RU" sz="18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 </a:t>
            </a:r>
            <a:br>
              <a:rPr lang="ru-RU" sz="18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</a:br>
            <a:r>
              <a:rPr lang="ru-RU" sz="1800" dirty="0"/>
              <a:t> </a:t>
            </a:r>
          </a:p>
        </p:txBody>
      </p:sp>
      <p:pic>
        <p:nvPicPr>
          <p:cNvPr id="49162" name="Picture 10" descr="583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75053" y="1107137"/>
            <a:ext cx="4480367" cy="2331522"/>
          </a:xfrm>
          <a:noFill/>
          <a:ln/>
        </p:spPr>
      </p:pic>
      <p:pic>
        <p:nvPicPr>
          <p:cNvPr id="49169" name="Picture 17" descr="1d543baaf89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5255420" y="3009900"/>
            <a:ext cx="3598627" cy="3052762"/>
          </a:xfrm>
          <a:noFill/>
          <a:ln/>
        </p:spPr>
      </p:pic>
      <p:sp>
        <p:nvSpPr>
          <p:cNvPr id="49170" name="Rectangle 18"/>
          <p:cNvSpPr>
            <a:spLocks noGrp="1" noChangeArrowheads="1"/>
          </p:cNvSpPr>
          <p:nvPr>
            <p:ph sz="quarter" idx="2"/>
          </p:nvPr>
        </p:nvSpPr>
        <p:spPr>
          <a:xfrm>
            <a:off x="1187623" y="434279"/>
            <a:ext cx="2664297" cy="474442"/>
          </a:xfrm>
        </p:spPr>
        <p:txBody>
          <a:bodyPr/>
          <a:lstStyle/>
          <a:p>
            <a:pPr marL="457200" lvl="1" indent="0">
              <a:buNone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ВНИМАНИЕ!!!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6475F78-1DCA-49EE-BADE-39D18DA3A0A8}"/>
              </a:ext>
            </a:extLst>
          </p:cNvPr>
          <p:cNvPicPr>
            <a:picLocks noGrp="1" noChangeAspect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53" y="3938588"/>
            <a:ext cx="3724939" cy="2187575"/>
          </a:xfrm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59632" y="5876925"/>
            <a:ext cx="6624736" cy="844550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981075"/>
            <a:ext cx="8218487" cy="4305300"/>
          </a:xfrm>
        </p:spPr>
        <p:txBody>
          <a:bodyPr/>
          <a:lstStyle/>
          <a:p>
            <a: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Иногда у остановок перехода нет</a:t>
            </a:r>
            <a:b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Надо перейти дорогу?</a:t>
            </a:r>
            <a:b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Знай один секрет:</a:t>
            </a:r>
          </a:p>
        </p:txBody>
      </p:sp>
    </p:spTree>
  </p:cSld>
  <p:clrMapOvr>
    <a:masterClrMapping/>
  </p:clrMapOvr>
  <p:transition spd="med" advClick="0" advTm="6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0" y="5949950"/>
            <a:ext cx="8460432" cy="771525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0" y="764704"/>
            <a:ext cx="4114800" cy="652934"/>
          </a:xfrm>
        </p:spPr>
        <p:txBody>
          <a:bodyPr/>
          <a:lstStyle/>
          <a:p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Из автобуса ты вышел?</a:t>
            </a:r>
            <a:b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</a:br>
            <a:endParaRPr lang="ru-RU" sz="3600" b="1" i="1" dirty="0">
              <a:solidFill>
                <a:schemeClr val="accent6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68413"/>
            <a:ext cx="4038600" cy="460851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Сзади обходи,</a:t>
            </a:r>
          </a:p>
          <a:p>
            <a:pPr algn="ctr">
              <a:buFontTx/>
              <a:buNone/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   Если хочешь ты дорогу</a:t>
            </a:r>
          </a:p>
          <a:p>
            <a:pPr algn="ctr">
              <a:buFontTx/>
              <a:buNone/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   Сразу перейти.</a:t>
            </a:r>
          </a:p>
        </p:txBody>
      </p:sp>
      <p:pic>
        <p:nvPicPr>
          <p:cNvPr id="57353" name="Picture 9" descr="road_traffic_for_children_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908050"/>
            <a:ext cx="4248150" cy="4681538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39552" y="5949280"/>
            <a:ext cx="7344816" cy="772195"/>
          </a:xfrm>
        </p:spPr>
        <p:txBody>
          <a:bodyPr/>
          <a:lstStyle/>
          <a:p>
            <a:r>
              <a:rPr lang="ru-RU" dirty="0"/>
              <a:t> 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endParaRPr lang="ru-RU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>
          <a:xfrm>
            <a:off x="-396552" y="274638"/>
            <a:ext cx="5400600" cy="2074242"/>
          </a:xfrm>
        </p:spPr>
        <p:txBody>
          <a:bodyPr/>
          <a:lstStyle/>
          <a:p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Если ехал ты </a:t>
            </a:r>
            <a:b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</a:b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  в  трамвае, значит,</a:t>
            </a:r>
            <a:b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</a:br>
            <a:endParaRPr lang="ru-RU" sz="3600" b="1" i="1" dirty="0">
              <a:solidFill>
                <a:schemeClr val="accent6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60848"/>
            <a:ext cx="3826768" cy="360017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Все наоборот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   Спереди трамвай обходим,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   Смотрим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прямо и вперед!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  <a:effectDag name="">
                <a:cont type="tree" name="">
                  <a:effect ref="fillLine"/>
                  <a:outerShdw dist="38100" dir="13500000" algn="br">
                    <a:srgbClr val="FF5555"/>
                  </a:outerShdw>
                </a:cont>
                <a:cont type="tree" name="">
                  <a:effect ref="fillLine"/>
                  <a:outerShdw dist="38100" dir="2700000" algn="tl">
                    <a:srgbClr val="990000"/>
                  </a:outerShdw>
                </a:cont>
                <a:effect ref="fillLine"/>
              </a:effectDag>
              <a:latin typeface="Candara" panose="020E0502030303020204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dirty="0"/>
              <a:t> </a:t>
            </a:r>
          </a:p>
        </p:txBody>
      </p:sp>
      <p:pic>
        <p:nvPicPr>
          <p:cNvPr id="60423" name="Picture 7" descr="0024-035-Dvizhenie-avtomobilj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052513"/>
            <a:ext cx="4175125" cy="4681537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51520" y="5949280"/>
            <a:ext cx="7992888" cy="772195"/>
          </a:xfrm>
        </p:spPr>
        <p:txBody>
          <a:bodyPr/>
          <a:lstStyle/>
          <a:p>
            <a:r>
              <a:rPr lang="ru-RU" dirty="0"/>
              <a:t> 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endParaRPr lang="ru-RU" dirty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>
          <a:xfrm>
            <a:off x="3707904" y="1700808"/>
            <a:ext cx="4978896" cy="720080"/>
          </a:xfrm>
        </p:spPr>
        <p:txBody>
          <a:bodyPr/>
          <a:lstStyle/>
          <a:p>
            <a:r>
              <a:rPr lang="ru-RU" sz="3600" b="1" i="1" dirty="0">
                <a:solidFill>
                  <a:schemeClr val="accent5">
                    <a:lumMod val="25000"/>
                  </a:schemeClr>
                </a:solidFill>
                <a:latin typeface="Candara" panose="020E0502030303020204" pitchFamily="34" charset="0"/>
              </a:rPr>
              <a:t>Здесь обсуждались правила дорожного движения</a:t>
            </a:r>
            <a:br>
              <a:rPr lang="ru-RU" dirty="0"/>
            </a:br>
            <a:endParaRPr lang="ru-RU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16016" y="2996952"/>
            <a:ext cx="3311972" cy="3129211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И просим всех детей вокруг:  иметь к ним уважение!</a:t>
            </a:r>
          </a:p>
        </p:txBody>
      </p:sp>
      <p:pic>
        <p:nvPicPr>
          <p:cNvPr id="63494" name="Picture 6" descr="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31913" y="620713"/>
            <a:ext cx="2303462" cy="5113337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619672" y="6245225"/>
            <a:ext cx="5400600" cy="476250"/>
          </a:xfrm>
        </p:spPr>
        <p:txBody>
          <a:bodyPr/>
          <a:lstStyle/>
          <a:p>
            <a:r>
              <a:rPr lang="ru-RU" dirty="0"/>
              <a:t> 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endParaRPr lang="ru-RU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       </a:t>
            </a:r>
            <a:r>
              <a:rPr lang="ru-RU" b="1" i="1" dirty="0">
                <a:latin typeface="Candara" panose="020E0502030303020204" pitchFamily="34" charset="0"/>
              </a:rPr>
              <a:t>Светофор- 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96975"/>
            <a:ext cx="4038600" cy="36718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anose="020E0502030303020204" pitchFamily="34" charset="0"/>
              </a:rPr>
              <a:t>твой добрый друг!</a:t>
            </a:r>
          </a:p>
          <a:p>
            <a:pPr algn="ctr">
              <a:buFontTx/>
              <a:buNone/>
            </a:pPr>
            <a:r>
              <a:rPr lang="ru-RU" sz="4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anose="020E0502030303020204" pitchFamily="34" charset="0"/>
              </a:rPr>
              <a:t>Деловой и строгий</a:t>
            </a:r>
            <a:r>
              <a:rPr lang="ru-RU" sz="4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</a:p>
        </p:txBody>
      </p:sp>
      <p:pic>
        <p:nvPicPr>
          <p:cNvPr id="8201" name="Picture 9" descr="3b16e5ad6e8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75038" y="274638"/>
            <a:ext cx="4038600" cy="5688014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99592" y="5661248"/>
            <a:ext cx="6840760" cy="1060227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В презентации использованы:</a:t>
            </a:r>
            <a:b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</a:br>
            <a:endParaRPr lang="ru-RU" sz="3600" b="1" i="1" dirty="0">
              <a:solidFill>
                <a:schemeClr val="accent6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45259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-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фотоматериал из личных фотоальбомов и открытых источников интернета,</a:t>
            </a:r>
          </a:p>
          <a:p>
            <a:pPr algn="ctr">
              <a:buFontTx/>
              <a:buNone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-стихи Сидоровой Анны.</a:t>
            </a:r>
          </a:p>
        </p:txBody>
      </p:sp>
    </p:spTree>
  </p:cSld>
  <p:clrMapOvr>
    <a:masterClrMapping/>
  </p:clrMapOvr>
  <p:transition spd="med" advClick="0" advTm="6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19672" y="5661248"/>
            <a:ext cx="6192688" cy="1060227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00808"/>
            <a:ext cx="8229600" cy="1296144"/>
          </a:xfrm>
        </p:spPr>
        <p:txBody>
          <a:bodyPr/>
          <a:lstStyle/>
          <a:p>
            <a:r>
              <a:rPr lang="ru-RU" sz="6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Спасибо</a:t>
            </a:r>
            <a:br>
              <a:rPr lang="ru-RU" sz="6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</a:br>
            <a:r>
              <a:rPr lang="ru-RU" sz="6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за </a:t>
            </a:r>
            <a:br>
              <a:rPr lang="ru-RU" dirty="0"/>
            </a:br>
            <a:endParaRPr lang="ru-RU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780927"/>
            <a:ext cx="7787208" cy="334523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6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anose="020E0502030303020204" pitchFamily="34" charset="0"/>
              </a:rPr>
              <a:t>внимание!</a:t>
            </a:r>
          </a:p>
        </p:txBody>
      </p:sp>
    </p:spTree>
  </p:cSld>
  <p:clrMapOvr>
    <a:masterClrMapping/>
  </p:clrMapOvr>
  <p:transition spd="med" advClick="0" advTm="6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619673" y="5949280"/>
            <a:ext cx="6279976" cy="570871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Candara" panose="020E0502030303020204" pitchFamily="34" charset="0"/>
              </a:rPr>
              <a:t>По трассам, улицам, проулкам</a:t>
            </a:r>
            <a:br>
              <a:rPr lang="ru-RU" dirty="0"/>
            </a:br>
            <a:endParaRPr lang="ru-RU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1268760"/>
            <a:ext cx="3240162" cy="489709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dirty="0">
                <a:solidFill>
                  <a:srgbClr val="800000"/>
                </a:solidFill>
              </a:rPr>
              <a:t>Машины едут взад-вперед.</a:t>
            </a:r>
          </a:p>
          <a:p>
            <a:pPr algn="ctr">
              <a:buFontTx/>
              <a:buNone/>
            </a:pPr>
            <a:r>
              <a:rPr lang="ru-RU" b="1" i="1" dirty="0">
                <a:solidFill>
                  <a:srgbClr val="800000"/>
                </a:solidFill>
              </a:rPr>
              <a:t> А ты выходишь на прогулку,</a:t>
            </a:r>
          </a:p>
          <a:p>
            <a:pPr algn="ctr">
              <a:buFontTx/>
              <a:buNone/>
            </a:pPr>
            <a:r>
              <a:rPr lang="ru-RU" b="1" i="1" dirty="0">
                <a:solidFill>
                  <a:srgbClr val="800000"/>
                </a:solidFill>
              </a:rPr>
              <a:t> Теперь, мой друг, ты пешеход!</a:t>
            </a:r>
          </a:p>
        </p:txBody>
      </p:sp>
      <p:pic>
        <p:nvPicPr>
          <p:cNvPr id="19465" name="Picture 9" descr="d541467aec6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56903" y="1772815"/>
            <a:ext cx="3929897" cy="4104109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123728" y="6245225"/>
            <a:ext cx="5544616" cy="476250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539552" y="274175"/>
            <a:ext cx="8147248" cy="184613"/>
          </a:xfrm>
        </p:spPr>
        <p:txBody>
          <a:bodyPr/>
          <a:lstStyle/>
          <a:p>
            <a:r>
              <a:rPr lang="ru-RU" sz="2800" b="1" i="1" dirty="0">
                <a:solidFill>
                  <a:srgbClr val="7030A0"/>
                </a:solidFill>
                <a:latin typeface="Candara" panose="020E0502030303020204" pitchFamily="34" charset="0"/>
              </a:rPr>
              <a:t>ВНИМАНИЕ!!!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620713"/>
            <a:ext cx="4038600" cy="54625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i="1" dirty="0">
                <a:solidFill>
                  <a:srgbClr val="800000"/>
                </a:solidFill>
              </a:rPr>
              <a:t>Машины едут –</a:t>
            </a:r>
          </a:p>
          <a:p>
            <a:pPr algn="ctr">
              <a:buFontTx/>
              <a:buNone/>
            </a:pPr>
            <a:r>
              <a:rPr lang="ru-RU" sz="3600" b="1" i="1" dirty="0">
                <a:solidFill>
                  <a:srgbClr val="800000"/>
                </a:solidFill>
              </a:rPr>
              <a:t> За рулем водители сидят,</a:t>
            </a:r>
          </a:p>
          <a:p>
            <a:pPr algn="ctr">
              <a:buFontTx/>
              <a:buNone/>
            </a:pPr>
            <a:r>
              <a:rPr lang="ru-RU" sz="3600" b="1" i="1" dirty="0">
                <a:solidFill>
                  <a:srgbClr val="800000"/>
                </a:solidFill>
              </a:rPr>
              <a:t> И на дорогу сквозь стекло</a:t>
            </a:r>
          </a:p>
          <a:p>
            <a:pPr algn="ctr">
              <a:buFontTx/>
              <a:buNone/>
            </a:pPr>
            <a:r>
              <a:rPr lang="ru-RU" sz="3600" b="1" i="1" dirty="0">
                <a:solidFill>
                  <a:srgbClr val="800000"/>
                </a:solidFill>
              </a:rPr>
              <a:t> Внимательно глядят.</a:t>
            </a:r>
          </a:p>
        </p:txBody>
      </p:sp>
      <p:pic>
        <p:nvPicPr>
          <p:cNvPr id="22535" name="Picture 7" descr="742a2552c781412c9b89e84a88d13e44_x10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27538" y="1196975"/>
            <a:ext cx="4183062" cy="3887788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691680" y="6245225"/>
            <a:ext cx="6408712" cy="476250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08050"/>
            <a:ext cx="4038600" cy="489743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Должны друг друга уважать</a:t>
            </a:r>
          </a:p>
          <a:p>
            <a:pPr>
              <a:buFontTx/>
              <a:buNone/>
            </a:pPr>
            <a:r>
              <a:rPr lang="ru-RU" sz="2800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 Водитель с пешеходом!</a:t>
            </a:r>
          </a:p>
          <a:p>
            <a:pPr>
              <a:buFontTx/>
              <a:buNone/>
            </a:pPr>
            <a:r>
              <a:rPr lang="ru-RU" sz="2800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 Друг другу не должны мешать –</a:t>
            </a:r>
          </a:p>
          <a:p>
            <a:pPr>
              <a:buFontTx/>
              <a:buNone/>
            </a:pPr>
            <a:r>
              <a:rPr lang="ru-RU" sz="2800" b="1" i="1" dirty="0">
                <a:solidFill>
                  <a:schemeClr val="accent6">
                    <a:lumMod val="60000"/>
                    <a:lumOff val="4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 Быть вежливым «народом»!</a:t>
            </a:r>
          </a:p>
        </p:txBody>
      </p:sp>
      <p:pic>
        <p:nvPicPr>
          <p:cNvPr id="25607" name="Picture 7" descr="14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484313"/>
            <a:ext cx="4259263" cy="3960812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051720" y="6250995"/>
            <a:ext cx="5552256" cy="476250"/>
          </a:xfrm>
        </p:spPr>
        <p:txBody>
          <a:bodyPr/>
          <a:lstStyle/>
          <a:p>
            <a:r>
              <a:rPr lang="ru-RU" dirty="0"/>
              <a:t> 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endParaRPr lang="ru-RU" dirty="0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title"/>
          </p:nvPr>
        </p:nvSpPr>
        <p:spPr>
          <a:xfrm>
            <a:off x="4356100" y="765175"/>
            <a:ext cx="4330700" cy="4679950"/>
          </a:xfrm>
        </p:spPr>
        <p:txBody>
          <a:bodyPr/>
          <a:lstStyle/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Не быть помехой для движения</a:t>
            </a:r>
            <a:br>
              <a:rPr lang="ru-RU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</a:b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 Помогут правила такого поведения</a:t>
            </a:r>
          </a:p>
        </p:txBody>
      </p:sp>
      <p:pic>
        <p:nvPicPr>
          <p:cNvPr id="28683" name="Picture 11" descr="8c6f9344e636718b630c75460cd16fdd-293x40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42988" y="620713"/>
            <a:ext cx="2790825" cy="4895850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195736" y="6245225"/>
            <a:ext cx="4968552" cy="476250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204865"/>
            <a:ext cx="7560840" cy="3168351"/>
          </a:xfrm>
        </p:spPr>
        <p:txBody>
          <a:bodyPr/>
          <a:lstStyle/>
          <a:p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Помогает с давних пор Детям, друг наш, светофор Объяснит без напряженья Детям правила движенья.</a:t>
            </a:r>
            <a:b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</a:b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980729"/>
            <a:ext cx="8064896" cy="1224136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5400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  <a:latin typeface="Candara" panose="020E0502030303020204" pitchFamily="34" charset="0"/>
              </a:rPr>
              <a:t>Запомни!</a:t>
            </a:r>
          </a:p>
          <a:p>
            <a:pPr algn="ctr">
              <a:buFontTx/>
              <a:buNone/>
            </a:pPr>
            <a:endParaRPr lang="ru-RU" sz="5400" dirty="0">
              <a:solidFill>
                <a:srgbClr val="FF0000"/>
              </a:solidFill>
              <a:effectDag name="">
                <a:cont type="tree" name="">
                  <a:effect ref="fillLine"/>
                  <a:outerShdw dist="38100" dir="13500000" algn="br">
                    <a:srgbClr val="FF5555"/>
                  </a:outerShdw>
                </a:cont>
                <a:cont type="tree" name="">
                  <a:effect ref="fillLine"/>
                  <a:outerShdw dist="38100" dir="2700000" algn="tl">
                    <a:srgbClr val="990000"/>
                  </a:outerShdw>
                </a:cont>
                <a:effect ref="fillLine"/>
              </a:effectDag>
              <a:latin typeface="Candara" panose="020E0502030303020204" pitchFamily="34" charset="0"/>
            </a:endParaRPr>
          </a:p>
        </p:txBody>
      </p:sp>
    </p:spTree>
  </p:cSld>
  <p:clrMapOvr>
    <a:masterClrMapping/>
  </p:clrMapOvr>
  <p:transition spd="med" advClick="0" advTm="6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981200" y="6286500"/>
            <a:ext cx="4895056" cy="476250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474840" cy="1143000"/>
          </a:xfrm>
        </p:spPr>
        <p:txBody>
          <a:bodyPr/>
          <a:lstStyle/>
          <a:p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Красный свет –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32686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твой первый друг: деловой и строгий!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Если он зажегся  вдруг!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НЕТ пути- дороги!</a:t>
            </a:r>
          </a:p>
        </p:txBody>
      </p:sp>
      <p:pic>
        <p:nvPicPr>
          <p:cNvPr id="11271" name="Picture 7" descr="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444208" y="1196752"/>
            <a:ext cx="2160588" cy="5472113"/>
          </a:xfrm>
          <a:noFill/>
          <a:ln/>
        </p:spPr>
      </p:pic>
    </p:spTree>
  </p:cSld>
  <p:clrMapOvr>
    <a:masterClrMapping/>
  </p:clrMapOvr>
  <p:transition spd="med" advClick="0" advTm="6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835696" y="6067135"/>
            <a:ext cx="5703912" cy="476250"/>
          </a:xfrm>
        </p:spPr>
        <p:txBody>
          <a:bodyPr/>
          <a:lstStyle/>
          <a:p>
            <a:r>
              <a:rPr lang="ru-RU" dirty="0"/>
              <a:t>МДОУ детский сад №55 </a:t>
            </a:r>
            <a:r>
              <a:rPr lang="ru-RU" dirty="0" err="1"/>
              <a:t>г.Магнитогорска</a:t>
            </a:r>
            <a:r>
              <a:rPr lang="ru-RU" dirty="0"/>
              <a:t> </a:t>
            </a:r>
          </a:p>
          <a:p>
            <a:r>
              <a:rPr lang="ru-RU" dirty="0"/>
              <a:t>Голендухина Ю.П.</a:t>
            </a:r>
          </a:p>
          <a:p>
            <a:r>
              <a:rPr lang="ru-RU" dirty="0"/>
              <a:t> 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1340768"/>
            <a:ext cx="4464496" cy="1080120"/>
          </a:xfrm>
        </p:spPr>
        <p:txBody>
          <a:bodyPr/>
          <a:lstStyle/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Жёлтый свет-</a:t>
            </a:r>
            <a:b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</a:br>
            <a:endParaRPr lang="ru-RU" b="1" i="1" dirty="0">
              <a:solidFill>
                <a:schemeClr val="accent6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3568" y="2132856"/>
            <a:ext cx="3812232" cy="302493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даёт сигнал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чтобы ты-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ЗЕЛЁНЫЙ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Candara" panose="020E0502030303020204" pitchFamily="34" charset="0"/>
              </a:rPr>
              <a:t>ждал!</a:t>
            </a:r>
          </a:p>
        </p:txBody>
      </p:sp>
      <p:pic>
        <p:nvPicPr>
          <p:cNvPr id="14343" name="Picture 7" descr="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35638" y="404813"/>
            <a:ext cx="2365375" cy="5472112"/>
          </a:xfrm>
          <a:noFill/>
          <a:ln/>
        </p:spPr>
      </p:pic>
    </p:spTree>
  </p:cSld>
  <p:clrMapOvr>
    <a:masterClrMapping/>
  </p:clrMapOvr>
  <p:transition spd="med" advClick="0" advTm="6000"/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701</Words>
  <Application>Microsoft Office PowerPoint</Application>
  <PresentationFormat>Экран (4:3)</PresentationFormat>
  <Paragraphs>148</Paragraphs>
  <Slides>21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Candara</vt:lpstr>
      <vt:lpstr>Оформление по умолчанию</vt:lpstr>
      <vt:lpstr>Советы  светофора</vt:lpstr>
      <vt:lpstr>                            Светофор- </vt:lpstr>
      <vt:lpstr>По трассам, улицам, проулкам </vt:lpstr>
      <vt:lpstr>ВНИМАНИЕ!!!</vt:lpstr>
      <vt:lpstr> </vt:lpstr>
      <vt:lpstr>Не быть помехой для движения  Помогут правила такого поведения</vt:lpstr>
      <vt:lpstr>Помогает с давних пор Детям, друг наш, светофор Объяснит без напряженья Детям правила движенья.  </vt:lpstr>
      <vt:lpstr>Красный свет –</vt:lpstr>
      <vt:lpstr>Жёлтый свет- </vt:lpstr>
      <vt:lpstr>Свет ЗЕЛЁНЫЙ </vt:lpstr>
      <vt:lpstr>Ходить по улице  малыш </vt:lpstr>
      <vt:lpstr> </vt:lpstr>
      <vt:lpstr> </vt:lpstr>
      <vt:lpstr>Ребята!</vt:lpstr>
      <vt:lpstr> Отгадайте, кто идет? Ну конечно, пешеход! Пешеходом станет каждый, Кто пешком пойдет в поход. Пешеходная дорожка От машин его спасет, Ведь ходить по той дорожке Может только пешеход!     </vt:lpstr>
      <vt:lpstr>Иногда у остановок перехода нет    Надо перейти дорогу?    Знай один секрет:</vt:lpstr>
      <vt:lpstr>Из автобуса ты вышел? </vt:lpstr>
      <vt:lpstr>Если ехал ты    в  трамвае, значит, </vt:lpstr>
      <vt:lpstr>Здесь обсуждались правила дорожного движения </vt:lpstr>
      <vt:lpstr>В презентации использованы: </vt:lpstr>
      <vt:lpstr>Спасибо за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 светофора</dc:title>
  <dc:creator>Ольга</dc:creator>
  <cp:lastModifiedBy>Intel</cp:lastModifiedBy>
  <cp:revision>8</cp:revision>
  <dcterms:created xsi:type="dcterms:W3CDTF">2011-11-16T04:43:59Z</dcterms:created>
  <dcterms:modified xsi:type="dcterms:W3CDTF">2023-02-15T16:00:06Z</dcterms:modified>
</cp:coreProperties>
</file>